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4"/>
  </p:notesMasterIdLst>
  <p:sldIdLst>
    <p:sldId id="256" r:id="rId2"/>
    <p:sldId id="380" r:id="rId3"/>
    <p:sldId id="260" r:id="rId4"/>
    <p:sldId id="314" r:id="rId5"/>
    <p:sldId id="441" r:id="rId6"/>
    <p:sldId id="442" r:id="rId7"/>
    <p:sldId id="443" r:id="rId8"/>
    <p:sldId id="444" r:id="rId9"/>
    <p:sldId id="445" r:id="rId10"/>
    <p:sldId id="446" r:id="rId11"/>
    <p:sldId id="447" r:id="rId12"/>
    <p:sldId id="448" r:id="rId13"/>
    <p:sldId id="449" r:id="rId14"/>
    <p:sldId id="477" r:id="rId15"/>
    <p:sldId id="479" r:id="rId16"/>
    <p:sldId id="450" r:id="rId17"/>
    <p:sldId id="452" r:id="rId18"/>
    <p:sldId id="453" r:id="rId19"/>
    <p:sldId id="454" r:id="rId20"/>
    <p:sldId id="480" r:id="rId21"/>
    <p:sldId id="506" r:id="rId22"/>
    <p:sldId id="456" r:id="rId23"/>
    <p:sldId id="457" r:id="rId24"/>
    <p:sldId id="458" r:id="rId25"/>
    <p:sldId id="459" r:id="rId26"/>
    <p:sldId id="507" r:id="rId27"/>
    <p:sldId id="461" r:id="rId28"/>
    <p:sldId id="462" r:id="rId29"/>
    <p:sldId id="463" r:id="rId30"/>
    <p:sldId id="508" r:id="rId31"/>
    <p:sldId id="509" r:id="rId32"/>
    <p:sldId id="511" r:id="rId33"/>
    <p:sldId id="482" r:id="rId34"/>
    <p:sldId id="465" r:id="rId35"/>
    <p:sldId id="512" r:id="rId36"/>
    <p:sldId id="466" r:id="rId37"/>
    <p:sldId id="467" r:id="rId38"/>
    <p:sldId id="468" r:id="rId39"/>
    <p:sldId id="513" r:id="rId40"/>
    <p:sldId id="514" r:id="rId41"/>
    <p:sldId id="472" r:id="rId42"/>
    <p:sldId id="473" r:id="rId43"/>
    <p:sldId id="474" r:id="rId44"/>
    <p:sldId id="475" r:id="rId45"/>
    <p:sldId id="476" r:id="rId46"/>
    <p:sldId id="398" r:id="rId47"/>
    <p:sldId id="483" r:id="rId48"/>
    <p:sldId id="515" r:id="rId49"/>
    <p:sldId id="516" r:id="rId50"/>
    <p:sldId id="484" r:id="rId51"/>
    <p:sldId id="488" r:id="rId52"/>
    <p:sldId id="489" r:id="rId53"/>
    <p:sldId id="490" r:id="rId54"/>
    <p:sldId id="517" r:id="rId55"/>
    <p:sldId id="491" r:id="rId56"/>
    <p:sldId id="522" r:id="rId57"/>
    <p:sldId id="523" r:id="rId58"/>
    <p:sldId id="524" r:id="rId59"/>
    <p:sldId id="518" r:id="rId60"/>
    <p:sldId id="519" r:id="rId61"/>
    <p:sldId id="520" r:id="rId62"/>
    <p:sldId id="521" r:id="rId63"/>
    <p:sldId id="501" r:id="rId64"/>
    <p:sldId id="492" r:id="rId65"/>
    <p:sldId id="493" r:id="rId66"/>
    <p:sldId id="494" r:id="rId67"/>
    <p:sldId id="495" r:id="rId68"/>
    <p:sldId id="496" r:id="rId69"/>
    <p:sldId id="497" r:id="rId70"/>
    <p:sldId id="502" r:id="rId71"/>
    <p:sldId id="503" r:id="rId72"/>
    <p:sldId id="533" r:id="rId73"/>
    <p:sldId id="531" r:id="rId74"/>
    <p:sldId id="532" r:id="rId75"/>
    <p:sldId id="525" r:id="rId76"/>
    <p:sldId id="526" r:id="rId77"/>
    <p:sldId id="527" r:id="rId78"/>
    <p:sldId id="528" r:id="rId79"/>
    <p:sldId id="529" r:id="rId80"/>
    <p:sldId id="530" r:id="rId81"/>
    <p:sldId id="504" r:id="rId82"/>
    <p:sldId id="505" r:id="rId83"/>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600CC"/>
    <a:srgbClr val="6600FF"/>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50" autoAdjust="0"/>
    <p:restoredTop sz="89241" autoAdjust="0"/>
  </p:normalViewPr>
  <p:slideViewPr>
    <p:cSldViewPr snapToGrid="0">
      <p:cViewPr varScale="1">
        <p:scale>
          <a:sx n="63" d="100"/>
          <a:sy n="63" d="100"/>
        </p:scale>
        <p:origin x="-1146"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image" Target="../media/image167.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72.wmf"/><Relationship Id="rId1" Type="http://schemas.openxmlformats.org/officeDocument/2006/relationships/image" Target="../media/image167.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image" Target="../media/image167.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image" Target="../media/image167.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image" Target="../media/image16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AA253E4B-54B1-4E59-8E11-26D620883BDC}" type="datetimeFigureOut">
              <a:rPr lang="zh-CN" altLang="en-US"/>
              <a:t>2018/9/3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1EC2FE86-6D57-4C79-AF63-1CCF3BCAF0AF}" type="slidenum">
              <a:rPr lang="zh-CN" altLang="en-US"/>
              <a:t>‹#›</a:t>
            </a:fld>
            <a:endParaRPr lang="zh-CN" altLang="en-US"/>
          </a:p>
        </p:txBody>
      </p:sp>
    </p:spTree>
    <p:extLst>
      <p:ext uri="{BB962C8B-B14F-4D97-AF65-F5344CB8AC3E}">
        <p14:creationId xmlns:p14="http://schemas.microsoft.com/office/powerpoint/2010/main" val="41960500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alphaModFix amt="50000"/>
            <a:lum/>
          </a:blip>
          <a:srcRect/>
          <a:stretch>
            <a:fillRect t="-5000" b="-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7918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3"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4" name="图片 3"/>
          <p:cNvPicPr>
            <a:picLocks noChangeAspect="1"/>
          </p:cNvPicPr>
          <p:nvPr userDrawn="1"/>
        </p:nvPicPr>
        <p:blipFill>
          <a:blip r:embed="rId2"/>
          <a:srcRect t="613"/>
          <a:stretch>
            <a:fillRect/>
          </a:stretch>
        </p:blipFill>
        <p:spPr bwMode="auto">
          <a:xfrm>
            <a:off x="0" y="357188"/>
            <a:ext cx="1905000" cy="6265862"/>
          </a:xfrm>
          <a:prstGeom prst="rect">
            <a:avLst/>
          </a:prstGeom>
          <a:noFill/>
          <a:ln w="9525">
            <a:noFill/>
            <a:miter lim="800000"/>
            <a:headEnd/>
            <a:tailEnd/>
          </a:ln>
        </p:spPr>
      </p:pic>
    </p:spTree>
    <p:extLst>
      <p:ext uri="{BB962C8B-B14F-4D97-AF65-F5344CB8AC3E}">
        <p14:creationId xmlns:p14="http://schemas.microsoft.com/office/powerpoint/2010/main" val="3431751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3" name="图片 2"/>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4" name="图片 3"/>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spTree>
    <p:extLst>
      <p:ext uri="{BB962C8B-B14F-4D97-AF65-F5344CB8AC3E}">
        <p14:creationId xmlns:p14="http://schemas.microsoft.com/office/powerpoint/2010/main" val="279267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自定义版式">
    <p:bg>
      <p:bgPr>
        <a:blipFill dpi="0" rotWithShape="1">
          <a:blip r:embed="rId2">
            <a:alphaModFix amt="50000"/>
            <a:lum/>
          </a:blip>
          <a:srcRect/>
          <a:stretch>
            <a:fillRect l="-5000" r="-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4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bg>
      <p:bgPr>
        <a:blipFill dpi="0" rotWithShape="1">
          <a:blip r:embed="rId2">
            <a:alphaModFix amt="50000"/>
            <a:lum/>
          </a:blip>
          <a:srcRect/>
          <a:stretch>
            <a:fillRect t="-4000" b="-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6711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bg>
      <p:bgPr>
        <a:blipFill dpi="0" rotWithShape="1">
          <a:blip r:embed="rId2">
            <a:alphaModFix amt="50000"/>
            <a:lum/>
          </a:blip>
          <a:srcRect/>
          <a:stretch>
            <a:fillRect t="-10000" b="-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482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71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3"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4"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5"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6" name="图片 6"/>
          <p:cNvPicPr>
            <a:picLocks noChangeAspect="1"/>
          </p:cNvPicPr>
          <p:nvPr userDrawn="1"/>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7" name="图片 7"/>
          <p:cNvPicPr>
            <a:picLocks noChangeAspect="1"/>
          </p:cNvPicPr>
          <p:nvPr userDrawn="1"/>
        </p:nvPicPr>
        <p:blipFill>
          <a:blip r:embed="rId3"/>
          <a:srcRect/>
          <a:stretch>
            <a:fillRect/>
          </a:stretch>
        </p:blipFill>
        <p:spPr bwMode="auto">
          <a:xfrm>
            <a:off x="0" y="4943475"/>
            <a:ext cx="1343025" cy="1914525"/>
          </a:xfrm>
          <a:prstGeom prst="rect">
            <a:avLst/>
          </a:prstGeom>
          <a:noFill/>
          <a:ln w="9525">
            <a:noFill/>
            <a:miter lim="800000"/>
            <a:headEnd/>
            <a:tailEnd/>
          </a:ln>
        </p:spPr>
      </p:pic>
    </p:spTree>
    <p:extLst>
      <p:ext uri="{BB962C8B-B14F-4D97-AF65-F5344CB8AC3E}">
        <p14:creationId xmlns:p14="http://schemas.microsoft.com/office/powerpoint/2010/main" val="304622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3"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4" name="图片 6"/>
          <p:cNvPicPr>
            <a:picLocks noChangeAspect="1"/>
          </p:cNvPicPr>
          <p:nvPr userDrawn="1"/>
        </p:nvPicPr>
        <p:blipFill>
          <a:blip r:embed="rId2"/>
          <a:srcRect/>
          <a:stretch>
            <a:fillRect/>
          </a:stretch>
        </p:blipFill>
        <p:spPr bwMode="auto">
          <a:xfrm>
            <a:off x="8818563" y="0"/>
            <a:ext cx="3362325" cy="6858000"/>
          </a:xfrm>
          <a:prstGeom prst="rect">
            <a:avLst/>
          </a:prstGeom>
          <a:noFill/>
          <a:ln w="9525">
            <a:noFill/>
            <a:miter lim="800000"/>
            <a:headEnd/>
            <a:tailEnd/>
          </a:ln>
        </p:spPr>
      </p:pic>
    </p:spTree>
    <p:extLst>
      <p:ext uri="{BB962C8B-B14F-4D97-AF65-F5344CB8AC3E}">
        <p14:creationId xmlns:p14="http://schemas.microsoft.com/office/powerpoint/2010/main" val="717935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3"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4"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5"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6" name="图片 2"/>
          <p:cNvPicPr>
            <a:picLocks noChangeAspect="1"/>
          </p:cNvPicPr>
          <p:nvPr userDrawn="1"/>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7" name="图片 3"/>
          <p:cNvPicPr>
            <a:picLocks noChangeAspect="1"/>
          </p:cNvPicPr>
          <p:nvPr userDrawn="1"/>
        </p:nvPicPr>
        <p:blipFill>
          <a:blip r:embed="rId3"/>
          <a:srcRect/>
          <a:stretch>
            <a:fillRect/>
          </a:stretch>
        </p:blipFill>
        <p:spPr bwMode="auto">
          <a:xfrm>
            <a:off x="10291763" y="376238"/>
            <a:ext cx="1276350" cy="1323975"/>
          </a:xfrm>
          <a:prstGeom prst="rect">
            <a:avLst/>
          </a:prstGeom>
          <a:noFill/>
          <a:ln w="9525">
            <a:noFill/>
            <a:miter lim="800000"/>
            <a:headEnd/>
            <a:tailEnd/>
          </a:ln>
        </p:spPr>
      </p:pic>
    </p:spTree>
    <p:extLst>
      <p:ext uri="{BB962C8B-B14F-4D97-AF65-F5344CB8AC3E}">
        <p14:creationId xmlns:p14="http://schemas.microsoft.com/office/powerpoint/2010/main" val="149344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8" dur="2000" fill="hold"/>
                                        <p:tgtEl>
                                          <p:spTgt spid="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10"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3" name="组合 3"/>
          <p:cNvGrpSpPr/>
          <p:nvPr/>
        </p:nvGrpSpPr>
        <p:grpSpPr bwMode="auto">
          <a:xfrm>
            <a:off x="-1406842" y="-116522"/>
            <a:ext cx="2008187" cy="706437"/>
            <a:chOff x="248784" y="452514"/>
            <a:chExt cx="2009094" cy="706492"/>
          </a:xfrm>
        </p:grpSpPr>
        <p:pic>
          <p:nvPicPr>
            <p:cNvPr id="4"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5"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6"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7" name="组合 3"/>
          <p:cNvGrpSpPr/>
          <p:nvPr/>
        </p:nvGrpSpPr>
        <p:grpSpPr bwMode="auto">
          <a:xfrm>
            <a:off x="-1406842" y="-116522"/>
            <a:ext cx="2008187" cy="706437"/>
            <a:chOff x="248784" y="452514"/>
            <a:chExt cx="2009094" cy="706492"/>
          </a:xfrm>
        </p:grpSpPr>
        <p:pic>
          <p:nvPicPr>
            <p:cNvPr id="8"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9"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10" name="图片 2"/>
          <p:cNvPicPr>
            <a:picLocks noChangeAspect="1"/>
          </p:cNvPicPr>
          <p:nvPr userDrawn="1"/>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11" name="组合 3"/>
          <p:cNvGrpSpPr/>
          <p:nvPr userDrawn="1"/>
        </p:nvGrpSpPr>
        <p:grpSpPr bwMode="auto">
          <a:xfrm>
            <a:off x="-1406842" y="-116522"/>
            <a:ext cx="2008187" cy="706437"/>
            <a:chOff x="248784" y="452514"/>
            <a:chExt cx="2009094" cy="706492"/>
          </a:xfrm>
        </p:grpSpPr>
        <p:pic>
          <p:nvPicPr>
            <p:cNvPr id="12"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13"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spTree>
    <p:extLst>
      <p:ext uri="{BB962C8B-B14F-4D97-AF65-F5344CB8AC3E}">
        <p14:creationId xmlns:p14="http://schemas.microsoft.com/office/powerpoint/2010/main" val="14044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6" dur="2000" fill="hold"/>
                                        <p:tgtEl>
                                          <p:spTgt spid="3"/>
                                        </p:tgtEl>
                                        <p:attrNameLst>
                                          <p:attrName>ppt_x</p:attrName>
                                          <p:attrName>ppt_y</p:attrName>
                                        </p:attrNameLst>
                                      </p:cBhvr>
                                      <p:rCtr x="7500" y="4491"/>
                                    </p:animMotion>
                                  </p:childTnLst>
                                </p:cTn>
                              </p:par>
                              <p:par>
                                <p:cTn id="7"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8" dur="2000" fill="hold"/>
                                        <p:tgtEl>
                                          <p:spTgt spid="7"/>
                                        </p:tgtEl>
                                        <p:attrNameLst>
                                          <p:attrName>ppt_x</p:attrName>
                                          <p:attrName>ppt_y</p:attrName>
                                        </p:attrNameLst>
                                      </p:cBhvr>
                                      <p:rCtr x="7500" y="4491"/>
                                    </p:animMotion>
                                  </p:childTnLst>
                                </p:cTn>
                              </p:par>
                              <p:par>
                                <p:cTn id="9"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10" dur="2000" fill="hold"/>
                                        <p:tgtEl>
                                          <p:spTgt spid="11"/>
                                        </p:tgtEl>
                                        <p:attrNameLst>
                                          <p:attrName>ppt_x</p:attrName>
                                          <p:attrName>ppt_y</p:attrName>
                                        </p:attrNameLst>
                                      </p:cBhvr>
                                      <p:rCtr x="7500" y="44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70507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2pPr>
      <a:lvl3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3pPr>
      <a:lvl4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4pPr>
      <a:lvl5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5pPr>
      <a:lvl6pPr marL="4572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6pPr>
      <a:lvl7pPr marL="9144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7pPr>
      <a:lvl8pPr marL="13716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8pPr>
      <a:lvl9pPr marL="18288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9.png"/><Relationship Id="rId3" Type="http://schemas.openxmlformats.org/officeDocument/2006/relationships/image" Target="../media/image179.png"/><Relationship Id="rId7" Type="http://schemas.openxmlformats.org/officeDocument/2006/relationships/image" Target="../media/image511.png"/><Relationship Id="rId12" Type="http://schemas.openxmlformats.org/officeDocument/2006/relationships/image" Target="../media/image188.png"/><Relationship Id="rId2" Type="http://schemas.openxmlformats.org/officeDocument/2006/relationships/image" Target="../media/image178.png"/><Relationship Id="rId1" Type="http://schemas.openxmlformats.org/officeDocument/2006/relationships/slideLayout" Target="../slideLayouts/slideLayout8.xml"/><Relationship Id="rId6" Type="http://schemas.openxmlformats.org/officeDocument/2006/relationships/image" Target="../media/image56.jpeg"/><Relationship Id="rId11" Type="http://schemas.openxmlformats.org/officeDocument/2006/relationships/image" Target="../media/image531.png"/><Relationship Id="rId5" Type="http://schemas.openxmlformats.org/officeDocument/2006/relationships/image" Target="../media/image55.jpeg"/><Relationship Id="rId10" Type="http://schemas.openxmlformats.org/officeDocument/2006/relationships/image" Target="../media/image186.png"/><Relationship Id="rId4" Type="http://schemas.openxmlformats.org/officeDocument/2006/relationships/image" Target="../media/image180.png"/><Relationship Id="rId9" Type="http://schemas.openxmlformats.org/officeDocument/2006/relationships/image" Target="../media/image521.png"/><Relationship Id="rId14" Type="http://schemas.openxmlformats.org/officeDocument/2006/relationships/image" Target="../media/image190.png"/></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198.png"/><Relationship Id="rId1" Type="http://schemas.openxmlformats.org/officeDocument/2006/relationships/slideLayout" Target="../slideLayouts/slideLayout8.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72.png"/><Relationship Id="rId1" Type="http://schemas.openxmlformats.org/officeDocument/2006/relationships/slideLayout" Target="../slideLayouts/slideLayout8.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58.png"/><Relationship Id="rId7" Type="http://schemas.openxmlformats.org/officeDocument/2006/relationships/image" Target="../media/image79.png"/><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image" Target="../media/image73.png"/><Relationship Id="rId11" Type="http://schemas.openxmlformats.org/officeDocument/2006/relationships/image" Target="../media/image83.png"/><Relationship Id="rId5" Type="http://schemas.openxmlformats.org/officeDocument/2006/relationships/image" Target="../media/image59.wmf"/><Relationship Id="rId10" Type="http://schemas.openxmlformats.org/officeDocument/2006/relationships/image" Target="../media/image82.png"/><Relationship Id="rId4" Type="http://schemas.openxmlformats.org/officeDocument/2006/relationships/oleObject" Target="../embeddings/oleObject1.bin"/><Relationship Id="rId9" Type="http://schemas.openxmlformats.org/officeDocument/2006/relationships/image" Target="../media/image81.png"/></Relationships>
</file>

<file path=ppt/slides/_rels/slide16.xml.rels><?xml version="1.0" encoding="UTF-8" standalone="yes"?>
<Relationships xmlns="http://schemas.openxmlformats.org/package/2006/relationships"><Relationship Id="rId8" Type="http://schemas.openxmlformats.org/officeDocument/2006/relationships/image" Target="../media/image216.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211.png"/><Relationship Id="rId7" Type="http://schemas.openxmlformats.org/officeDocument/2006/relationships/image" Target="../media/image215.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681.png"/><Relationship Id="rId16" Type="http://schemas.openxmlformats.org/officeDocument/2006/relationships/image" Target="../media/image88.png"/><Relationship Id="rId1" Type="http://schemas.openxmlformats.org/officeDocument/2006/relationships/slideLayout" Target="../slideLayouts/slideLayout8.xml"/><Relationship Id="rId6" Type="http://schemas.openxmlformats.org/officeDocument/2006/relationships/image" Target="../media/image214.png"/><Relationship Id="rId11" Type="http://schemas.openxmlformats.org/officeDocument/2006/relationships/image" Target="../media/image701.png"/><Relationship Id="rId5" Type="http://schemas.openxmlformats.org/officeDocument/2006/relationships/image" Target="../media/image213.png"/><Relationship Id="rId15" Type="http://schemas.openxmlformats.org/officeDocument/2006/relationships/image" Target="../media/image87.png"/><Relationship Id="rId10" Type="http://schemas.openxmlformats.org/officeDocument/2006/relationships/image" Target="../media/image218.png"/><Relationship Id="rId4" Type="http://schemas.openxmlformats.org/officeDocument/2006/relationships/image" Target="../media/image212.png"/><Relationship Id="rId9" Type="http://schemas.openxmlformats.org/officeDocument/2006/relationships/image" Target="../media/image691.png"/><Relationship Id="rId14" Type="http://schemas.openxmlformats.org/officeDocument/2006/relationships/image" Target="../media/image8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8.xml"/><Relationship Id="rId1" Type="http://schemas.openxmlformats.org/officeDocument/2006/relationships/vmlDrawing" Target="../drawings/vmlDrawing2.vml"/><Relationship Id="rId5" Type="http://schemas.openxmlformats.org/officeDocument/2006/relationships/image" Target="../media/image60.w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image" Target="../media/image77.png"/><Relationship Id="rId1" Type="http://schemas.openxmlformats.org/officeDocument/2006/relationships/slideLayout" Target="../slideLayouts/slideLayout8.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78.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8" Type="http://schemas.openxmlformats.org/officeDocument/2006/relationships/image" Target="../media/image245.png"/><Relationship Id="rId13" Type="http://schemas.openxmlformats.org/officeDocument/2006/relationships/image" Target="../media/image851.png"/><Relationship Id="rId18" Type="http://schemas.openxmlformats.org/officeDocument/2006/relationships/image" Target="../media/image106.png"/><Relationship Id="rId3" Type="http://schemas.openxmlformats.org/officeDocument/2006/relationships/image" Target="../media/image240.png"/><Relationship Id="rId7" Type="http://schemas.openxmlformats.org/officeDocument/2006/relationships/image" Target="../media/image244.png"/><Relationship Id="rId12" Type="http://schemas.openxmlformats.org/officeDocument/2006/relationships/image" Target="../media/image249.png"/><Relationship Id="rId17" Type="http://schemas.openxmlformats.org/officeDocument/2006/relationships/image" Target="../media/image254.png"/><Relationship Id="rId2" Type="http://schemas.openxmlformats.org/officeDocument/2006/relationships/image" Target="../media/image239.png"/><Relationship Id="rId16" Type="http://schemas.openxmlformats.org/officeDocument/2006/relationships/image" Target="../media/image105.png"/><Relationship Id="rId1" Type="http://schemas.openxmlformats.org/officeDocument/2006/relationships/slideLayout" Target="../slideLayouts/slideLayout8.xml"/><Relationship Id="rId6" Type="http://schemas.openxmlformats.org/officeDocument/2006/relationships/image" Target="../media/image243.png"/><Relationship Id="rId11" Type="http://schemas.openxmlformats.org/officeDocument/2006/relationships/image" Target="../media/image248.png"/><Relationship Id="rId5" Type="http://schemas.openxmlformats.org/officeDocument/2006/relationships/image" Target="../media/image242.png"/><Relationship Id="rId15" Type="http://schemas.openxmlformats.org/officeDocument/2006/relationships/image" Target="../media/image252.png"/><Relationship Id="rId10" Type="http://schemas.openxmlformats.org/officeDocument/2006/relationships/image" Target="../media/image247.png"/><Relationship Id="rId4" Type="http://schemas.openxmlformats.org/officeDocument/2006/relationships/image" Target="../media/image241.png"/><Relationship Id="rId9" Type="http://schemas.openxmlformats.org/officeDocument/2006/relationships/image" Target="../media/image246.png"/><Relationship Id="rId14" Type="http://schemas.openxmlformats.org/officeDocument/2006/relationships/image" Target="../media/image251.png"/></Relationships>
</file>

<file path=ppt/slides/_rels/slide23.xml.rels><?xml version="1.0" encoding="UTF-8" standalone="yes"?>
<Relationships xmlns="http://schemas.openxmlformats.org/package/2006/relationships"><Relationship Id="rId8" Type="http://schemas.openxmlformats.org/officeDocument/2006/relationships/image" Target="../media/image921.png"/><Relationship Id="rId13" Type="http://schemas.openxmlformats.org/officeDocument/2006/relationships/image" Target="../media/image108.png"/><Relationship Id="rId18" Type="http://schemas.openxmlformats.org/officeDocument/2006/relationships/image" Target="../media/image113.png"/><Relationship Id="rId21" Type="http://schemas.openxmlformats.org/officeDocument/2006/relationships/image" Target="../media/image116.png"/><Relationship Id="rId7" Type="http://schemas.openxmlformats.org/officeDocument/2006/relationships/image" Target="../media/image91.png"/><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image" Target="../media/image258.png"/><Relationship Id="rId16" Type="http://schemas.openxmlformats.org/officeDocument/2006/relationships/image" Target="../media/image111.png"/><Relationship Id="rId20" Type="http://schemas.openxmlformats.org/officeDocument/2006/relationships/image" Target="../media/image115.png"/><Relationship Id="rId1" Type="http://schemas.openxmlformats.org/officeDocument/2006/relationships/slideLayout" Target="../slideLayouts/slideLayout8.xml"/><Relationship Id="rId11" Type="http://schemas.openxmlformats.org/officeDocument/2006/relationships/image" Target="../media/image951.png"/><Relationship Id="rId15" Type="http://schemas.openxmlformats.org/officeDocument/2006/relationships/image" Target="../media/image110.png"/><Relationship Id="rId10" Type="http://schemas.openxmlformats.org/officeDocument/2006/relationships/image" Target="../media/image941.png"/><Relationship Id="rId19" Type="http://schemas.openxmlformats.org/officeDocument/2006/relationships/image" Target="../media/image114.png"/><Relationship Id="rId9" Type="http://schemas.openxmlformats.org/officeDocument/2006/relationships/image" Target="../media/image930.png"/><Relationship Id="rId14" Type="http://schemas.openxmlformats.org/officeDocument/2006/relationships/image" Target="../media/image109.png"/></Relationships>
</file>

<file path=ppt/slides/_rels/slide24.xml.rels><?xml version="1.0" encoding="UTF-8" standalone="yes"?>
<Relationships xmlns="http://schemas.openxmlformats.org/package/2006/relationships"><Relationship Id="rId8" Type="http://schemas.openxmlformats.org/officeDocument/2006/relationships/image" Target="../media/image121.png"/><Relationship Id="rId18" Type="http://schemas.openxmlformats.org/officeDocument/2006/relationships/image" Target="../media/image122.png"/><Relationship Id="rId3" Type="http://schemas.openxmlformats.org/officeDocument/2006/relationships/image" Target="../media/image118.png"/><Relationship Id="rId21" Type="http://schemas.openxmlformats.org/officeDocument/2006/relationships/image" Target="../media/image295.png"/><Relationship Id="rId7" Type="http://schemas.openxmlformats.org/officeDocument/2006/relationships/image" Target="../media/image281.png"/><Relationship Id="rId12" Type="http://schemas.openxmlformats.org/officeDocument/2006/relationships/image" Target="../media/image286.png"/><Relationship Id="rId17" Type="http://schemas.openxmlformats.org/officeDocument/2006/relationships/image" Target="../media/image291.png"/><Relationship Id="rId2" Type="http://schemas.openxmlformats.org/officeDocument/2006/relationships/image" Target="../media/image117.png"/><Relationship Id="rId16" Type="http://schemas.openxmlformats.org/officeDocument/2006/relationships/image" Target="../media/image290.png"/><Relationship Id="rId20" Type="http://schemas.openxmlformats.org/officeDocument/2006/relationships/image" Target="../media/image294.png"/><Relationship Id="rId1" Type="http://schemas.openxmlformats.org/officeDocument/2006/relationships/slideLayout" Target="../slideLayouts/slideLayout8.xml"/><Relationship Id="rId6" Type="http://schemas.openxmlformats.org/officeDocument/2006/relationships/image" Target="../media/image280.png"/><Relationship Id="rId24" Type="http://schemas.openxmlformats.org/officeDocument/2006/relationships/image" Target="../media/image298.png"/><Relationship Id="rId5" Type="http://schemas.openxmlformats.org/officeDocument/2006/relationships/image" Target="../media/image120.png"/><Relationship Id="rId15" Type="http://schemas.openxmlformats.org/officeDocument/2006/relationships/image" Target="../media/image289.png"/><Relationship Id="rId23" Type="http://schemas.openxmlformats.org/officeDocument/2006/relationships/image" Target="../media/image297.png"/><Relationship Id="rId19" Type="http://schemas.openxmlformats.org/officeDocument/2006/relationships/image" Target="../media/image293.png"/><Relationship Id="rId4" Type="http://schemas.openxmlformats.org/officeDocument/2006/relationships/image" Target="../media/image119.png"/><Relationship Id="rId14" Type="http://schemas.openxmlformats.org/officeDocument/2006/relationships/image" Target="../media/image288.png"/><Relationship Id="rId22" Type="http://schemas.openxmlformats.org/officeDocument/2006/relationships/image" Target="../media/image296.png"/></Relationships>
</file>

<file path=ppt/slides/_rels/slide25.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34.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image" Target="../media/image123.png"/><Relationship Id="rId1" Type="http://schemas.openxmlformats.org/officeDocument/2006/relationships/slideLayout" Target="../slideLayouts/slideLayout8.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5.png"/><Relationship Id="rId9" Type="http://schemas.openxmlformats.org/officeDocument/2006/relationships/image" Target="../media/image130.png"/><Relationship Id="rId14" Type="http://schemas.openxmlformats.org/officeDocument/2006/relationships/image" Target="../media/image92.png"/></Relationships>
</file>

<file path=ppt/slides/_rels/slide26.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6.png"/><Relationship Id="rId7" Type="http://schemas.openxmlformats.org/officeDocument/2006/relationships/image" Target="../media/image141.png"/><Relationship Id="rId2" Type="http://schemas.openxmlformats.org/officeDocument/2006/relationships/image" Target="../media/image135.png"/><Relationship Id="rId1" Type="http://schemas.openxmlformats.org/officeDocument/2006/relationships/slideLayout" Target="../slideLayouts/slideLayout8.xml"/><Relationship Id="rId6" Type="http://schemas.openxmlformats.org/officeDocument/2006/relationships/image" Target="../media/image140.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27.xml.rels><?xml version="1.0" encoding="UTF-8" standalone="yes"?>
<Relationships xmlns="http://schemas.openxmlformats.org/package/2006/relationships"><Relationship Id="rId3" Type="http://schemas.openxmlformats.org/officeDocument/2006/relationships/image" Target="../media/image1270.png"/><Relationship Id="rId7" Type="http://schemas.openxmlformats.org/officeDocument/2006/relationships/image" Target="../media/image1310.png"/><Relationship Id="rId2" Type="http://schemas.openxmlformats.org/officeDocument/2006/relationships/image" Target="../media/image1260.png"/><Relationship Id="rId1" Type="http://schemas.openxmlformats.org/officeDocument/2006/relationships/slideLayout" Target="../slideLayouts/slideLayout8.xml"/><Relationship Id="rId6" Type="http://schemas.openxmlformats.org/officeDocument/2006/relationships/image" Target="../media/image1300.png"/><Relationship Id="rId5" Type="http://schemas.openxmlformats.org/officeDocument/2006/relationships/image" Target="../media/image1290.png"/><Relationship Id="rId4" Type="http://schemas.openxmlformats.org/officeDocument/2006/relationships/image" Target="../media/image1280.png"/></Relationships>
</file>

<file path=ppt/slides/_rels/slide28.xml.rels><?xml version="1.0" encoding="UTF-8" standalone="yes"?>
<Relationships xmlns="http://schemas.openxmlformats.org/package/2006/relationships"><Relationship Id="rId3" Type="http://schemas.openxmlformats.org/officeDocument/2006/relationships/image" Target="../media/image325.png"/><Relationship Id="rId7" Type="http://schemas.openxmlformats.org/officeDocument/2006/relationships/image" Target="../media/image329.png"/><Relationship Id="rId2" Type="http://schemas.openxmlformats.org/officeDocument/2006/relationships/image" Target="../media/image95.png"/><Relationship Id="rId1" Type="http://schemas.openxmlformats.org/officeDocument/2006/relationships/slideLayout" Target="../slideLayouts/slideLayout8.xml"/><Relationship Id="rId6" Type="http://schemas.openxmlformats.org/officeDocument/2006/relationships/image" Target="../media/image328.png"/><Relationship Id="rId5" Type="http://schemas.openxmlformats.org/officeDocument/2006/relationships/image" Target="../media/image327.png"/><Relationship Id="rId4" Type="http://schemas.openxmlformats.org/officeDocument/2006/relationships/image" Target="../media/image326.png"/></Relationships>
</file>

<file path=ppt/slides/_rels/slide29.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6" Type="http://schemas.openxmlformats.org/officeDocument/2006/relationships/image" Target="../media/image162.png"/><Relationship Id="rId1" Type="http://schemas.openxmlformats.org/officeDocument/2006/relationships/slideLayout" Target="../slideLayouts/slideLayout8.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5" Type="http://schemas.openxmlformats.org/officeDocument/2006/relationships/image" Target="../media/image161.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 Id="rId14" Type="http://schemas.openxmlformats.org/officeDocument/2006/relationships/image" Target="../media/image1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66.png"/><Relationship Id="rId2" Type="http://schemas.openxmlformats.org/officeDocument/2006/relationships/image" Target="../media/image124.png"/><Relationship Id="rId1" Type="http://schemas.openxmlformats.org/officeDocument/2006/relationships/slideLayout" Target="../slideLayouts/slideLayout8.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31.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82.png"/><Relationship Id="rId2" Type="http://schemas.openxmlformats.org/officeDocument/2006/relationships/image" Target="../media/image169.png"/><Relationship Id="rId1" Type="http://schemas.openxmlformats.org/officeDocument/2006/relationships/slideLayout" Target="../slideLayouts/slideLayout8.xml"/><Relationship Id="rId6" Type="http://schemas.openxmlformats.org/officeDocument/2006/relationships/image" Target="../media/image173.png"/><Relationship Id="rId11" Type="http://schemas.openxmlformats.org/officeDocument/2006/relationships/image" Target="../media/image181.png"/><Relationship Id="rId5" Type="http://schemas.openxmlformats.org/officeDocument/2006/relationships/image" Target="../media/image17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8" Type="http://schemas.openxmlformats.org/officeDocument/2006/relationships/image" Target="../media/image1850.png"/><Relationship Id="rId26" Type="http://schemas.openxmlformats.org/officeDocument/2006/relationships/oleObject" Target="../embeddings/oleObject50.bin"/><Relationship Id="rId39" Type="http://schemas.openxmlformats.org/officeDocument/2006/relationships/image" Target="../media/image187.png"/><Relationship Id="rId3" Type="http://schemas.openxmlformats.org/officeDocument/2006/relationships/image" Target="../media/image95.png"/><Relationship Id="rId21" Type="http://schemas.openxmlformats.org/officeDocument/2006/relationships/oleObject" Target="../embeddings/oleObject310.bin"/><Relationship Id="rId34" Type="http://schemas.openxmlformats.org/officeDocument/2006/relationships/oleObject" Target="../embeddings/oleObject80.bin"/><Relationship Id="rId42" Type="http://schemas.openxmlformats.org/officeDocument/2006/relationships/image" Target="../media/image193.png"/><Relationship Id="rId17" Type="http://schemas.openxmlformats.org/officeDocument/2006/relationships/image" Target="../media/image231.png"/><Relationship Id="rId25" Type="http://schemas.openxmlformats.org/officeDocument/2006/relationships/oleObject" Target="../embeddings/oleObject5.bin"/><Relationship Id="rId33" Type="http://schemas.openxmlformats.org/officeDocument/2006/relationships/oleObject" Target="../embeddings/oleObject8.bin"/><Relationship Id="rId38" Type="http://schemas.openxmlformats.org/officeDocument/2006/relationships/oleObject" Target="../embeddings/oleObject100.bin"/><Relationship Id="rId2" Type="http://schemas.openxmlformats.org/officeDocument/2006/relationships/slideLayout" Target="../slideLayouts/slideLayout8.xml"/><Relationship Id="rId16" Type="http://schemas.openxmlformats.org/officeDocument/2006/relationships/image" Target="../media/image1830.png"/><Relationship Id="rId20" Type="http://schemas.openxmlformats.org/officeDocument/2006/relationships/image" Target="../media/image167.png"/><Relationship Id="rId29" Type="http://schemas.openxmlformats.org/officeDocument/2006/relationships/oleObject" Target="../embeddings/oleObject60.bin"/><Relationship Id="rId41" Type="http://schemas.openxmlformats.org/officeDocument/2006/relationships/image" Target="../media/image192.png"/><Relationship Id="rId1" Type="http://schemas.openxmlformats.org/officeDocument/2006/relationships/vmlDrawing" Target="../drawings/vmlDrawing3.vml"/><Relationship Id="rId24" Type="http://schemas.openxmlformats.org/officeDocument/2006/relationships/oleObject" Target="../embeddings/oleObject46.bin"/><Relationship Id="rId32" Type="http://schemas.openxmlformats.org/officeDocument/2006/relationships/oleObject" Target="../embeddings/oleObject70.bin"/><Relationship Id="rId37" Type="http://schemas.openxmlformats.org/officeDocument/2006/relationships/oleObject" Target="../embeddings/oleObject10.bin"/><Relationship Id="rId40" Type="http://schemas.openxmlformats.org/officeDocument/2006/relationships/image" Target="../media/image191.png"/><Relationship Id="rId15" Type="http://schemas.openxmlformats.org/officeDocument/2006/relationships/image" Target="../media/image1820.png"/><Relationship Id="rId23" Type="http://schemas.openxmlformats.org/officeDocument/2006/relationships/oleObject" Target="../embeddings/oleObject4.bin"/><Relationship Id="rId28" Type="http://schemas.openxmlformats.org/officeDocument/2006/relationships/image" Target="../media/image168.png"/><Relationship Id="rId36" Type="http://schemas.openxmlformats.org/officeDocument/2006/relationships/oleObject" Target="../embeddings/oleObject90.bin"/><Relationship Id="rId19" Type="http://schemas.openxmlformats.org/officeDocument/2006/relationships/oleObject" Target="../embeddings/oleObject3.bin"/><Relationship Id="rId31" Type="http://schemas.openxmlformats.org/officeDocument/2006/relationships/oleObject" Target="../embeddings/oleObject7.bin"/><Relationship Id="rId14" Type="http://schemas.openxmlformats.org/officeDocument/2006/relationships/image" Target="../media/image228.png"/><Relationship Id="rId22" Type="http://schemas.openxmlformats.org/officeDocument/2006/relationships/image" Target="../media/image167.png"/><Relationship Id="rId27" Type="http://schemas.openxmlformats.org/officeDocument/2006/relationships/oleObject" Target="../embeddings/oleObject6.bin"/><Relationship Id="rId30" Type="http://schemas.openxmlformats.org/officeDocument/2006/relationships/image" Target="../media/image168.png"/><Relationship Id="rId35" Type="http://schemas.openxmlformats.org/officeDocument/2006/relationships/oleObject" Target="../embeddings/oleObject9.bin"/><Relationship Id="rId43" Type="http://schemas.openxmlformats.org/officeDocument/2006/relationships/image" Target="../media/image194.png"/></Relationships>
</file>

<file path=ppt/slides/_rels/slide3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8.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png"/><Relationship Id="rId1" Type="http://schemas.openxmlformats.org/officeDocument/2006/relationships/slideLayout" Target="../slideLayouts/slideLayout8.xml"/><Relationship Id="rId4" Type="http://schemas.openxmlformats.org/officeDocument/2006/relationships/image" Target="../media/image353.png"/></Relationships>
</file>

<file path=ppt/slides/_rels/slide37.xml.rels><?xml version="1.0" encoding="UTF-8" standalone="yes"?>
<Relationships xmlns="http://schemas.openxmlformats.org/package/2006/relationships"><Relationship Id="rId2" Type="http://schemas.openxmlformats.org/officeDocument/2006/relationships/image" Target="../media/image169.gif"/><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8.xml"/><Relationship Id="rId4" Type="http://schemas.openxmlformats.org/officeDocument/2006/relationships/image" Target="../media/image204.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10.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image" Target="../media/image1610.png"/><Relationship Id="rId1" Type="http://schemas.openxmlformats.org/officeDocument/2006/relationships/slideLayout" Target="../slideLayouts/slideLayout9.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10.png"/><Relationship Id="rId10" Type="http://schemas.openxmlformats.org/officeDocument/2006/relationships/image" Target="../media/image24.png"/><Relationship Id="rId4" Type="http://schemas.openxmlformats.org/officeDocument/2006/relationships/image" Target="../media/image1810.png"/><Relationship Id="rId9" Type="http://schemas.openxmlformats.org/officeDocument/2006/relationships/image" Target="../media/image23.png"/></Relationships>
</file>

<file path=ppt/slides/_rels/slide40.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image" Target="../media/image205.png"/><Relationship Id="rId1" Type="http://schemas.openxmlformats.org/officeDocument/2006/relationships/slideLayout" Target="../slideLayouts/slideLayout8.xml"/><Relationship Id="rId6" Type="http://schemas.openxmlformats.org/officeDocument/2006/relationships/image" Target="../media/image209.png"/><Relationship Id="rId5" Type="http://schemas.openxmlformats.org/officeDocument/2006/relationships/image" Target="../media/image201.png"/><Relationship Id="rId4" Type="http://schemas.openxmlformats.org/officeDocument/2006/relationships/image" Target="../media/image20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8" Type="http://schemas.openxmlformats.org/officeDocument/2006/relationships/image" Target="../media/image371.png"/><Relationship Id="rId13" Type="http://schemas.openxmlformats.org/officeDocument/2006/relationships/image" Target="../media/image376.png"/><Relationship Id="rId3" Type="http://schemas.openxmlformats.org/officeDocument/2006/relationships/image" Target="../media/image366.png"/><Relationship Id="rId7" Type="http://schemas.openxmlformats.org/officeDocument/2006/relationships/image" Target="../media/image370.png"/><Relationship Id="rId12" Type="http://schemas.openxmlformats.org/officeDocument/2006/relationships/image" Target="../media/image375.png"/><Relationship Id="rId2" Type="http://schemas.openxmlformats.org/officeDocument/2006/relationships/image" Target="../media/image365.png"/><Relationship Id="rId1" Type="http://schemas.openxmlformats.org/officeDocument/2006/relationships/slideLayout" Target="../slideLayouts/slideLayout8.xml"/><Relationship Id="rId6" Type="http://schemas.openxmlformats.org/officeDocument/2006/relationships/image" Target="../media/image369.png"/><Relationship Id="rId11" Type="http://schemas.openxmlformats.org/officeDocument/2006/relationships/image" Target="../media/image374.png"/><Relationship Id="rId5" Type="http://schemas.openxmlformats.org/officeDocument/2006/relationships/image" Target="../media/image368.png"/><Relationship Id="rId10" Type="http://schemas.openxmlformats.org/officeDocument/2006/relationships/image" Target="../media/image373.png"/><Relationship Id="rId4" Type="http://schemas.openxmlformats.org/officeDocument/2006/relationships/image" Target="../media/image367.png"/><Relationship Id="rId9" Type="http://schemas.openxmlformats.org/officeDocument/2006/relationships/image" Target="../media/image372.png"/></Relationships>
</file>

<file path=ppt/slides/_rels/slide44.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378.png"/><Relationship Id="rId7" Type="http://schemas.openxmlformats.org/officeDocument/2006/relationships/image" Target="../media/image220.png"/><Relationship Id="rId12" Type="http://schemas.openxmlformats.org/officeDocument/2006/relationships/image" Target="../media/image387.png"/><Relationship Id="rId2" Type="http://schemas.openxmlformats.org/officeDocument/2006/relationships/image" Target="../media/image377.png"/><Relationship Id="rId1" Type="http://schemas.openxmlformats.org/officeDocument/2006/relationships/slideLayout" Target="../slideLayouts/slideLayout8.xml"/><Relationship Id="rId6" Type="http://schemas.openxmlformats.org/officeDocument/2006/relationships/image" Target="../media/image219.png"/><Relationship Id="rId11" Type="http://schemas.openxmlformats.org/officeDocument/2006/relationships/image" Target="../media/image224.png"/><Relationship Id="rId5" Type="http://schemas.openxmlformats.org/officeDocument/2006/relationships/image" Target="../media/image217.png"/><Relationship Id="rId10" Type="http://schemas.openxmlformats.org/officeDocument/2006/relationships/image" Target="../media/image223.png"/><Relationship Id="rId4" Type="http://schemas.openxmlformats.org/officeDocument/2006/relationships/image" Target="../media/image379.png"/><Relationship Id="rId9" Type="http://schemas.openxmlformats.org/officeDocument/2006/relationships/image" Target="../media/image222.png"/></Relationships>
</file>

<file path=ppt/slides/_rels/slide45.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389.png"/><Relationship Id="rId7" Type="http://schemas.openxmlformats.org/officeDocument/2006/relationships/image" Target="../media/image227.png"/><Relationship Id="rId12" Type="http://schemas.openxmlformats.org/officeDocument/2006/relationships/image" Target="../media/image234.png"/><Relationship Id="rId2" Type="http://schemas.openxmlformats.org/officeDocument/2006/relationships/image" Target="../media/image225.png"/><Relationship Id="rId1" Type="http://schemas.openxmlformats.org/officeDocument/2006/relationships/slideLayout" Target="../slideLayouts/slideLayout8.xml"/><Relationship Id="rId6" Type="http://schemas.openxmlformats.org/officeDocument/2006/relationships/image" Target="../media/image2260.png"/><Relationship Id="rId11" Type="http://schemas.openxmlformats.org/officeDocument/2006/relationships/image" Target="../media/image233.png"/><Relationship Id="rId5" Type="http://schemas.openxmlformats.org/officeDocument/2006/relationships/image" Target="../media/image226.png"/><Relationship Id="rId10" Type="http://schemas.openxmlformats.org/officeDocument/2006/relationships/image" Target="../media/image232.png"/><Relationship Id="rId4" Type="http://schemas.openxmlformats.org/officeDocument/2006/relationships/image" Target="../media/image208.png"/><Relationship Id="rId9" Type="http://schemas.openxmlformats.org/officeDocument/2006/relationships/image" Target="../media/image2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53.png"/><Relationship Id="rId1" Type="http://schemas.openxmlformats.org/officeDocument/2006/relationships/slideLayout" Target="../slideLayouts/slideLayout8.xml"/><Relationship Id="rId5" Type="http://schemas.openxmlformats.org/officeDocument/2006/relationships/image" Target="../media/image270.png"/><Relationship Id="rId4" Type="http://schemas.openxmlformats.org/officeDocument/2006/relationships/image" Target="../media/image269.png"/></Relationships>
</file>

<file path=ppt/slides/_rels/slide48.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53.png"/><Relationship Id="rId1" Type="http://schemas.openxmlformats.org/officeDocument/2006/relationships/slideLayout" Target="../slideLayouts/slideLayout8.xml"/><Relationship Id="rId4" Type="http://schemas.openxmlformats.org/officeDocument/2006/relationships/image" Target="../media/image300.png"/></Relationships>
</file>

<file path=ppt/slides/_rels/slide49.xml.rels><?xml version="1.0" encoding="UTF-8" standalone="yes"?>
<Relationships xmlns="http://schemas.openxmlformats.org/package/2006/relationships"><Relationship Id="rId8" Type="http://schemas.openxmlformats.org/officeDocument/2006/relationships/image" Target="../media/image3710.png"/><Relationship Id="rId3" Type="http://schemas.openxmlformats.org/officeDocument/2006/relationships/image" Target="../media/image320.png"/><Relationship Id="rId7" Type="http://schemas.openxmlformats.org/officeDocument/2006/relationships/image" Target="../media/image360.png"/><Relationship Id="rId2" Type="http://schemas.openxmlformats.org/officeDocument/2006/relationships/image" Target="../media/image310.png"/><Relationship Id="rId1" Type="http://schemas.openxmlformats.org/officeDocument/2006/relationships/slideLayout" Target="../slideLayouts/slideLayout8.xml"/><Relationship Id="rId6" Type="http://schemas.openxmlformats.org/officeDocument/2006/relationships/image" Target="../media/image350.png"/><Relationship Id="rId11" Type="http://schemas.openxmlformats.org/officeDocument/2006/relationships/image" Target="../media/image400.png"/><Relationship Id="rId5" Type="http://schemas.openxmlformats.org/officeDocument/2006/relationships/image" Target="../media/image345.png"/><Relationship Id="rId10" Type="http://schemas.openxmlformats.org/officeDocument/2006/relationships/image" Target="../media/image399.png"/><Relationship Id="rId4" Type="http://schemas.openxmlformats.org/officeDocument/2006/relationships/image" Target="../media/image3310.png"/><Relationship Id="rId9" Type="http://schemas.openxmlformats.org/officeDocument/2006/relationships/image" Target="../media/image3810.pn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8.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2" Type="http://schemas.openxmlformats.org/officeDocument/2006/relationships/image" Target="../media/image27.png"/><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8.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137.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s>
</file>

<file path=ppt/slides/_rels/slide50.xml.rels><?xml version="1.0" encoding="UTF-8" standalone="yes"?>
<Relationships xmlns="http://schemas.openxmlformats.org/package/2006/relationships"><Relationship Id="rId8" Type="http://schemas.openxmlformats.org/officeDocument/2006/relationships/image" Target="../media/image2410.png"/><Relationship Id="rId3" Type="http://schemas.openxmlformats.org/officeDocument/2006/relationships/image" Target="../media/image271.png"/><Relationship Id="rId7" Type="http://schemas.openxmlformats.org/officeDocument/2006/relationships/image" Target="../media/image2310.png"/><Relationship Id="rId2" Type="http://schemas.openxmlformats.org/officeDocument/2006/relationships/image" Target="../media/image53.png"/><Relationship Id="rId1" Type="http://schemas.openxmlformats.org/officeDocument/2006/relationships/slideLayout" Target="../slideLayouts/slideLayout8.xml"/><Relationship Id="rId6" Type="http://schemas.openxmlformats.org/officeDocument/2006/relationships/image" Target="../media/image2210.png"/><Relationship Id="rId5" Type="http://schemas.openxmlformats.org/officeDocument/2006/relationships/image" Target="../media/image2110.png"/><Relationship Id="rId4" Type="http://schemas.openxmlformats.org/officeDocument/2006/relationships/image" Target="../media/image2010.png"/><Relationship Id="rId9" Type="http://schemas.openxmlformats.org/officeDocument/2006/relationships/image" Target="../media/image2510.png"/></Relationships>
</file>

<file path=ppt/slides/_rels/slide5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53.png"/><Relationship Id="rId1" Type="http://schemas.openxmlformats.org/officeDocument/2006/relationships/slideLayout" Target="../slideLayouts/slideLayout8.xml"/><Relationship Id="rId6" Type="http://schemas.openxmlformats.org/officeDocument/2006/relationships/image" Target="../media/image274.png"/><Relationship Id="rId5" Type="http://schemas.openxmlformats.org/officeDocument/2006/relationships/image" Target="../media/image273.png"/><Relationship Id="rId4" Type="http://schemas.openxmlformats.org/officeDocument/2006/relationships/image" Target="../media/image272.png"/></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8.xml"/><Relationship Id="rId4" Type="http://schemas.openxmlformats.org/officeDocument/2006/relationships/image" Target="../media/image470.png"/></Relationships>
</file>

<file path=ppt/slides/_rels/slide54.xml.rels><?xml version="1.0" encoding="UTF-8" standalone="yes"?>
<Relationships xmlns="http://schemas.openxmlformats.org/package/2006/relationships"><Relationship Id="rId8" Type="http://schemas.openxmlformats.org/officeDocument/2006/relationships/image" Target="../media/image255.png"/><Relationship Id="rId3" Type="http://schemas.openxmlformats.org/officeDocument/2006/relationships/image" Target="../media/image236.png"/><Relationship Id="rId7" Type="http://schemas.openxmlformats.org/officeDocument/2006/relationships/image" Target="../media/image253.png"/><Relationship Id="rId2" Type="http://schemas.openxmlformats.org/officeDocument/2006/relationships/image" Target="../media/image235.png"/><Relationship Id="rId1" Type="http://schemas.openxmlformats.org/officeDocument/2006/relationships/slideLayout" Target="../slideLayouts/slideLayout8.xml"/><Relationship Id="rId6" Type="http://schemas.openxmlformats.org/officeDocument/2006/relationships/image" Target="../media/image250.png"/><Relationship Id="rId11" Type="http://schemas.openxmlformats.org/officeDocument/2006/relationships/image" Target="../media/image259.png"/><Relationship Id="rId5" Type="http://schemas.openxmlformats.org/officeDocument/2006/relationships/image" Target="../media/image238.png"/><Relationship Id="rId10" Type="http://schemas.openxmlformats.org/officeDocument/2006/relationships/image" Target="../media/image257.png"/><Relationship Id="rId4" Type="http://schemas.openxmlformats.org/officeDocument/2006/relationships/image" Target="../media/image237.png"/><Relationship Id="rId9" Type="http://schemas.openxmlformats.org/officeDocument/2006/relationships/image" Target="../media/image256.png"/></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70.wmf"/><Relationship Id="rId1" Type="http://schemas.openxmlformats.org/officeDocument/2006/relationships/slideLayout" Target="../slideLayouts/slideLayout8.xml"/><Relationship Id="rId4" Type="http://schemas.openxmlformats.org/officeDocument/2006/relationships/image" Target="../media/image920.png"/></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970.png"/><Relationship Id="rId18" Type="http://schemas.openxmlformats.org/officeDocument/2006/relationships/image" Target="../media/image1020.png"/><Relationship Id="rId3" Type="http://schemas.openxmlformats.org/officeDocument/2006/relationships/oleObject" Target="../embeddings/oleObject11.bin"/><Relationship Id="rId21" Type="http://schemas.openxmlformats.org/officeDocument/2006/relationships/image" Target="../media/image1050.png"/><Relationship Id="rId7" Type="http://schemas.openxmlformats.org/officeDocument/2006/relationships/oleObject" Target="../embeddings/oleObject14.bin"/><Relationship Id="rId12" Type="http://schemas.openxmlformats.org/officeDocument/2006/relationships/image" Target="../media/image960.png"/><Relationship Id="rId17" Type="http://schemas.openxmlformats.org/officeDocument/2006/relationships/image" Target="../media/image1010.png"/><Relationship Id="rId2" Type="http://schemas.openxmlformats.org/officeDocument/2006/relationships/slideLayout" Target="../slideLayouts/slideLayout8.xml"/><Relationship Id="rId16" Type="http://schemas.openxmlformats.org/officeDocument/2006/relationships/image" Target="../media/image1000.png"/><Relationship Id="rId20" Type="http://schemas.openxmlformats.org/officeDocument/2006/relationships/image" Target="../media/image1040.png"/><Relationship Id="rId1" Type="http://schemas.openxmlformats.org/officeDocument/2006/relationships/vmlDrawing" Target="../drawings/vmlDrawing4.vml"/><Relationship Id="rId6" Type="http://schemas.openxmlformats.org/officeDocument/2006/relationships/oleObject" Target="../embeddings/oleObject13.bin"/><Relationship Id="rId11" Type="http://schemas.openxmlformats.org/officeDocument/2006/relationships/image" Target="../media/image260.png"/><Relationship Id="rId24" Type="http://schemas.openxmlformats.org/officeDocument/2006/relationships/image" Target="../media/image1080.png"/><Relationship Id="rId5" Type="http://schemas.openxmlformats.org/officeDocument/2006/relationships/oleObject" Target="../embeddings/oleObject12.bin"/><Relationship Id="rId15" Type="http://schemas.openxmlformats.org/officeDocument/2006/relationships/image" Target="../media/image990.png"/><Relationship Id="rId23" Type="http://schemas.openxmlformats.org/officeDocument/2006/relationships/image" Target="../media/image1070.png"/><Relationship Id="rId10" Type="http://schemas.openxmlformats.org/officeDocument/2006/relationships/image" Target="../media/image940.png"/><Relationship Id="rId19" Type="http://schemas.openxmlformats.org/officeDocument/2006/relationships/image" Target="../media/image1030.png"/><Relationship Id="rId4" Type="http://schemas.openxmlformats.org/officeDocument/2006/relationships/image" Target="../media/image167.png"/><Relationship Id="rId9" Type="http://schemas.openxmlformats.org/officeDocument/2006/relationships/image" Target="../media/image172.wmf"/><Relationship Id="rId14" Type="http://schemas.openxmlformats.org/officeDocument/2006/relationships/image" Target="../media/image980.png"/><Relationship Id="rId22" Type="http://schemas.openxmlformats.org/officeDocument/2006/relationships/image" Target="../media/image1060.png"/></Relationships>
</file>

<file path=ppt/slides/_rels/slide58.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image" Target="../media/image1090.png"/><Relationship Id="rId1" Type="http://schemas.openxmlformats.org/officeDocument/2006/relationships/slideLayout" Target="../slideLayouts/slideLayout8.xml"/><Relationship Id="rId6" Type="http://schemas.openxmlformats.org/officeDocument/2006/relationships/image" Target="../media/image1130.png"/><Relationship Id="rId5" Type="http://schemas.openxmlformats.org/officeDocument/2006/relationships/image" Target="../media/image1120.png"/><Relationship Id="rId4" Type="http://schemas.openxmlformats.org/officeDocument/2006/relationships/image" Target="../media/image1110.png"/></Relationships>
</file>

<file path=ppt/slides/_rels/slide5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26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60.png"/><Relationship Id="rId7" Type="http://schemas.openxmlformats.org/officeDocument/2006/relationships/image" Target="../media/image50.png"/><Relationship Id="rId2" Type="http://schemas.openxmlformats.org/officeDocument/2006/relationships/image" Target="../media/image159.png"/><Relationship Id="rId1" Type="http://schemas.openxmlformats.org/officeDocument/2006/relationships/slideLayout" Target="../slideLayouts/slideLayout8.xml"/><Relationship Id="rId6" Type="http://schemas.openxmlformats.org/officeDocument/2006/relationships/image" Target="../media/image3910.png"/><Relationship Id="rId5" Type="http://schemas.openxmlformats.org/officeDocument/2006/relationships/image" Target="../media/image3811.png"/><Relationship Id="rId4" Type="http://schemas.openxmlformats.org/officeDocument/2006/relationships/image" Target="../media/image3711.png"/><Relationship Id="rId9" Type="http://schemas.openxmlformats.org/officeDocument/2006/relationships/image" Target="../media/image52.png"/></Relationships>
</file>

<file path=ppt/slides/_rels/slide60.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183.png"/><Relationship Id="rId7"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8.xml"/><Relationship Id="rId6" Type="http://schemas.openxmlformats.org/officeDocument/2006/relationships/image" Target="../media/image2650.png"/><Relationship Id="rId5" Type="http://schemas.openxmlformats.org/officeDocument/2006/relationships/image" Target="../media/image2640.png"/><Relationship Id="rId4" Type="http://schemas.openxmlformats.org/officeDocument/2006/relationships/image" Target="../media/image2630.png"/></Relationships>
</file>

<file path=ppt/slides/_rels/slide61.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82.png"/><Relationship Id="rId2" Type="http://schemas.openxmlformats.org/officeDocument/2006/relationships/image" Target="../media/image275.png"/><Relationship Id="rId1" Type="http://schemas.openxmlformats.org/officeDocument/2006/relationships/slideLayout" Target="../slideLayouts/slideLayout8.xml"/><Relationship Id="rId6" Type="http://schemas.openxmlformats.org/officeDocument/2006/relationships/image" Target="../media/image279.png"/><Relationship Id="rId5" Type="http://schemas.openxmlformats.org/officeDocument/2006/relationships/image" Target="../media/image278.png"/><Relationship Id="rId4" Type="http://schemas.openxmlformats.org/officeDocument/2006/relationships/image" Target="../media/image277.png"/></Relationships>
</file>

<file path=ppt/slides/_rels/slide62.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8.xml"/><Relationship Id="rId6" Type="http://schemas.openxmlformats.org/officeDocument/2006/relationships/image" Target="../media/image302.png"/><Relationship Id="rId5" Type="http://schemas.openxmlformats.org/officeDocument/2006/relationships/image" Target="../media/image292.png"/><Relationship Id="rId4" Type="http://schemas.openxmlformats.org/officeDocument/2006/relationships/image" Target="../media/image28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oleObject" Target="../embeddings/oleObject19.bin"/><Relationship Id="rId18" Type="http://schemas.openxmlformats.org/officeDocument/2006/relationships/oleObject" Target="../embeddings/oleObject210.bin"/><Relationship Id="rId26" Type="http://schemas.openxmlformats.org/officeDocument/2006/relationships/oleObject" Target="../embeddings/oleObject250.bin"/><Relationship Id="rId3" Type="http://schemas.openxmlformats.org/officeDocument/2006/relationships/oleObject" Target="../embeddings/oleObject16.bin"/><Relationship Id="rId21" Type="http://schemas.openxmlformats.org/officeDocument/2006/relationships/oleObject" Target="../embeddings/oleObject23.bin"/><Relationship Id="rId7" Type="http://schemas.openxmlformats.org/officeDocument/2006/relationships/oleObject" Target="../embeddings/oleObject17.bin"/><Relationship Id="rId12" Type="http://schemas.openxmlformats.org/officeDocument/2006/relationships/oleObject" Target="../embeddings/oleObject180.bin"/><Relationship Id="rId17" Type="http://schemas.openxmlformats.org/officeDocument/2006/relationships/oleObject" Target="../embeddings/oleObject21.bin"/><Relationship Id="rId25" Type="http://schemas.openxmlformats.org/officeDocument/2006/relationships/oleObject" Target="../embeddings/oleObject25.bin"/><Relationship Id="rId2" Type="http://schemas.openxmlformats.org/officeDocument/2006/relationships/slideLayout" Target="../slideLayouts/slideLayout8.xml"/><Relationship Id="rId16" Type="http://schemas.openxmlformats.org/officeDocument/2006/relationships/oleObject" Target="../embeddings/oleObject200.bin"/><Relationship Id="rId20" Type="http://schemas.openxmlformats.org/officeDocument/2006/relationships/oleObject" Target="../embeddings/oleObject220.bin"/><Relationship Id="rId29" Type="http://schemas.openxmlformats.org/officeDocument/2006/relationships/image" Target="../media/image303.png"/><Relationship Id="rId1" Type="http://schemas.openxmlformats.org/officeDocument/2006/relationships/vmlDrawing" Target="../drawings/vmlDrawing5.vml"/><Relationship Id="rId6" Type="http://schemas.openxmlformats.org/officeDocument/2006/relationships/image" Target="../media/image167.png"/><Relationship Id="rId11" Type="http://schemas.openxmlformats.org/officeDocument/2006/relationships/oleObject" Target="../embeddings/oleObject18.bin"/><Relationship Id="rId24" Type="http://schemas.openxmlformats.org/officeDocument/2006/relationships/oleObject" Target="../embeddings/oleObject240.bin"/><Relationship Id="rId32" Type="http://schemas.openxmlformats.org/officeDocument/2006/relationships/image" Target="../media/image306.png"/><Relationship Id="rId5" Type="http://schemas.openxmlformats.org/officeDocument/2006/relationships/oleObject" Target="../embeddings/oleObject160.bin"/><Relationship Id="rId15" Type="http://schemas.openxmlformats.org/officeDocument/2006/relationships/oleObject" Target="../embeddings/oleObject20.bin"/><Relationship Id="rId23" Type="http://schemas.openxmlformats.org/officeDocument/2006/relationships/oleObject" Target="../embeddings/oleObject24.bin"/><Relationship Id="rId28" Type="http://schemas.openxmlformats.org/officeDocument/2006/relationships/image" Target="../media/image301.png"/><Relationship Id="rId10" Type="http://schemas.openxmlformats.org/officeDocument/2006/relationships/image" Target="../media/image168.png"/><Relationship Id="rId19" Type="http://schemas.openxmlformats.org/officeDocument/2006/relationships/oleObject" Target="../embeddings/oleObject22.bin"/><Relationship Id="rId31" Type="http://schemas.openxmlformats.org/officeDocument/2006/relationships/image" Target="../media/image305.png"/><Relationship Id="rId4" Type="http://schemas.openxmlformats.org/officeDocument/2006/relationships/image" Target="../media/image167.png"/><Relationship Id="rId9" Type="http://schemas.openxmlformats.org/officeDocument/2006/relationships/oleObject" Target="../embeddings/oleObject170.bin"/><Relationship Id="rId14" Type="http://schemas.openxmlformats.org/officeDocument/2006/relationships/oleObject" Target="../embeddings/oleObject190.bin"/><Relationship Id="rId22" Type="http://schemas.openxmlformats.org/officeDocument/2006/relationships/oleObject" Target="../embeddings/oleObject230.bin"/><Relationship Id="rId27" Type="http://schemas.openxmlformats.org/officeDocument/2006/relationships/image" Target="../media/image287.png"/><Relationship Id="rId30" Type="http://schemas.openxmlformats.org/officeDocument/2006/relationships/image" Target="../media/image304.png"/></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160.bin"/><Relationship Id="rId13" Type="http://schemas.openxmlformats.org/officeDocument/2006/relationships/image" Target="../media/image168.png"/><Relationship Id="rId18" Type="http://schemas.openxmlformats.org/officeDocument/2006/relationships/oleObject" Target="../embeddings/oleObject30.bin"/><Relationship Id="rId26" Type="http://schemas.openxmlformats.org/officeDocument/2006/relationships/oleObject" Target="../embeddings/oleObject34.bin"/><Relationship Id="rId3" Type="http://schemas.openxmlformats.org/officeDocument/2006/relationships/image" Target="../media/image570.png"/><Relationship Id="rId21" Type="http://schemas.openxmlformats.org/officeDocument/2006/relationships/oleObject" Target="../embeddings/oleObject210.bin"/><Relationship Id="rId34" Type="http://schemas.openxmlformats.org/officeDocument/2006/relationships/image" Target="../media/image307.png"/><Relationship Id="rId7" Type="http://schemas.openxmlformats.org/officeDocument/2006/relationships/image" Target="../media/image167.png"/><Relationship Id="rId12" Type="http://schemas.openxmlformats.org/officeDocument/2006/relationships/oleObject" Target="../embeddings/oleObject170.bin"/><Relationship Id="rId17" Type="http://schemas.openxmlformats.org/officeDocument/2006/relationships/oleObject" Target="../embeddings/oleObject190.bin"/><Relationship Id="rId25" Type="http://schemas.openxmlformats.org/officeDocument/2006/relationships/oleObject" Target="../embeddings/oleObject230.bin"/><Relationship Id="rId33" Type="http://schemas.openxmlformats.org/officeDocument/2006/relationships/image" Target="../media/image3060.png"/><Relationship Id="rId38" Type="http://schemas.openxmlformats.org/officeDocument/2006/relationships/image" Target="../media/image680.png"/><Relationship Id="rId2" Type="http://schemas.openxmlformats.org/officeDocument/2006/relationships/slideLayout" Target="../slideLayouts/slideLayout8.xml"/><Relationship Id="rId16" Type="http://schemas.openxmlformats.org/officeDocument/2006/relationships/oleObject" Target="../embeddings/oleObject29.bin"/><Relationship Id="rId20" Type="http://schemas.openxmlformats.org/officeDocument/2006/relationships/oleObject" Target="../embeddings/oleObject31.bin"/><Relationship Id="rId29" Type="http://schemas.openxmlformats.org/officeDocument/2006/relationships/oleObject" Target="../embeddings/oleObject250.bin"/><Relationship Id="rId1" Type="http://schemas.openxmlformats.org/officeDocument/2006/relationships/vmlDrawing" Target="../drawings/vmlDrawing6.vml"/><Relationship Id="rId6" Type="http://schemas.openxmlformats.org/officeDocument/2006/relationships/oleObject" Target="../embeddings/oleObject26.bin"/><Relationship Id="rId11" Type="http://schemas.openxmlformats.org/officeDocument/2006/relationships/image" Target="../media/image168.png"/><Relationship Id="rId24" Type="http://schemas.openxmlformats.org/officeDocument/2006/relationships/oleObject" Target="../embeddings/oleObject33.bin"/><Relationship Id="rId32" Type="http://schemas.openxmlformats.org/officeDocument/2006/relationships/image" Target="../media/image3050.png"/><Relationship Id="rId37" Type="http://schemas.openxmlformats.org/officeDocument/2006/relationships/image" Target="../media/image670.png"/><Relationship Id="rId5" Type="http://schemas.openxmlformats.org/officeDocument/2006/relationships/image" Target="../media/image590.png"/><Relationship Id="rId15" Type="http://schemas.openxmlformats.org/officeDocument/2006/relationships/oleObject" Target="../embeddings/oleObject180.bin"/><Relationship Id="rId23" Type="http://schemas.openxmlformats.org/officeDocument/2006/relationships/oleObject" Target="../embeddings/oleObject220.bin"/><Relationship Id="rId28" Type="http://schemas.openxmlformats.org/officeDocument/2006/relationships/oleObject" Target="../embeddings/oleObject35.bin"/><Relationship Id="rId36" Type="http://schemas.openxmlformats.org/officeDocument/2006/relationships/image" Target="../media/image660.png"/><Relationship Id="rId10" Type="http://schemas.openxmlformats.org/officeDocument/2006/relationships/oleObject" Target="../embeddings/oleObject27.bin"/><Relationship Id="rId19" Type="http://schemas.openxmlformats.org/officeDocument/2006/relationships/oleObject" Target="../embeddings/oleObject200.bin"/><Relationship Id="rId31" Type="http://schemas.openxmlformats.org/officeDocument/2006/relationships/image" Target="../media/image3040.png"/><Relationship Id="rId4" Type="http://schemas.openxmlformats.org/officeDocument/2006/relationships/image" Target="../media/image580.png"/><Relationship Id="rId9" Type="http://schemas.openxmlformats.org/officeDocument/2006/relationships/image" Target="../media/image167.png"/><Relationship Id="rId14" Type="http://schemas.openxmlformats.org/officeDocument/2006/relationships/oleObject" Target="../embeddings/oleObject28.bin"/><Relationship Id="rId22" Type="http://schemas.openxmlformats.org/officeDocument/2006/relationships/oleObject" Target="../embeddings/oleObject32.bin"/><Relationship Id="rId27" Type="http://schemas.openxmlformats.org/officeDocument/2006/relationships/oleObject" Target="../embeddings/oleObject240.bin"/><Relationship Id="rId30" Type="http://schemas.openxmlformats.org/officeDocument/2006/relationships/image" Target="../media/image3030.png"/><Relationship Id="rId35" Type="http://schemas.openxmlformats.org/officeDocument/2006/relationships/image" Target="../media/image308.png"/></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oleObject" Target="../embeddings/oleObject180.bin"/><Relationship Id="rId18" Type="http://schemas.openxmlformats.org/officeDocument/2006/relationships/oleObject" Target="../embeddings/oleObject41.bin"/><Relationship Id="rId26" Type="http://schemas.openxmlformats.org/officeDocument/2006/relationships/oleObject" Target="../embeddings/oleObject45.bin"/><Relationship Id="rId3" Type="http://schemas.openxmlformats.org/officeDocument/2006/relationships/image" Target="../media/image690.png"/><Relationship Id="rId21" Type="http://schemas.openxmlformats.org/officeDocument/2006/relationships/oleObject" Target="../embeddings/oleObject220.bin"/><Relationship Id="rId34" Type="http://schemas.openxmlformats.org/officeDocument/2006/relationships/image" Target="../media/image317.png"/><Relationship Id="rId7" Type="http://schemas.openxmlformats.org/officeDocument/2006/relationships/image" Target="../media/image167.png"/><Relationship Id="rId12" Type="http://schemas.openxmlformats.org/officeDocument/2006/relationships/oleObject" Target="../embeddings/oleObject38.bin"/><Relationship Id="rId17" Type="http://schemas.openxmlformats.org/officeDocument/2006/relationships/oleObject" Target="../embeddings/oleObject200.bin"/><Relationship Id="rId25" Type="http://schemas.openxmlformats.org/officeDocument/2006/relationships/oleObject" Target="../embeddings/oleObject240.bin"/><Relationship Id="rId33" Type="http://schemas.openxmlformats.org/officeDocument/2006/relationships/image" Target="../media/image316.png"/><Relationship Id="rId2" Type="http://schemas.openxmlformats.org/officeDocument/2006/relationships/slideLayout" Target="../slideLayouts/slideLayout8.xml"/><Relationship Id="rId16" Type="http://schemas.openxmlformats.org/officeDocument/2006/relationships/oleObject" Target="../embeddings/oleObject40.bin"/><Relationship Id="rId20" Type="http://schemas.openxmlformats.org/officeDocument/2006/relationships/oleObject" Target="../embeddings/oleObject42.bin"/><Relationship Id="rId29" Type="http://schemas.openxmlformats.org/officeDocument/2006/relationships/image" Target="../media/image312.png"/><Relationship Id="rId1" Type="http://schemas.openxmlformats.org/officeDocument/2006/relationships/vmlDrawing" Target="../drawings/vmlDrawing7.vml"/><Relationship Id="rId6" Type="http://schemas.openxmlformats.org/officeDocument/2006/relationships/oleObject" Target="../embeddings/oleObject160.bin"/><Relationship Id="rId11" Type="http://schemas.openxmlformats.org/officeDocument/2006/relationships/image" Target="../media/image168.png"/><Relationship Id="rId24" Type="http://schemas.openxmlformats.org/officeDocument/2006/relationships/oleObject" Target="../embeddings/oleObject44.bin"/><Relationship Id="rId32" Type="http://schemas.openxmlformats.org/officeDocument/2006/relationships/image" Target="../media/image315.png"/><Relationship Id="rId5" Type="http://schemas.openxmlformats.org/officeDocument/2006/relationships/image" Target="../media/image167.png"/><Relationship Id="rId15" Type="http://schemas.openxmlformats.org/officeDocument/2006/relationships/oleObject" Target="../embeddings/oleObject190.bin"/><Relationship Id="rId23" Type="http://schemas.openxmlformats.org/officeDocument/2006/relationships/oleObject" Target="../embeddings/oleObject230.bin"/><Relationship Id="rId28" Type="http://schemas.openxmlformats.org/officeDocument/2006/relationships/image" Target="../media/image311.png"/><Relationship Id="rId10" Type="http://schemas.openxmlformats.org/officeDocument/2006/relationships/oleObject" Target="../embeddings/oleObject170.bin"/><Relationship Id="rId19" Type="http://schemas.openxmlformats.org/officeDocument/2006/relationships/oleObject" Target="../embeddings/oleObject210.bin"/><Relationship Id="rId31" Type="http://schemas.openxmlformats.org/officeDocument/2006/relationships/image" Target="../media/image314.png"/><Relationship Id="rId4" Type="http://schemas.openxmlformats.org/officeDocument/2006/relationships/oleObject" Target="../embeddings/oleObject36.bin"/><Relationship Id="rId9" Type="http://schemas.openxmlformats.org/officeDocument/2006/relationships/image" Target="../media/image168.png"/><Relationship Id="rId14" Type="http://schemas.openxmlformats.org/officeDocument/2006/relationships/oleObject" Target="../embeddings/oleObject39.bin"/><Relationship Id="rId22" Type="http://schemas.openxmlformats.org/officeDocument/2006/relationships/oleObject" Target="../embeddings/oleObject43.bin"/><Relationship Id="rId27" Type="http://schemas.openxmlformats.org/officeDocument/2006/relationships/oleObject" Target="../embeddings/oleObject250.bin"/><Relationship Id="rId30" Type="http://schemas.openxmlformats.org/officeDocument/2006/relationships/image" Target="../media/image313.png"/><Relationship Id="rId35" Type="http://schemas.openxmlformats.org/officeDocument/2006/relationships/image" Target="../media/image770.png"/></Relationships>
</file>

<file path=ppt/slides/_rels/slide68.xml.rels><?xml version="1.0" encoding="UTF-8" standalone="yes"?>
<Relationships xmlns="http://schemas.openxmlformats.org/package/2006/relationships"><Relationship Id="rId8" Type="http://schemas.openxmlformats.org/officeDocument/2006/relationships/image" Target="../media/image840.png"/><Relationship Id="rId3" Type="http://schemas.openxmlformats.org/officeDocument/2006/relationships/image" Target="../media/image318.png"/><Relationship Id="rId7" Type="http://schemas.openxmlformats.org/officeDocument/2006/relationships/image" Target="../media/image322.png"/><Relationship Id="rId2" Type="http://schemas.openxmlformats.org/officeDocument/2006/relationships/image" Target="../media/image780.png"/><Relationship Id="rId1" Type="http://schemas.openxmlformats.org/officeDocument/2006/relationships/slideLayout" Target="../slideLayouts/slideLayout8.xml"/><Relationship Id="rId6" Type="http://schemas.openxmlformats.org/officeDocument/2006/relationships/image" Target="../media/image820.png"/><Relationship Id="rId5" Type="http://schemas.openxmlformats.org/officeDocument/2006/relationships/image" Target="../media/image321.png"/><Relationship Id="rId4" Type="http://schemas.openxmlformats.org/officeDocument/2006/relationships/image" Target="../media/image319.png"/><Relationship Id="rId9" Type="http://schemas.openxmlformats.org/officeDocument/2006/relationships/image" Target="../media/image309.png"/></Relationships>
</file>

<file path=ppt/slides/_rels/slide69.xml.rels><?xml version="1.0" encoding="UTF-8" standalone="yes"?>
<Relationships xmlns="http://schemas.openxmlformats.org/package/2006/relationships"><Relationship Id="rId8" Type="http://schemas.openxmlformats.org/officeDocument/2006/relationships/image" Target="../media/image890.png"/><Relationship Id="rId3" Type="http://schemas.openxmlformats.org/officeDocument/2006/relationships/image" Target="../media/image870.png"/><Relationship Id="rId7" Type="http://schemas.openxmlformats.org/officeDocument/2006/relationships/image" Target="../media/image910.png"/><Relationship Id="rId2" Type="http://schemas.openxmlformats.org/officeDocument/2006/relationships/image" Target="../media/image184.jpeg"/><Relationship Id="rId1" Type="http://schemas.openxmlformats.org/officeDocument/2006/relationships/slideLayout" Target="../slideLayouts/slideLayout8.xml"/><Relationship Id="rId6" Type="http://schemas.openxmlformats.org/officeDocument/2006/relationships/image" Target="../media/image900.png"/><Relationship Id="rId4" Type="http://schemas.openxmlformats.org/officeDocument/2006/relationships/image" Target="../media/image880.png"/></Relationships>
</file>

<file path=ppt/slides/_rels/slide7.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image" Target="../media/image427.png"/><Relationship Id="rId7" Type="http://schemas.openxmlformats.org/officeDocument/2006/relationships/image" Target="../media/image510.png"/><Relationship Id="rId2" Type="http://schemas.openxmlformats.org/officeDocument/2006/relationships/image" Target="../media/image500.png"/><Relationship Id="rId1" Type="http://schemas.openxmlformats.org/officeDocument/2006/relationships/slideLayout" Target="../slideLayouts/slideLayout8.xml"/><Relationship Id="rId6" Type="http://schemas.openxmlformats.org/officeDocument/2006/relationships/image" Target="../media/image451.png"/><Relationship Id="rId5" Type="http://schemas.openxmlformats.org/officeDocument/2006/relationships/image" Target="../media/image440.png"/><Relationship Id="rId4" Type="http://schemas.openxmlformats.org/officeDocument/2006/relationships/image" Target="../media/image430.png"/></Relationships>
</file>

<file path=ppt/slides/_rels/slide70.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330.png"/><Relationship Id="rId1" Type="http://schemas.openxmlformats.org/officeDocument/2006/relationships/slideLayout" Target="../slideLayouts/slideLayout8.xml"/><Relationship Id="rId4" Type="http://schemas.openxmlformats.org/officeDocument/2006/relationships/image" Target="../media/image332.png"/></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8" Type="http://schemas.openxmlformats.org/officeDocument/2006/relationships/image" Target="../media/image361.png"/><Relationship Id="rId13" Type="http://schemas.openxmlformats.org/officeDocument/2006/relationships/image" Target="../media/image3570.png"/><Relationship Id="rId3" Type="http://schemas.openxmlformats.org/officeDocument/2006/relationships/image" Target="../media/image185.jpeg"/><Relationship Id="rId7" Type="http://schemas.openxmlformats.org/officeDocument/2006/relationships/image" Target="../media/image187.jpeg"/><Relationship Id="rId12" Type="http://schemas.openxmlformats.org/officeDocument/2006/relationships/image" Target="../media/image356.png"/><Relationship Id="rId2" Type="http://schemas.openxmlformats.org/officeDocument/2006/relationships/image" Target="../media/image185.png"/><Relationship Id="rId1" Type="http://schemas.openxmlformats.org/officeDocument/2006/relationships/slideLayout" Target="../slideLayouts/slideLayout8.xml"/><Relationship Id="rId6" Type="http://schemas.openxmlformats.org/officeDocument/2006/relationships/image" Target="../media/image359.png"/><Relationship Id="rId11" Type="http://schemas.openxmlformats.org/officeDocument/2006/relationships/image" Target="../media/image3550.png"/><Relationship Id="rId5" Type="http://schemas.openxmlformats.org/officeDocument/2006/relationships/image" Target="../media/image186.jpeg"/><Relationship Id="rId10" Type="http://schemas.openxmlformats.org/officeDocument/2006/relationships/image" Target="../media/image363.png"/><Relationship Id="rId4" Type="http://schemas.openxmlformats.org/officeDocument/2006/relationships/image" Target="../media/image357.png"/><Relationship Id="rId9" Type="http://schemas.openxmlformats.org/officeDocument/2006/relationships/image" Target="../media/image188.jpeg"/><Relationship Id="rId14" Type="http://schemas.openxmlformats.org/officeDocument/2006/relationships/image" Target="../media/image36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261.png"/><Relationship Id="rId1" Type="http://schemas.openxmlformats.org/officeDocument/2006/relationships/slideLayout" Target="../slideLayouts/slideLayout8.xml"/><Relationship Id="rId4" Type="http://schemas.openxmlformats.org/officeDocument/2006/relationships/image" Target="../media/image262.png"/></Relationships>
</file>

<file path=ppt/slides/_rels/slide76.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image" Target="../media/image401.png"/><Relationship Id="rId1" Type="http://schemas.openxmlformats.org/officeDocument/2006/relationships/slideLayout" Target="../slideLayouts/slideLayout8.xml"/><Relationship Id="rId5" Type="http://schemas.openxmlformats.org/officeDocument/2006/relationships/image" Target="../media/image404.png"/><Relationship Id="rId4" Type="http://schemas.openxmlformats.org/officeDocument/2006/relationships/image" Target="../media/image403.png"/></Relationships>
</file>

<file path=ppt/slides/_rels/slide77.xml.rels><?xml version="1.0" encoding="UTF-8" standalone="yes"?>
<Relationships xmlns="http://schemas.openxmlformats.org/package/2006/relationships"><Relationship Id="rId8" Type="http://schemas.openxmlformats.org/officeDocument/2006/relationships/image" Target="../media/image412.png"/><Relationship Id="rId3" Type="http://schemas.openxmlformats.org/officeDocument/2006/relationships/image" Target="../media/image340.png"/><Relationship Id="rId7" Type="http://schemas.openxmlformats.org/officeDocument/2006/relationships/image" Target="../media/image341.png"/><Relationship Id="rId2" Type="http://schemas.openxmlformats.org/officeDocument/2006/relationships/image" Target="../media/image405.png"/><Relationship Id="rId1" Type="http://schemas.openxmlformats.org/officeDocument/2006/relationships/slideLayout" Target="../slideLayouts/slideLayout8.xml"/><Relationship Id="rId6" Type="http://schemas.openxmlformats.org/officeDocument/2006/relationships/image" Target="../media/image409.png"/><Relationship Id="rId5" Type="http://schemas.openxmlformats.org/officeDocument/2006/relationships/image" Target="../media/image408.png"/><Relationship Id="rId4" Type="http://schemas.openxmlformats.org/officeDocument/2006/relationships/image" Target="../media/image407.png"/></Relationships>
</file>

<file path=ppt/slides/_rels/slide78.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264.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6.png"/><Relationship Id="rId1" Type="http://schemas.openxmlformats.org/officeDocument/2006/relationships/slideLayout" Target="../slideLayouts/slideLayout8.xml"/><Relationship Id="rId5" Type="http://schemas.openxmlformats.org/officeDocument/2006/relationships/image" Target="../media/image347.png"/><Relationship Id="rId4" Type="http://schemas.openxmlformats.org/officeDocument/2006/relationships/image" Target="../media/image264.png"/></Relationships>
</file>

<file path=ppt/slides/_rels/slide8.xml.rels><?xml version="1.0" encoding="UTF-8" standalone="yes"?>
<Relationships xmlns="http://schemas.openxmlformats.org/package/2006/relationships"><Relationship Id="rId3" Type="http://schemas.openxmlformats.org/officeDocument/2006/relationships/image" Target="../media/image471.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8" Type="http://schemas.openxmlformats.org/officeDocument/2006/relationships/image" Target="../media/image381.png"/><Relationship Id="rId3" Type="http://schemas.openxmlformats.org/officeDocument/2006/relationships/image" Target="../media/image349.png"/><Relationship Id="rId7" Type="http://schemas.openxmlformats.org/officeDocument/2006/relationships/image" Target="../media/image380.png"/><Relationship Id="rId2" Type="http://schemas.openxmlformats.org/officeDocument/2006/relationships/image" Target="../media/image348.png"/><Relationship Id="rId1" Type="http://schemas.openxmlformats.org/officeDocument/2006/relationships/slideLayout" Target="../slideLayouts/slideLayout8.xml"/><Relationship Id="rId6" Type="http://schemas.openxmlformats.org/officeDocument/2006/relationships/image" Target="../media/image362.png"/><Relationship Id="rId5" Type="http://schemas.openxmlformats.org/officeDocument/2006/relationships/image" Target="../media/image358.png"/><Relationship Id="rId4" Type="http://schemas.openxmlformats.org/officeDocument/2006/relationships/image" Target="../media/image354.png"/><Relationship Id="rId9" Type="http://schemas.openxmlformats.org/officeDocument/2006/relationships/image" Target="../media/image382.png"/></Relationships>
</file>

<file path=ppt/slides/_rels/slide81.xml.rels><?xml version="1.0" encoding="UTF-8" standalone="yes"?>
<Relationships xmlns="http://schemas.openxmlformats.org/package/2006/relationships"><Relationship Id="rId8" Type="http://schemas.openxmlformats.org/officeDocument/2006/relationships/image" Target="../media/image1220.png"/><Relationship Id="rId3" Type="http://schemas.openxmlformats.org/officeDocument/2006/relationships/image" Target="../media/image339.png"/><Relationship Id="rId7" Type="http://schemas.openxmlformats.org/officeDocument/2006/relationships/image" Target="../media/image1200.png"/><Relationship Id="rId2" Type="http://schemas.openxmlformats.org/officeDocument/2006/relationships/image" Target="../media/image265.jpeg"/><Relationship Id="rId1" Type="http://schemas.openxmlformats.org/officeDocument/2006/relationships/slideLayout" Target="../slideLayouts/slideLayout8.xml"/><Relationship Id="rId6" Type="http://schemas.openxmlformats.org/officeDocument/2006/relationships/image" Target="../media/image1210.png"/><Relationship Id="rId5" Type="http://schemas.openxmlformats.org/officeDocument/2006/relationships/image" Target="../media/image1201.png"/><Relationship Id="rId4" Type="http://schemas.openxmlformats.org/officeDocument/2006/relationships/image" Target="../media/image1190.png"/><Relationship Id="rId9" Type="http://schemas.openxmlformats.org/officeDocument/2006/relationships/image" Target="../media/image1230.png"/></Relationships>
</file>

<file path=ppt/slides/_rels/slide82.xml.rels><?xml version="1.0" encoding="UTF-8" standalone="yes"?>
<Relationships xmlns="http://schemas.openxmlformats.org/package/2006/relationships"><Relationship Id="rId2" Type="http://schemas.openxmlformats.org/officeDocument/2006/relationships/image" Target="../media/image266.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图片 3"/>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pic>
        <p:nvPicPr>
          <p:cNvPr id="5" name="图片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920875" y="885825"/>
            <a:ext cx="1246188" cy="657225"/>
          </a:xfrm>
          <a:prstGeom prst="rect">
            <a:avLst/>
          </a:prstGeom>
          <a:noFill/>
          <a:ln w="9525">
            <a:noFill/>
            <a:miter lim="800000"/>
            <a:headEnd/>
            <a:tailEnd/>
          </a:ln>
        </p:spPr>
      </p:pic>
      <p:pic>
        <p:nvPicPr>
          <p:cNvPr id="6"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866775" y="1214438"/>
            <a:ext cx="809625" cy="433387"/>
          </a:xfrm>
          <a:prstGeom prst="rect">
            <a:avLst/>
          </a:prstGeom>
          <a:noFill/>
          <a:ln w="9525">
            <a:noFill/>
            <a:miter lim="800000"/>
            <a:headEnd/>
            <a:tailEnd/>
          </a:ln>
        </p:spPr>
      </p:pic>
      <p:pic>
        <p:nvPicPr>
          <p:cNvPr id="7" name="图片 6"/>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10463213" y="5557838"/>
            <a:ext cx="1371600" cy="1133475"/>
          </a:xfrm>
          <a:prstGeom prst="rect">
            <a:avLst/>
          </a:prstGeom>
          <a:noFill/>
          <a:ln w="9525">
            <a:noFill/>
            <a:miter lim="800000"/>
            <a:headEnd/>
            <a:tailEnd/>
          </a:ln>
        </p:spPr>
      </p:pic>
      <p:pic>
        <p:nvPicPr>
          <p:cNvPr id="8" name="图片 7"/>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6635750" y="4733925"/>
            <a:ext cx="1371600" cy="1133475"/>
          </a:xfrm>
          <a:prstGeom prst="rect">
            <a:avLst/>
          </a:prstGeom>
          <a:noFill/>
          <a:ln w="9525">
            <a:noFill/>
            <a:miter lim="800000"/>
            <a:headEnd/>
            <a:tailEnd/>
          </a:ln>
        </p:spPr>
      </p:pic>
      <p:cxnSp>
        <p:nvCxnSpPr>
          <p:cNvPr id="3" name="直接连接符 2"/>
          <p:cNvCxnSpPr>
            <a:cxnSpLocks/>
          </p:cNvCxnSpPr>
          <p:nvPr/>
        </p:nvCxnSpPr>
        <p:spPr>
          <a:xfrm>
            <a:off x="7889631" y="4623340"/>
            <a:ext cx="4065538" cy="0"/>
          </a:xfrm>
          <a:prstGeom prst="line">
            <a:avLst/>
          </a:prstGeom>
          <a:ln w="38100">
            <a:gradFill flip="none" rotWithShape="1">
              <a:gsLst>
                <a:gs pos="0">
                  <a:schemeClr val="accent5">
                    <a:lumMod val="40000"/>
                    <a:lumOff val="60000"/>
                  </a:schemeClr>
                </a:gs>
                <a:gs pos="85000">
                  <a:schemeClr val="accent5">
                    <a:lumMod val="95000"/>
                    <a:lumOff val="5000"/>
                  </a:schemeClr>
                </a:gs>
                <a:gs pos="100000">
                  <a:schemeClr val="accent5">
                    <a:lumMod val="60000"/>
                  </a:schemeClr>
                </a:gs>
              </a:gsLst>
              <a:path path="circle">
                <a:fillToRect l="50000" t="130000" r="50000" b="-30000"/>
              </a:path>
              <a:tileRect/>
            </a:gradFill>
          </a:ln>
        </p:spPr>
        <p:style>
          <a:lnRef idx="1">
            <a:schemeClr val="accent1"/>
          </a:lnRef>
          <a:fillRef idx="0">
            <a:schemeClr val="accent1"/>
          </a:fillRef>
          <a:effectRef idx="0">
            <a:schemeClr val="accent1"/>
          </a:effectRef>
          <a:fontRef idx="minor">
            <a:schemeClr val="tx1"/>
          </a:fontRef>
        </p:style>
      </p:cxnSp>
      <p:sp>
        <p:nvSpPr>
          <p:cNvPr id="9" name="文本框 8"/>
          <p:cNvSpPr txBox="1">
            <a:spLocks noChangeArrowheads="1"/>
          </p:cNvSpPr>
          <p:nvPr/>
        </p:nvSpPr>
        <p:spPr bwMode="auto">
          <a:xfrm>
            <a:off x="5334000" y="3137922"/>
            <a:ext cx="6680201" cy="1446550"/>
          </a:xfrm>
          <a:prstGeom prst="rect">
            <a:avLst/>
          </a:prstGeom>
          <a:noFill/>
          <a:ln w="9525">
            <a:noFill/>
            <a:miter lim="800000"/>
          </a:ln>
        </p:spPr>
        <p:txBody>
          <a:bodyPr wrap="square">
            <a:spAutoFit/>
          </a:bodyPr>
          <a:lstStyle/>
          <a:p>
            <a:pPr algn="r"/>
            <a:r>
              <a:rPr lang="zh-CN" altLang="en-US" sz="4400" dirty="0">
                <a:latin typeface="微软雅黑" pitchFamily="34" charset="-122"/>
                <a:ea typeface="微软雅黑" pitchFamily="34" charset="-122"/>
              </a:rPr>
              <a:t>大学物理</a:t>
            </a:r>
            <a:endParaRPr lang="en-US" altLang="zh-CN" sz="4400" dirty="0">
              <a:latin typeface="微软雅黑" pitchFamily="34" charset="-122"/>
              <a:ea typeface="微软雅黑" pitchFamily="34" charset="-122"/>
            </a:endParaRPr>
          </a:p>
          <a:p>
            <a:pPr algn="r"/>
            <a:r>
              <a:rPr lang="zh-CN" altLang="en-US" sz="4400" dirty="0">
                <a:latin typeface="微软雅黑" pitchFamily="34" charset="-122"/>
                <a:ea typeface="微软雅黑" pitchFamily="34" charset="-122"/>
              </a:rPr>
              <a:t>质点力学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30195 -0.00741 L 0.30195 -0.00718 L 0.18151 -0.00394 L 0.12721 -0.00209 L -8.33333E-7 -0.00023 L -8.33333E-7 3.33333E-6 " pathEditMode="relative" rAng="0" ptsTypes="AAAAAA">
                                      <p:cBhvr>
                                        <p:cTn id="6" dur="2000" fill="hold"/>
                                        <p:tgtEl>
                                          <p:spTgt spid="8"/>
                                        </p:tgtEl>
                                        <p:attrNameLst>
                                          <p:attrName>ppt_x</p:attrName>
                                          <p:attrName>ppt_y</p:attrName>
                                        </p:attrNameLst>
                                      </p:cBhvr>
                                      <p:rCtr x="-15104" y="370"/>
                                    </p:animMotion>
                                  </p:childTnLst>
                                </p:cTn>
                              </p:par>
                              <p:par>
                                <p:cTn id="7" presetID="0" presetClass="path" presetSubtype="0" accel="50000" decel="50000" fill="hold" nodeType="withEffect">
                                  <p:stCondLst>
                                    <p:cond delay="0"/>
                                  </p:stCondLst>
                                  <p:childTnLst>
                                    <p:animMotion origin="layout" path="M 0.07592 -0.00023 L 0.07592 -0.00023 L 5.20833E-6 -0.00023 L 5.20833E-6 -0.00023 " pathEditMode="relative" ptsTypes="AAAA">
                                      <p:cBhvr>
                                        <p:cTn id="8" dur="2000" fill="hold"/>
                                        <p:tgtEl>
                                          <p:spTgt spid="7"/>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8138 0.00116 L 0.18138 0.00139 L 0.10873 0.00348 C 0.08946 0.00348 0.07031 0.00232 0.05117 0.00116 C 0.04492 0.00093 0.0388 -0.00046 0.03242 -0.00092 C 0.02474 -0.00115 0.0168 -0.00092 0.00912 -0.00092 L 0.00912 -0.00069 " pathEditMode="relative" rAng="0" ptsTypes="AAAAAAA">
                                      <p:cBhvr>
                                        <p:cTn id="10" dur="2000" fill="hold"/>
                                        <p:tgtEl>
                                          <p:spTgt spid="3"/>
                                        </p:tgtEl>
                                        <p:attrNameLst>
                                          <p:attrName>ppt_x</p:attrName>
                                          <p:attrName>ppt_y</p:attrName>
                                        </p:attrNameLst>
                                      </p:cBhvr>
                                      <p:rCtr x="-8620" y="0"/>
                                    </p:animMotion>
                                  </p:childTnLst>
                                </p:cTn>
                              </p:par>
                              <p:par>
                                <p:cTn id="11" presetID="0" presetClass="path" presetSubtype="0" accel="50000" decel="50000" fill="hold" nodeType="withEffect">
                                  <p:stCondLst>
                                    <p:cond delay="0"/>
                                  </p:stCondLst>
                                  <p:childTnLst>
                                    <p:animMotion origin="layout" path="M 0.18164 -0.00208 L 0.18164 -0.00185 L 0.05742 -0.00023 C 0.03971 0.00024 0.02226 0.00209 0.00456 0.00209 C 0.00299 0.00209 1.25E-6 -0.00023 1.25E-6 -4.44444E-6 L 1.25E-6 -0.00023 L 1.25E-6 -4.44444E-6 " pathEditMode="relative" rAng="0" ptsTypes="AAAAAAA">
                                      <p:cBhvr>
                                        <p:cTn id="12" dur="2000" fill="hold"/>
                                        <p:tgtEl>
                                          <p:spTgt spid="9">
                                            <p:txEl>
                                              <p:pRg st="0" end="0"/>
                                            </p:txEl>
                                          </p:spTgt>
                                        </p:tgtEl>
                                        <p:attrNameLst>
                                          <p:attrName>ppt_x</p:attrName>
                                          <p:attrName>ppt_y</p:attrName>
                                        </p:attrNameLst>
                                      </p:cBhvr>
                                      <p:rCtr x="-9089" y="208"/>
                                    </p:animMotion>
                                  </p:childTnLst>
                                </p:cTn>
                              </p:par>
                              <p:par>
                                <p:cTn id="13" presetID="0" presetClass="path" presetSubtype="0" accel="50000" decel="50000" fill="hold" nodeType="withEffect">
                                  <p:stCondLst>
                                    <p:cond delay="0"/>
                                  </p:stCondLst>
                                  <p:childTnLst>
                                    <p:animMotion origin="layout" path="M 0.18164 -0.00208 L 0.18164 -0.00185 L 0.05742 -0.00023 C 0.03971 0.00023 0.02226 0.00208 0.00456 0.00208 C 0.00299 0.00208 1.25E-6 -0.00023 1.25E-6 3.7037E-7 L 1.25E-6 -0.00023 L 1.25E-6 3.7037E-7 " pathEditMode="relative" rAng="0" ptsTypes="AAAAAAA">
                                      <p:cBhvr>
                                        <p:cTn id="14" dur="2000" fill="hold"/>
                                        <p:tgtEl>
                                          <p:spTgt spid="9">
                                            <p:txEl>
                                              <p:pRg st="1" end="1"/>
                                            </p:txEl>
                                          </p:spTgt>
                                        </p:tgtEl>
                                        <p:attrNameLst>
                                          <p:attrName>ppt_x</p:attrName>
                                          <p:attrName>ppt_y</p:attrName>
                                        </p:attrNameLst>
                                      </p:cBhvr>
                                      <p:rCtr x="-9089" y="208"/>
                                    </p:animMotion>
                                  </p:childTnLst>
                                </p:cTn>
                              </p:par>
                              <p:par>
                                <p:cTn id="15" presetID="0" presetClass="path" presetSubtype="0" accel="50000" decel="50000" fill="hold" nodeType="withEffect">
                                  <p:stCondLst>
                                    <p:cond delay="0"/>
                                  </p:stCondLst>
                                  <p:childTnLst>
                                    <p:animMotion origin="layout" path="M -0.21197 -0.14814 L -0.21197 -0.14814 C -0.20429 -0.14675 -0.19635 -0.14583 -0.18866 -0.14398 C -0.17642 -0.14143 -0.18228 -0.14282 -0.17109 -0.13981 C -0.16692 -0.1375 -0.16236 -0.13472 -0.1582 -0.13379 C -0.15507 -0.13287 -0.15182 -0.1324 -0.14882 -0.13148 C -0.14674 -0.13101 -0.14491 -0.13009 -0.14296 -0.12962 C -0.13984 -0.1287 -0.13658 -0.12824 -0.13359 -0.12731 C -0.13189 -0.12685 -0.13033 -0.12615 -0.1289 -0.12546 C -0.12877 -0.12523 -0.12004 -0.12013 -0.11835 -0.11898 L -0.11484 -0.11712 L -0.11132 -0.11481 C -0.10885 -0.1118 -0.10156 -0.10185 -0.0996 -0.10046 C -0.09765 -0.09907 -0.0957 -0.09745 -0.09374 -0.09629 C -0.09257 -0.09537 -0.09127 -0.09513 -0.09023 -0.09398 C -0.08775 -0.09166 -0.08554 -0.08842 -0.0832 -0.08564 C -0.08202 -0.08425 -0.08098 -0.0824 -0.07968 -0.08148 L -0.07616 -0.07962 C -0.06939 -0.07152 -0.0759 -0.07847 -0.06913 -0.07314 C -0.05898 -0.0655 -0.06913 -0.07199 -0.06093 -0.06712 C -0.04869 -0.05254 -0.06757 -0.07453 -0.05273 -0.05879 C -0.05025 -0.05601 -0.0483 -0.05185 -0.0457 -0.05046 C -0.04452 -0.04953 -0.04322 -0.0493 -0.04218 -0.04814 C -0.04088 -0.04722 -0.03984 -0.04513 -0.03866 -0.04398 C -0.03866 -0.04398 -0.02981 -0.03888 -0.02812 -0.03796 C -0.02695 -0.03703 -0.02551 -0.03703 -0.0246 -0.03564 C -0.01653 -0.02615 -0.02017 -0.02893 -0.01406 -0.02546 C -0.00728 -0.0074 -0.01627 -0.02847 -0.0082 -0.01712 C -0.00051 -0.00625 -0.01106 -0.01388 -0.00234 -0.00879 C 0.00027 -0.00185 6.45833E-6 -0.00486 6.45833E-6 -0.00023 L 6.45833E-6 -0.00023 " pathEditMode="relative" ptsTypes="AAAAAAAAAAAAAAAAAAAAAAAAAAAAAAA">
                                      <p:cBhvr>
                                        <p:cTn id="16" dur="2000" fill="hold"/>
                                        <p:tgtEl>
                                          <p:spTgt spid="5"/>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175 -0.10393 L -0.175 -0.10393 C -0.16536 -0.10254 -0.15547 -0.10509 -0.14635 -0.09977 C -0.14258 -0.09768 -0.14127 -0.09653 -0.13685 -0.0956 C -0.13203 -0.09467 -0.12734 -0.09444 -0.12252 -0.09352 C -0.11979 -0.09305 -0.11706 -0.09213 -0.11419 -0.09143 C -0.10638 -0.08657 -0.11471 -0.0912 -0.1 -0.08703 C -0.09726 -0.08634 -0.0944 -0.08449 -0.09167 -0.08287 C -0.08633 -0.07639 -0.0901 -0.07986 -0.08333 -0.07662 C -0.08216 -0.07592 -0.08099 -0.075 -0.07982 -0.0743 C -0.07825 -0.07361 -0.07669 -0.07315 -0.075 -0.07222 C -0.07383 -0.07176 -0.07265 -0.07083 -0.07148 -0.07014 C -0.06953 -0.06921 -0.06745 -0.06898 -0.06549 -0.06805 C -0.05807 -0.06481 -0.06588 -0.06759 -0.05833 -0.0618 C -0.05612 -0.05995 -0.05364 -0.05879 -0.0513 -0.05741 L -0.04049 -0.05116 L -0.03698 -0.04907 L -0.03333 -0.04699 L -0.0263 -0.03842 L -0.02265 -0.03426 C -0.01627 -0.01736 -0.02461 -0.03773 -0.01667 -0.02361 C -0.01133 -0.01412 -0.01771 -0.01921 -0.01081 -0.01504 C -0.00963 -0.01366 -0.00846 -0.01203 -0.00716 -0.01088 C -0.00612 -0.00995 -0.00456 -0.01018 -0.00364 -0.00879 C -0.00247 -0.00717 -0.00208 -0.0044 -0.0013 -0.00254 C -0.00091 -0.00162 -0.00052 -0.00116 -4.58333E-6 -0.00023 L -4.58333E-6 -0.00023 " pathEditMode="relative" ptsTypes="AAAAAAAAAAAAAAAAAAAAAAAAAAA">
                                      <p:cBhvr>
                                        <p:cTn id="18"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7" name="Rectangle 1051"/>
          <p:cNvSpPr>
            <a:spLocks noChangeArrowheads="1"/>
          </p:cNvSpPr>
          <p:nvPr/>
        </p:nvSpPr>
        <p:spPr bwMode="auto">
          <a:xfrm>
            <a:off x="684897" y="1671639"/>
            <a:ext cx="8728075"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例：如图，在光滑水平地面上放着一辆小车，小车左端放着一只箱子，今用同样的水平恒力拉箱子，使它由小车的左端达到右端，一次小车被固定在水平地面上，另一次小车没有固定．试以水平地面为参照系，判断下列结论中正确的是    </a:t>
            </a:r>
          </a:p>
        </p:txBody>
      </p:sp>
      <p:pic>
        <p:nvPicPr>
          <p:cNvPr id="40988" name="Picture 1052" descr="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9459" y="67922"/>
            <a:ext cx="3389313"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3" name="Text Box 1057"/>
          <p:cNvSpPr txBox="1">
            <a:spLocks noChangeArrowheads="1"/>
          </p:cNvSpPr>
          <p:nvPr/>
        </p:nvSpPr>
        <p:spPr bwMode="auto">
          <a:xfrm>
            <a:off x="3853617" y="5851977"/>
            <a:ext cx="17287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（Ｄ）</a:t>
            </a:r>
          </a:p>
        </p:txBody>
      </p:sp>
      <mc:AlternateContent xmlns:mc="http://schemas.openxmlformats.org/markup-compatibility/2006" xmlns:a14="http://schemas.microsoft.com/office/drawing/2010/main">
        <mc:Choice Requires="a14">
          <p:sp>
            <p:nvSpPr>
              <p:cNvPr id="32777" name="Text Box 1053"/>
              <p:cNvSpPr txBox="1">
                <a:spLocks noChangeArrowheads="1"/>
              </p:cNvSpPr>
              <p:nvPr/>
            </p:nvSpPr>
            <p:spPr bwMode="auto">
              <a:xfrm>
                <a:off x="684897" y="3884271"/>
                <a:ext cx="8066229" cy="251447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defPPr>
                  <a:defRPr lang="zh-CN"/>
                </a:defPPr>
                <a:lvl1pPr algn="just" eaLnBrk="1" hangingPunct="1">
                  <a:buClrTx/>
                  <a:buSzTx/>
                  <a:buFontTx/>
                  <a:buNone/>
                  <a:defRPr kumimoji="1" sz="2800">
                    <a:solidFill>
                      <a:srgbClr val="0000FF"/>
                    </a:solidFill>
                    <a:latin typeface="+mn-lt"/>
                    <a:ea typeface="+mn-ea"/>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（Ａ）在两种情况下，</a:t>
                </a:r>
                <a14:m>
                  <m:oMath xmlns:m="http://schemas.openxmlformats.org/officeDocument/2006/math">
                    <m:acc>
                      <m:accPr>
                        <m:chr m:val="⃑"/>
                        <m:ctrlPr>
                          <a:rPr lang="en-US" altLang="zh-CN" i="1">
                            <a:latin typeface="Cambria Math"/>
                          </a:rPr>
                        </m:ctrlPr>
                      </m:accPr>
                      <m:e>
                        <m:r>
                          <a:rPr lang="en-US" altLang="zh-CN">
                            <a:latin typeface="Cambria Math" panose="02040503050406030204" pitchFamily="18" charset="0"/>
                          </a:rPr>
                          <m:t>𝐹</m:t>
                        </m:r>
                      </m:e>
                    </m:acc>
                  </m:oMath>
                </a14:m>
                <a:r>
                  <a:rPr lang="zh-CN" altLang="en-US" dirty="0"/>
                  <a:t>做的功相等；</a:t>
                </a:r>
                <a:endParaRPr lang="en-US" altLang="zh-CN" dirty="0"/>
              </a:p>
              <a:p>
                <a:r>
                  <a:rPr lang="zh-CN" altLang="en-US" dirty="0"/>
                  <a:t>（Ｂ）在两种情况下，摩擦力对箱子做的功相等；</a:t>
                </a:r>
                <a:endParaRPr lang="en-US" altLang="zh-CN" dirty="0"/>
              </a:p>
              <a:p>
                <a:r>
                  <a:rPr lang="zh-CN" altLang="en-US" dirty="0"/>
                  <a:t>（Ｃ）在两种情况下，箱子获得的动能相等；</a:t>
                </a:r>
              </a:p>
              <a:p>
                <a:r>
                  <a:rPr lang="zh-CN" altLang="en-US" dirty="0"/>
                  <a:t>（Ｄ）在两种情况下，由于摩擦而产生的热相等。</a:t>
                </a:r>
              </a:p>
            </p:txBody>
          </p:sp>
        </mc:Choice>
        <mc:Fallback xmlns="">
          <p:sp>
            <p:nvSpPr>
              <p:cNvPr id="32777" name="Text Box 1053"/>
              <p:cNvSpPr txBox="1">
                <a:spLocks noRot="1" noChangeAspect="1" noMove="1" noResize="1" noEditPoints="1" noAdjustHandles="1" noChangeArrowheads="1" noChangeShapeType="1" noTextEdit="1"/>
              </p:cNvSpPr>
              <p:nvPr/>
            </p:nvSpPr>
            <p:spPr bwMode="auto">
              <a:xfrm>
                <a:off x="684897" y="3884271"/>
                <a:ext cx="8066229" cy="2514471"/>
              </a:xfrm>
              <a:prstGeom prst="rect">
                <a:avLst/>
              </a:prstGeom>
              <a:blipFill>
                <a:blip r:embed="rId3"/>
                <a:stretch>
                  <a:fillRect l="-1511" t="-326" r="-378" b="-814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 name="Text Box 23"/>
          <p:cNvSpPr txBox="1">
            <a:spLocks noChangeArrowheads="1"/>
          </p:cNvSpPr>
          <p:nvPr/>
        </p:nvSpPr>
        <p:spPr bwMode="auto">
          <a:xfrm>
            <a:off x="684897" y="533939"/>
            <a:ext cx="44216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CC"/>
                </a:solidFill>
                <a:latin typeface="+mn-lt"/>
                <a:ea typeface="+mn-ea"/>
              </a:rPr>
              <a:t>功与参考系的选择有关 </a:t>
            </a:r>
          </a:p>
        </p:txBody>
      </p:sp>
    </p:spTree>
    <p:extLst>
      <p:ext uri="{BB962C8B-B14F-4D97-AF65-F5344CB8AC3E}">
        <p14:creationId xmlns:p14="http://schemas.microsoft.com/office/powerpoint/2010/main" val="245310514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988"/>
                                        </p:tgtEl>
                                        <p:attrNameLst>
                                          <p:attrName>style.visibility</p:attrName>
                                        </p:attrNameLst>
                                      </p:cBhvr>
                                      <p:to>
                                        <p:strVal val="visible"/>
                                      </p:to>
                                    </p:set>
                                    <p:animEffect transition="in" filter="wipe(left)">
                                      <p:cBhvr>
                                        <p:cTn id="12" dur="500"/>
                                        <p:tgtEl>
                                          <p:spTgt spid="409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987"/>
                                        </p:tgtEl>
                                        <p:attrNameLst>
                                          <p:attrName>style.visibility</p:attrName>
                                        </p:attrNameLst>
                                      </p:cBhvr>
                                      <p:to>
                                        <p:strVal val="visible"/>
                                      </p:to>
                                    </p:set>
                                    <p:animEffect transition="in" filter="wipe(left)">
                                      <p:cBhvr>
                                        <p:cTn id="17" dur="500"/>
                                        <p:tgtEl>
                                          <p:spTgt spid="4098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777"/>
                                        </p:tgtEl>
                                        <p:attrNameLst>
                                          <p:attrName>style.visibility</p:attrName>
                                        </p:attrNameLst>
                                      </p:cBhvr>
                                      <p:to>
                                        <p:strVal val="visible"/>
                                      </p:to>
                                    </p:set>
                                    <p:animEffect transition="in" filter="wipe(left)">
                                      <p:cBhvr>
                                        <p:cTn id="22" dur="500"/>
                                        <p:tgtEl>
                                          <p:spTgt spid="327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0993"/>
                                        </p:tgtEl>
                                        <p:attrNameLst>
                                          <p:attrName>style.visibility</p:attrName>
                                        </p:attrNameLst>
                                      </p:cBhvr>
                                      <p:to>
                                        <p:strVal val="visible"/>
                                      </p:to>
                                    </p:set>
                                    <p:animEffect transition="in" filter="wipe(left)">
                                      <p:cBhvr>
                                        <p:cTn id="27" dur="500"/>
                                        <p:tgtEl>
                                          <p:spTgt spid="40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7" grpId="0" autoUpdateAnimBg="0"/>
      <p:bldP spid="40993" grpId="0" autoUpdateAnimBg="0"/>
      <p:bldP spid="32777"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0" name="Text Box 10"/>
          <p:cNvSpPr txBox="1">
            <a:spLocks noChangeArrowheads="1"/>
          </p:cNvSpPr>
          <p:nvPr/>
        </p:nvSpPr>
        <p:spPr bwMode="auto">
          <a:xfrm>
            <a:off x="597214" y="497822"/>
            <a:ext cx="78120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CC"/>
                </a:solidFill>
                <a:latin typeface="+mn-lt"/>
                <a:ea typeface="+mn-ea"/>
              </a:rPr>
              <a:t>质点系内力作功之和可以不为零 </a:t>
            </a:r>
          </a:p>
        </p:txBody>
      </p:sp>
      <mc:AlternateContent xmlns:mc="http://schemas.openxmlformats.org/markup-compatibility/2006" xmlns:a14="http://schemas.microsoft.com/office/drawing/2010/main">
        <mc:Choice Requires="a14">
          <p:sp>
            <p:nvSpPr>
              <p:cNvPr id="33822" name="Rectangle 11"/>
              <p:cNvSpPr>
                <a:spLocks noChangeArrowheads="1"/>
              </p:cNvSpPr>
              <p:nvPr/>
            </p:nvSpPr>
            <p:spPr bwMode="auto">
              <a:xfrm>
                <a:off x="597214" y="1174751"/>
                <a:ext cx="8926614" cy="10191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例：子弹穿过木块，作用力</a:t>
                </a:r>
                <a14:m>
                  <m:oMath xmlns:m="http://schemas.openxmlformats.org/officeDocument/2006/math">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𝑓</m:t>
                        </m:r>
                      </m:e>
                    </m:acc>
                  </m:oMath>
                </a14:m>
                <a:r>
                  <a:rPr lang="zh-CN" altLang="en-US" sz="2800" dirty="0">
                    <a:solidFill>
                      <a:srgbClr val="0000FF"/>
                    </a:solidFill>
                    <a:latin typeface="+mn-lt"/>
                    <a:ea typeface="+mn-ea"/>
                  </a:rPr>
                  <a:t>与反作用力</a:t>
                </a:r>
                <a14:m>
                  <m:oMath xmlns:m="http://schemas.openxmlformats.org/officeDocument/2006/math">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𝑓</m:t>
                        </m:r>
                      </m:e>
                    </m:acc>
                    <m:r>
                      <a:rPr lang="en-US" altLang="zh-CN" sz="2800" b="0" i="1" smtClean="0">
                        <a:solidFill>
                          <a:srgbClr val="0000FF"/>
                        </a:solidFill>
                        <a:latin typeface="Cambria Math" panose="02040503050406030204" pitchFamily="18" charset="0"/>
                      </a:rPr>
                      <m:t>′</m:t>
                    </m:r>
                  </m:oMath>
                </a14:m>
                <a:r>
                  <a:rPr lang="zh-CN" altLang="en-US" sz="2800" dirty="0">
                    <a:solidFill>
                      <a:srgbClr val="0000FF"/>
                    </a:solidFill>
                    <a:latin typeface="+mn-lt"/>
                    <a:ea typeface="+mn-ea"/>
                  </a:rPr>
                  <a:t>大小相等，方向相反，受力点在质心上</a:t>
                </a:r>
              </a:p>
            </p:txBody>
          </p:sp>
        </mc:Choice>
        <mc:Fallback xmlns="">
          <p:sp>
            <p:nvSpPr>
              <p:cNvPr id="33822" name="Rectangle 11"/>
              <p:cNvSpPr>
                <a:spLocks noRot="1" noChangeAspect="1" noMove="1" noResize="1" noEditPoints="1" noAdjustHandles="1" noChangeArrowheads="1" noChangeShapeType="1" noTextEdit="1"/>
              </p:cNvSpPr>
              <p:nvPr/>
            </p:nvSpPr>
            <p:spPr bwMode="auto">
              <a:xfrm>
                <a:off x="597214" y="1174751"/>
                <a:ext cx="8926614" cy="1019175"/>
              </a:xfrm>
              <a:prstGeom prst="rect">
                <a:avLst/>
              </a:prstGeom>
              <a:blipFill>
                <a:blip r:embed="rId2"/>
                <a:stretch>
                  <a:fillRect l="-1434" r="-1366" b="-1616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1221" name="Text Box 21"/>
          <p:cNvSpPr txBox="1">
            <a:spLocks noChangeArrowheads="1"/>
          </p:cNvSpPr>
          <p:nvPr/>
        </p:nvSpPr>
        <p:spPr bwMode="auto">
          <a:xfrm>
            <a:off x="597214" y="4962526"/>
            <a:ext cx="27352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内力合功为 </a:t>
            </a:r>
          </a:p>
        </p:txBody>
      </p:sp>
      <mc:AlternateContent xmlns:mc="http://schemas.openxmlformats.org/markup-compatibility/2006" xmlns:a14="http://schemas.microsoft.com/office/drawing/2010/main">
        <mc:Choice Requires="a14">
          <p:sp>
            <p:nvSpPr>
              <p:cNvPr id="33820" name="Text Box 24"/>
              <p:cNvSpPr txBox="1">
                <a:spLocks noChangeArrowheads="1"/>
              </p:cNvSpPr>
              <p:nvPr/>
            </p:nvSpPr>
            <p:spPr bwMode="auto">
              <a:xfrm>
                <a:off x="597214" y="2311400"/>
                <a:ext cx="3527425" cy="5873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 xmlns:m="http://schemas.openxmlformats.org/officeDocument/2006/math">
                    <m:acc>
                      <m:accPr>
                        <m:chr m:val="⃑"/>
                        <m:ctrlPr>
                          <a:rPr lang="en-US" altLang="zh-CN" sz="2800" i="1" smtClean="0">
                            <a:solidFill>
                              <a:srgbClr val="0000FF"/>
                            </a:solidFill>
                            <a:latin typeface="Cambria Math"/>
                          </a:rPr>
                        </m:ctrlPr>
                      </m:accPr>
                      <m:e>
                        <m:r>
                          <a:rPr lang="en-US" altLang="zh-CN" sz="2800" i="1">
                            <a:solidFill>
                              <a:srgbClr val="0000FF"/>
                            </a:solidFill>
                            <a:latin typeface="Cambria Math" panose="02040503050406030204" pitchFamily="18" charset="0"/>
                          </a:rPr>
                          <m:t>𝑓</m:t>
                        </m:r>
                      </m:e>
                    </m:acc>
                  </m:oMath>
                </a14:m>
                <a:r>
                  <a:rPr lang="zh-CN" altLang="en-US" sz="2800" dirty="0">
                    <a:solidFill>
                      <a:srgbClr val="0000FF"/>
                    </a:solidFill>
                    <a:latin typeface="+mn-lt"/>
                    <a:ea typeface="+mn-ea"/>
                  </a:rPr>
                  <a:t>作用在木块上</a:t>
                </a:r>
              </a:p>
            </p:txBody>
          </p:sp>
        </mc:Choice>
        <mc:Fallback xmlns="">
          <p:sp>
            <p:nvSpPr>
              <p:cNvPr id="33820" name="Text Box 24"/>
              <p:cNvSpPr txBox="1">
                <a:spLocks noRot="1" noChangeAspect="1" noMove="1" noResize="1" noEditPoints="1" noAdjustHandles="1" noChangeArrowheads="1" noChangeShapeType="1" noTextEdit="1"/>
              </p:cNvSpPr>
              <p:nvPr/>
            </p:nvSpPr>
            <p:spPr bwMode="auto">
              <a:xfrm>
                <a:off x="597214" y="2311400"/>
                <a:ext cx="3527425" cy="587376"/>
              </a:xfrm>
              <a:prstGeom prst="rect">
                <a:avLst/>
              </a:prstGeom>
              <a:blipFill>
                <a:blip r:embed="rId3"/>
                <a:stretch>
                  <a:fillRect b="-2783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818" name="Text Box 18"/>
              <p:cNvSpPr txBox="1">
                <a:spLocks noChangeArrowheads="1"/>
              </p:cNvSpPr>
              <p:nvPr/>
            </p:nvSpPr>
            <p:spPr bwMode="auto">
              <a:xfrm>
                <a:off x="597214" y="3632202"/>
                <a:ext cx="3816350" cy="587375"/>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 xmlns:m="http://schemas.openxmlformats.org/officeDocument/2006/math">
                    <m:acc>
                      <m:accPr>
                        <m:chr m:val="⃑"/>
                        <m:ctrlPr>
                          <a:rPr lang="en-US" altLang="zh-CN" sz="2800" i="1" smtClean="0">
                            <a:solidFill>
                              <a:srgbClr val="0000FF"/>
                            </a:solidFill>
                            <a:latin typeface="Cambria Math"/>
                          </a:rPr>
                        </m:ctrlPr>
                      </m:accPr>
                      <m:e>
                        <m:r>
                          <a:rPr lang="en-US" altLang="zh-CN" sz="2800" i="1">
                            <a:solidFill>
                              <a:srgbClr val="0000FF"/>
                            </a:solidFill>
                            <a:latin typeface="Cambria Math" panose="02040503050406030204" pitchFamily="18" charset="0"/>
                          </a:rPr>
                          <m:t>𝑓</m:t>
                        </m:r>
                      </m:e>
                    </m:acc>
                    <m:r>
                      <a:rPr lang="en-US" altLang="zh-CN" sz="2800" i="1">
                        <a:solidFill>
                          <a:srgbClr val="0000FF"/>
                        </a:solidFill>
                        <a:latin typeface="Cambria Math" panose="02040503050406030204" pitchFamily="18" charset="0"/>
                      </a:rPr>
                      <m:t>′</m:t>
                    </m:r>
                  </m:oMath>
                </a14:m>
                <a:r>
                  <a:rPr lang="zh-CN" altLang="en-US" sz="2800" dirty="0">
                    <a:solidFill>
                      <a:srgbClr val="0000FF"/>
                    </a:solidFill>
                    <a:latin typeface="+mn-lt"/>
                    <a:ea typeface="+mn-ea"/>
                  </a:rPr>
                  <a:t>作用在子弹上， </a:t>
                </a:r>
              </a:p>
            </p:txBody>
          </p:sp>
        </mc:Choice>
        <mc:Fallback xmlns="">
          <p:sp>
            <p:nvSpPr>
              <p:cNvPr id="33818" name="Text Box 18"/>
              <p:cNvSpPr txBox="1">
                <a:spLocks noRot="1" noChangeAspect="1" noMove="1" noResize="1" noEditPoints="1" noAdjustHandles="1" noChangeArrowheads="1" noChangeShapeType="1" noTextEdit="1"/>
              </p:cNvSpPr>
              <p:nvPr/>
            </p:nvSpPr>
            <p:spPr bwMode="auto">
              <a:xfrm>
                <a:off x="597214" y="3632202"/>
                <a:ext cx="3816350" cy="587375"/>
              </a:xfrm>
              <a:prstGeom prst="rect">
                <a:avLst/>
              </a:prstGeom>
              <a:blipFill>
                <a:blip r:embed="rId4"/>
                <a:stretch>
                  <a:fillRect b="-291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p:sp>
        <p:nvSpPr>
          <p:cNvPr id="51232" name="Text Box 32"/>
          <p:cNvSpPr txBox="1">
            <a:spLocks noChangeArrowheads="1"/>
          </p:cNvSpPr>
          <p:nvPr/>
        </p:nvSpPr>
        <p:spPr bwMode="auto">
          <a:xfrm>
            <a:off x="6391798" y="5707201"/>
            <a:ext cx="8397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a:t>
            </a:r>
          </a:p>
        </p:txBody>
      </p:sp>
      <p:sp>
        <p:nvSpPr>
          <p:cNvPr id="51234" name="Rectangle 34" descr="深色木质"/>
          <p:cNvSpPr>
            <a:spLocks noChangeArrowheads="1"/>
          </p:cNvSpPr>
          <p:nvPr/>
        </p:nvSpPr>
        <p:spPr bwMode="auto">
          <a:xfrm>
            <a:off x="6040804" y="2898776"/>
            <a:ext cx="1193800" cy="523220"/>
          </a:xfrm>
          <a:prstGeom prst="rect">
            <a:avLst/>
          </a:prstGeom>
          <a:blipFill dpi="0" rotWithShape="1">
            <a:blip r:embed="rId5"/>
            <a:srcRect/>
            <a:tile tx="0" ty="0" sx="100000" sy="100000" flip="none" algn="tl"/>
          </a:blipFill>
          <a:ln w="31750" algn="ctr">
            <a:solidFill>
              <a:srgbClr val="000000"/>
            </a:solidFill>
            <a:miter lim="800000"/>
            <a:headEnd/>
            <a:tailEnd/>
          </a:ln>
        </p:spPr>
        <p:txBody>
          <a:bodyPr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
        <p:nvSpPr>
          <p:cNvPr id="51235" name="Rectangle 35" descr="紫色网格"/>
          <p:cNvSpPr>
            <a:spLocks noChangeArrowheads="1"/>
          </p:cNvSpPr>
          <p:nvPr/>
        </p:nvSpPr>
        <p:spPr bwMode="auto">
          <a:xfrm>
            <a:off x="5612179" y="3112267"/>
            <a:ext cx="394929" cy="108000"/>
          </a:xfrm>
          <a:prstGeom prst="rect">
            <a:avLst/>
          </a:prstGeom>
          <a:blipFill dpi="0" rotWithShape="1">
            <a:blip r:embed="rId6"/>
            <a:srcRect/>
            <a:tile tx="0" ty="0" sx="100000" sy="100000" flip="none" algn="tl"/>
          </a:blipFill>
          <a:ln w="31750" algn="ctr">
            <a:solidFill>
              <a:srgbClr val="000000"/>
            </a:solidFill>
            <a:miter lim="800000"/>
            <a:headEnd/>
            <a:tailEnd/>
          </a:ln>
        </p:spPr>
        <p:txBody>
          <a:bodyPr wrap="squar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
        <p:nvSpPr>
          <p:cNvPr id="51236" name="Rectangle 36" descr="深色木质"/>
          <p:cNvSpPr>
            <a:spLocks noChangeArrowheads="1"/>
          </p:cNvSpPr>
          <p:nvPr/>
        </p:nvSpPr>
        <p:spPr bwMode="auto">
          <a:xfrm>
            <a:off x="7587029" y="2895601"/>
            <a:ext cx="1193800" cy="523220"/>
          </a:xfrm>
          <a:prstGeom prst="rect">
            <a:avLst/>
          </a:prstGeom>
          <a:blipFill dpi="0" rotWithShape="1">
            <a:blip r:embed="rId5"/>
            <a:srcRect/>
            <a:tile tx="0" ty="0" sx="100000" sy="100000" flip="none" algn="tl"/>
          </a:blipFill>
          <a:ln w="31750" algn="ctr">
            <a:solidFill>
              <a:srgbClr val="000000"/>
            </a:solidFill>
            <a:miter lim="800000"/>
            <a:headEnd/>
            <a:tailEnd/>
          </a:ln>
        </p:spPr>
        <p:txBody>
          <a:bodyPr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
        <p:nvSpPr>
          <p:cNvPr id="51238" name="Line 38"/>
          <p:cNvSpPr>
            <a:spLocks noChangeShapeType="1"/>
          </p:cNvSpPr>
          <p:nvPr/>
        </p:nvSpPr>
        <p:spPr bwMode="auto">
          <a:xfrm flipV="1">
            <a:off x="6629766" y="3374699"/>
            <a:ext cx="0" cy="43180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spAutoFit/>
          </a:bodyPr>
          <a:lstStyle/>
          <a:p>
            <a:pPr algn="just"/>
            <a:endParaRPr lang="zh-CN" altLang="en-US" sz="2800">
              <a:solidFill>
                <a:srgbClr val="0000FF"/>
              </a:solidFill>
              <a:latin typeface="+mn-lt"/>
              <a:ea typeface="+mn-ea"/>
            </a:endParaRPr>
          </a:p>
        </p:txBody>
      </p:sp>
      <p:sp>
        <p:nvSpPr>
          <p:cNvPr id="51239" name="Line 39"/>
          <p:cNvSpPr>
            <a:spLocks noChangeShapeType="1"/>
          </p:cNvSpPr>
          <p:nvPr/>
        </p:nvSpPr>
        <p:spPr bwMode="auto">
          <a:xfrm flipV="1">
            <a:off x="8220441" y="3363586"/>
            <a:ext cx="0" cy="43180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spAutoFit/>
          </a:bodyPr>
          <a:lstStyle/>
          <a:p>
            <a:pPr algn="just"/>
            <a:endParaRPr lang="zh-CN" altLang="en-US" sz="2800">
              <a:solidFill>
                <a:srgbClr val="0000FF"/>
              </a:solidFill>
              <a:latin typeface="+mn-lt"/>
              <a:ea typeface="+mn-ea"/>
            </a:endParaRPr>
          </a:p>
        </p:txBody>
      </p:sp>
      <p:sp>
        <p:nvSpPr>
          <p:cNvPr id="51240" name="Line 40"/>
          <p:cNvSpPr>
            <a:spLocks noChangeShapeType="1"/>
          </p:cNvSpPr>
          <p:nvPr/>
        </p:nvSpPr>
        <p:spPr bwMode="auto">
          <a:xfrm>
            <a:off x="6663105" y="3592186"/>
            <a:ext cx="1584325" cy="0"/>
          </a:xfrm>
          <a:prstGeom prst="line">
            <a:avLst/>
          </a:prstGeom>
          <a:noFill/>
          <a:ln w="3175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pPr algn="just"/>
            <a:endParaRPr lang="zh-CN" altLang="en-US" sz="2800">
              <a:solidFill>
                <a:srgbClr val="0000FF"/>
              </a:solidFill>
              <a:latin typeface="+mn-lt"/>
              <a:ea typeface="+mn-ea"/>
            </a:endParaRPr>
          </a:p>
        </p:txBody>
      </p:sp>
      <p:sp>
        <p:nvSpPr>
          <p:cNvPr id="51241" name="Line 41"/>
          <p:cNvSpPr>
            <a:spLocks noChangeShapeType="1"/>
          </p:cNvSpPr>
          <p:nvPr/>
        </p:nvSpPr>
        <p:spPr bwMode="auto">
          <a:xfrm flipV="1">
            <a:off x="6050329" y="2477761"/>
            <a:ext cx="0" cy="43180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spAutoFit/>
          </a:bodyPr>
          <a:lstStyle/>
          <a:p>
            <a:pPr algn="just"/>
            <a:endParaRPr lang="zh-CN" altLang="en-US" sz="2800">
              <a:solidFill>
                <a:srgbClr val="0000FF"/>
              </a:solidFill>
              <a:latin typeface="+mn-lt"/>
              <a:ea typeface="+mn-ea"/>
            </a:endParaRPr>
          </a:p>
        </p:txBody>
      </p:sp>
      <p:sp>
        <p:nvSpPr>
          <p:cNvPr id="51242" name="Line 42"/>
          <p:cNvSpPr>
            <a:spLocks noChangeShapeType="1"/>
          </p:cNvSpPr>
          <p:nvPr/>
        </p:nvSpPr>
        <p:spPr bwMode="auto">
          <a:xfrm flipV="1">
            <a:off x="7221904" y="2474586"/>
            <a:ext cx="0" cy="431800"/>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spAutoFit/>
          </a:bodyPr>
          <a:lstStyle/>
          <a:p>
            <a:pPr algn="just"/>
            <a:endParaRPr lang="zh-CN" altLang="en-US" sz="2800">
              <a:solidFill>
                <a:srgbClr val="0000FF"/>
              </a:solidFill>
              <a:latin typeface="+mn-lt"/>
              <a:ea typeface="+mn-ea"/>
            </a:endParaRPr>
          </a:p>
        </p:txBody>
      </p:sp>
      <p:sp>
        <p:nvSpPr>
          <p:cNvPr id="51243" name="Line 43"/>
          <p:cNvSpPr>
            <a:spLocks noChangeShapeType="1"/>
          </p:cNvSpPr>
          <p:nvPr/>
        </p:nvSpPr>
        <p:spPr bwMode="auto">
          <a:xfrm>
            <a:off x="6063030" y="2695249"/>
            <a:ext cx="1157287" cy="0"/>
          </a:xfrm>
          <a:prstGeom prst="line">
            <a:avLst/>
          </a:prstGeom>
          <a:noFill/>
          <a:ln w="3175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pPr algn="just"/>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33" name="矩形 32"/>
              <p:cNvSpPr/>
              <p:nvPr/>
            </p:nvSpPr>
            <p:spPr>
              <a:xfrm>
                <a:off x="1287567" y="3043533"/>
                <a:ext cx="217796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𝑓𝑠</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0000FF"/>
                  </a:solidFill>
                  <a:latin typeface="+mn-lt"/>
                  <a:ea typeface="+mn-ea"/>
                </a:endParaRPr>
              </a:p>
            </p:txBody>
          </p:sp>
        </mc:Choice>
        <mc:Fallback xmlns="">
          <p:sp>
            <p:nvSpPr>
              <p:cNvPr id="33" name="矩形 32"/>
              <p:cNvSpPr>
                <a:spLocks noRot="1" noChangeAspect="1" noMove="1" noResize="1" noEditPoints="1" noAdjustHandles="1" noChangeArrowheads="1" noChangeShapeType="1" noTextEdit="1"/>
              </p:cNvSpPr>
              <p:nvPr/>
            </p:nvSpPr>
            <p:spPr>
              <a:xfrm>
                <a:off x="1287567" y="3043533"/>
                <a:ext cx="217796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3436509" y="3056266"/>
                <a:ext cx="10115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𝑓𝑠</m:t>
                      </m:r>
                    </m:oMath>
                  </m:oMathPara>
                </a14:m>
                <a:endParaRPr lang="zh-CN" altLang="en-US" sz="2800" dirty="0">
                  <a:solidFill>
                    <a:srgbClr val="0000FF"/>
                  </a:solidFill>
                  <a:latin typeface="+mn-lt"/>
                  <a:ea typeface="+mn-ea"/>
                </a:endParaRPr>
              </a:p>
            </p:txBody>
          </p:sp>
        </mc:Choice>
        <mc:Fallback xmlns="">
          <p:sp>
            <p:nvSpPr>
              <p:cNvPr id="34" name="矩形 33"/>
              <p:cNvSpPr>
                <a:spLocks noRot="1" noChangeAspect="1" noMove="1" noResize="1" noEditPoints="1" noAdjustHandles="1" noChangeArrowheads="1" noChangeShapeType="1" noTextEdit="1"/>
              </p:cNvSpPr>
              <p:nvPr/>
            </p:nvSpPr>
            <p:spPr>
              <a:xfrm>
                <a:off x="3436509" y="3056266"/>
                <a:ext cx="1011559" cy="523220"/>
              </a:xfrm>
              <a:prstGeom prst="rect">
                <a:avLst/>
              </a:prstGeom>
              <a:blipFill>
                <a:blip r:embed="rId8"/>
                <a:stretch>
                  <a:fillRect/>
                </a:stretch>
              </a:blipFill>
            </p:spPr>
            <p:txBody>
              <a:bodyPr/>
              <a:lstStyle/>
              <a:p>
                <a:r>
                  <a:rPr lang="zh-CN" altLang="en-US">
                    <a:noFill/>
                  </a:rPr>
                  <a:t> </a:t>
                </a:r>
              </a:p>
            </p:txBody>
          </p:sp>
        </mc:Fallback>
      </mc:AlternateContent>
      <p:sp>
        <p:nvSpPr>
          <p:cNvPr id="35" name="Rectangle 35" descr="紫色网格"/>
          <p:cNvSpPr>
            <a:spLocks noChangeArrowheads="1"/>
          </p:cNvSpPr>
          <p:nvPr/>
        </p:nvSpPr>
        <p:spPr bwMode="auto">
          <a:xfrm>
            <a:off x="8797918" y="3104715"/>
            <a:ext cx="394929" cy="108000"/>
          </a:xfrm>
          <a:prstGeom prst="rect">
            <a:avLst/>
          </a:prstGeom>
          <a:blipFill dpi="0" rotWithShape="1">
            <a:blip r:embed="rId6"/>
            <a:srcRect/>
            <a:tile tx="0" ty="0" sx="100000" sy="100000" flip="none" algn="tl"/>
          </a:blipFill>
          <a:ln w="31750" algn="ctr">
            <a:solidFill>
              <a:srgbClr val="000000"/>
            </a:solidFill>
            <a:miter lim="800000"/>
            <a:headEnd/>
            <a:tailEnd/>
          </a:ln>
        </p:spPr>
        <p:txBody>
          <a:bodyPr wrap="squar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36" name="矩形 35"/>
              <p:cNvSpPr/>
              <p:nvPr/>
            </p:nvSpPr>
            <p:spPr>
              <a:xfrm>
                <a:off x="1287567" y="4335326"/>
                <a:ext cx="34013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𝑓</m:t>
                      </m:r>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𝑠</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𝑏</m:t>
                          </m:r>
                        </m:e>
                      </m:d>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0000FF"/>
                  </a:solidFill>
                  <a:latin typeface="+mn-lt"/>
                  <a:ea typeface="+mn-ea"/>
                </a:endParaRPr>
              </a:p>
            </p:txBody>
          </p:sp>
        </mc:Choice>
        <mc:Fallback xmlns="">
          <p:sp>
            <p:nvSpPr>
              <p:cNvPr id="36" name="矩形 35"/>
              <p:cNvSpPr>
                <a:spLocks noRot="1" noChangeAspect="1" noMove="1" noResize="1" noEditPoints="1" noAdjustHandles="1" noChangeArrowheads="1" noChangeShapeType="1" noTextEdit="1"/>
              </p:cNvSpPr>
              <p:nvPr/>
            </p:nvSpPr>
            <p:spPr>
              <a:xfrm>
                <a:off x="1287567" y="4335326"/>
                <a:ext cx="340131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4512345" y="4339151"/>
                <a:ext cx="22993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𝑓</m:t>
                      </m:r>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𝑠</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𝑏</m:t>
                          </m:r>
                        </m:e>
                      </m:d>
                    </m:oMath>
                  </m:oMathPara>
                </a14:m>
                <a:endParaRPr lang="zh-CN" altLang="en-US" sz="2800" dirty="0">
                  <a:solidFill>
                    <a:srgbClr val="0000FF"/>
                  </a:solidFill>
                  <a:latin typeface="+mn-lt"/>
                  <a:ea typeface="+mn-ea"/>
                </a:endParaRPr>
              </a:p>
            </p:txBody>
          </p:sp>
        </mc:Choice>
        <mc:Fallback xmlns="">
          <p:sp>
            <p:nvSpPr>
              <p:cNvPr id="37" name="矩形 36"/>
              <p:cNvSpPr>
                <a:spLocks noRot="1" noChangeAspect="1" noMove="1" noResize="1" noEditPoints="1" noAdjustHandles="1" noChangeArrowheads="1" noChangeShapeType="1" noTextEdit="1"/>
              </p:cNvSpPr>
              <p:nvPr/>
            </p:nvSpPr>
            <p:spPr>
              <a:xfrm>
                <a:off x="4512345" y="4339151"/>
                <a:ext cx="2299347"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1287567" y="5707201"/>
                <a:ext cx="39187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𝐴</m:t>
                          </m:r>
                        </m:e>
                        <m:sup>
                          <m:r>
                            <a:rPr lang="en-US" altLang="zh-CN" sz="2800" b="0" i="1" smtClean="0">
                              <a:solidFill>
                                <a:srgbClr val="0000FF"/>
                              </a:solidFill>
                              <a:latin typeface="Cambria Math" panose="02040503050406030204" pitchFamily="18" charset="0"/>
                              <a:ea typeface="Cambria Math" panose="02040503050406030204" pitchFamily="18" charset="0"/>
                            </a:rPr>
                            <m:t>′</m:t>
                          </m:r>
                        </m:sup>
                      </m:sSup>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𝑓𝑠</m:t>
                      </m:r>
                      <m:r>
                        <a:rPr lang="en-US" altLang="zh-CN" sz="2800" b="0" i="0"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𝑓</m:t>
                      </m:r>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𝑠</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𝑏</m:t>
                          </m:r>
                        </m:e>
                      </m:d>
                    </m:oMath>
                  </m:oMathPara>
                </a14:m>
                <a:endParaRPr lang="zh-CN" altLang="en-US" sz="2800" dirty="0">
                  <a:solidFill>
                    <a:srgbClr val="0000FF"/>
                  </a:solidFill>
                  <a:latin typeface="+mn-lt"/>
                  <a:ea typeface="+mn-ea"/>
                </a:endParaRPr>
              </a:p>
            </p:txBody>
          </p:sp>
        </mc:Choice>
        <mc:Fallback xmlns="">
          <p:sp>
            <p:nvSpPr>
              <p:cNvPr id="38" name="矩形 37"/>
              <p:cNvSpPr>
                <a:spLocks noRot="1" noChangeAspect="1" noMove="1" noResize="1" noEditPoints="1" noAdjustHandles="1" noChangeArrowheads="1" noChangeShapeType="1" noTextEdit="1"/>
              </p:cNvSpPr>
              <p:nvPr/>
            </p:nvSpPr>
            <p:spPr>
              <a:xfrm>
                <a:off x="1287567" y="5707201"/>
                <a:ext cx="3918701"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5280413" y="5707201"/>
                <a:ext cx="13086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𝑓𝑏</m:t>
                      </m:r>
                    </m:oMath>
                  </m:oMathPara>
                </a14:m>
                <a:endParaRPr lang="zh-CN" altLang="en-US" sz="2800" dirty="0">
                  <a:solidFill>
                    <a:srgbClr val="0000FF"/>
                  </a:solidFill>
                  <a:latin typeface="+mn-lt"/>
                  <a:ea typeface="+mn-ea"/>
                </a:endParaRPr>
              </a:p>
            </p:txBody>
          </p:sp>
        </mc:Choice>
        <mc:Fallback xmlns="">
          <p:sp>
            <p:nvSpPr>
              <p:cNvPr id="39" name="矩形 38"/>
              <p:cNvSpPr>
                <a:spLocks noRot="1" noChangeAspect="1" noMove="1" noResize="1" noEditPoints="1" noAdjustHandles="1" noChangeArrowheads="1" noChangeShapeType="1" noTextEdit="1"/>
              </p:cNvSpPr>
              <p:nvPr/>
            </p:nvSpPr>
            <p:spPr>
              <a:xfrm>
                <a:off x="5280413" y="5707201"/>
                <a:ext cx="1308627"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6347088" y="2175539"/>
                <a:ext cx="4762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𝑏</m:t>
                      </m:r>
                    </m:oMath>
                  </m:oMathPara>
                </a14:m>
                <a:endParaRPr lang="zh-CN" altLang="en-US" sz="2800" dirty="0">
                  <a:solidFill>
                    <a:srgbClr val="0000FF"/>
                  </a:solidFill>
                  <a:latin typeface="+mn-lt"/>
                  <a:ea typeface="+mn-ea"/>
                </a:endParaRPr>
              </a:p>
            </p:txBody>
          </p:sp>
        </mc:Choice>
        <mc:Fallback xmlns="">
          <p:sp>
            <p:nvSpPr>
              <p:cNvPr id="40" name="矩形 39"/>
              <p:cNvSpPr>
                <a:spLocks noRot="1" noChangeAspect="1" noMove="1" noResize="1" noEditPoints="1" noAdjustHandles="1" noChangeArrowheads="1" noChangeShapeType="1" noTextEdit="1"/>
              </p:cNvSpPr>
              <p:nvPr/>
            </p:nvSpPr>
            <p:spPr>
              <a:xfrm>
                <a:off x="6347088" y="2175539"/>
                <a:ext cx="476284"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7234604" y="3530600"/>
                <a:ext cx="4469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𝑠</m:t>
                      </m:r>
                    </m:oMath>
                  </m:oMathPara>
                </a14:m>
                <a:endParaRPr lang="zh-CN" altLang="en-US" sz="2800" dirty="0">
                  <a:solidFill>
                    <a:srgbClr val="0000FF"/>
                  </a:solidFill>
                  <a:latin typeface="+mn-lt"/>
                  <a:ea typeface="+mn-ea"/>
                </a:endParaRPr>
              </a:p>
            </p:txBody>
          </p:sp>
        </mc:Choice>
        <mc:Fallback xmlns="">
          <p:sp>
            <p:nvSpPr>
              <p:cNvPr id="41" name="矩形 40"/>
              <p:cNvSpPr>
                <a:spLocks noRot="1" noChangeAspect="1" noMove="1" noResize="1" noEditPoints="1" noAdjustHandles="1" noChangeArrowheads="1" noChangeShapeType="1" noTextEdit="1"/>
              </p:cNvSpPr>
              <p:nvPr/>
            </p:nvSpPr>
            <p:spPr>
              <a:xfrm>
                <a:off x="7234604" y="3530600"/>
                <a:ext cx="446917" cy="523220"/>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75740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10"/>
                                        </p:tgtEl>
                                        <p:attrNameLst>
                                          <p:attrName>style.visibility</p:attrName>
                                        </p:attrNameLst>
                                      </p:cBhvr>
                                      <p:to>
                                        <p:strVal val="visible"/>
                                      </p:to>
                                    </p:set>
                                    <p:animEffect transition="in" filter="wipe(left)">
                                      <p:cBhvr>
                                        <p:cTn id="7" dur="500"/>
                                        <p:tgtEl>
                                          <p:spTgt spid="512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822"/>
                                        </p:tgtEl>
                                        <p:attrNameLst>
                                          <p:attrName>style.visibility</p:attrName>
                                        </p:attrNameLst>
                                      </p:cBhvr>
                                      <p:to>
                                        <p:strVal val="visible"/>
                                      </p:to>
                                    </p:set>
                                    <p:animEffect transition="in" filter="wipe(left)">
                                      <p:cBhvr>
                                        <p:cTn id="12" dur="500"/>
                                        <p:tgtEl>
                                          <p:spTgt spid="338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1234"/>
                                        </p:tgtEl>
                                        <p:attrNameLst>
                                          <p:attrName>style.visibility</p:attrName>
                                        </p:attrNameLst>
                                      </p:cBhvr>
                                      <p:to>
                                        <p:strVal val="visible"/>
                                      </p:to>
                                    </p:set>
                                    <p:animEffect transition="in" filter="wipe(left)">
                                      <p:cBhvr>
                                        <p:cTn id="17" dur="500"/>
                                        <p:tgtEl>
                                          <p:spTgt spid="5123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1235"/>
                                        </p:tgtEl>
                                        <p:attrNameLst>
                                          <p:attrName>style.visibility</p:attrName>
                                        </p:attrNameLst>
                                      </p:cBhvr>
                                      <p:to>
                                        <p:strVal val="visible"/>
                                      </p:to>
                                    </p:set>
                                    <p:animEffect transition="in" filter="wipe(left)">
                                      <p:cBhvr>
                                        <p:cTn id="22" dur="500"/>
                                        <p:tgtEl>
                                          <p:spTgt spid="5123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1236"/>
                                        </p:tgtEl>
                                        <p:attrNameLst>
                                          <p:attrName>style.visibility</p:attrName>
                                        </p:attrNameLst>
                                      </p:cBhvr>
                                      <p:to>
                                        <p:strVal val="visible"/>
                                      </p:to>
                                    </p:set>
                                    <p:animEffect transition="in" filter="wipe(left)">
                                      <p:cBhvr>
                                        <p:cTn id="27" dur="500"/>
                                        <p:tgtEl>
                                          <p:spTgt spid="5123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1238"/>
                                        </p:tgtEl>
                                        <p:attrNameLst>
                                          <p:attrName>style.visibility</p:attrName>
                                        </p:attrNameLst>
                                      </p:cBhvr>
                                      <p:to>
                                        <p:strVal val="visible"/>
                                      </p:to>
                                    </p:set>
                                    <p:animEffect transition="in" filter="wipe(left)">
                                      <p:cBhvr>
                                        <p:cTn id="37" dur="500"/>
                                        <p:tgtEl>
                                          <p:spTgt spid="5123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1239"/>
                                        </p:tgtEl>
                                        <p:attrNameLst>
                                          <p:attrName>style.visibility</p:attrName>
                                        </p:attrNameLst>
                                      </p:cBhvr>
                                      <p:to>
                                        <p:strVal val="visible"/>
                                      </p:to>
                                    </p:set>
                                    <p:animEffect transition="in" filter="wipe(left)">
                                      <p:cBhvr>
                                        <p:cTn id="42" dur="500"/>
                                        <p:tgtEl>
                                          <p:spTgt spid="5123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51240"/>
                                        </p:tgtEl>
                                        <p:attrNameLst>
                                          <p:attrName>style.visibility</p:attrName>
                                        </p:attrNameLst>
                                      </p:cBhvr>
                                      <p:to>
                                        <p:strVal val="visible"/>
                                      </p:to>
                                    </p:set>
                                    <p:animEffect transition="in" filter="wipe(left)">
                                      <p:cBhvr>
                                        <p:cTn id="47" dur="500"/>
                                        <p:tgtEl>
                                          <p:spTgt spid="5124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left)">
                                      <p:cBhvr>
                                        <p:cTn id="52" dur="500"/>
                                        <p:tgtEl>
                                          <p:spTgt spid="4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1241"/>
                                        </p:tgtEl>
                                        <p:attrNameLst>
                                          <p:attrName>style.visibility</p:attrName>
                                        </p:attrNameLst>
                                      </p:cBhvr>
                                      <p:to>
                                        <p:strVal val="visible"/>
                                      </p:to>
                                    </p:set>
                                    <p:animEffect transition="in" filter="wipe(left)">
                                      <p:cBhvr>
                                        <p:cTn id="57" dur="500"/>
                                        <p:tgtEl>
                                          <p:spTgt spid="5124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51242"/>
                                        </p:tgtEl>
                                        <p:attrNameLst>
                                          <p:attrName>style.visibility</p:attrName>
                                        </p:attrNameLst>
                                      </p:cBhvr>
                                      <p:to>
                                        <p:strVal val="visible"/>
                                      </p:to>
                                    </p:set>
                                    <p:animEffect transition="in" filter="wipe(left)">
                                      <p:cBhvr>
                                        <p:cTn id="62" dur="500"/>
                                        <p:tgtEl>
                                          <p:spTgt spid="5124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51243"/>
                                        </p:tgtEl>
                                        <p:attrNameLst>
                                          <p:attrName>style.visibility</p:attrName>
                                        </p:attrNameLst>
                                      </p:cBhvr>
                                      <p:to>
                                        <p:strVal val="visible"/>
                                      </p:to>
                                    </p:set>
                                    <p:animEffect transition="in" filter="wipe(left)">
                                      <p:cBhvr>
                                        <p:cTn id="67" dur="500"/>
                                        <p:tgtEl>
                                          <p:spTgt spid="5124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wipe(left)">
                                      <p:cBhvr>
                                        <p:cTn id="72" dur="500"/>
                                        <p:tgtEl>
                                          <p:spTgt spid="4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3820"/>
                                        </p:tgtEl>
                                        <p:attrNameLst>
                                          <p:attrName>style.visibility</p:attrName>
                                        </p:attrNameLst>
                                      </p:cBhvr>
                                      <p:to>
                                        <p:strVal val="visible"/>
                                      </p:to>
                                    </p:set>
                                    <p:animEffect transition="in" filter="wipe(left)">
                                      <p:cBhvr>
                                        <p:cTn id="77" dur="500"/>
                                        <p:tgtEl>
                                          <p:spTgt spid="3382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wipe(left)">
                                      <p:cBhvr>
                                        <p:cTn id="82" dur="500"/>
                                        <p:tgtEl>
                                          <p:spTgt spid="3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wipe(left)">
                                      <p:cBhvr>
                                        <p:cTn id="87" dur="500"/>
                                        <p:tgtEl>
                                          <p:spTgt spid="3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3818"/>
                                        </p:tgtEl>
                                        <p:attrNameLst>
                                          <p:attrName>style.visibility</p:attrName>
                                        </p:attrNameLst>
                                      </p:cBhvr>
                                      <p:to>
                                        <p:strVal val="visible"/>
                                      </p:to>
                                    </p:set>
                                    <p:animEffect transition="in" filter="wipe(left)">
                                      <p:cBhvr>
                                        <p:cTn id="92" dur="500"/>
                                        <p:tgtEl>
                                          <p:spTgt spid="33818"/>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wipe(left)">
                                      <p:cBhvr>
                                        <p:cTn id="97" dur="500"/>
                                        <p:tgtEl>
                                          <p:spTgt spid="3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wipe(left)">
                                      <p:cBhvr>
                                        <p:cTn id="102" dur="500"/>
                                        <p:tgtEl>
                                          <p:spTgt spid="37"/>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51221"/>
                                        </p:tgtEl>
                                        <p:attrNameLst>
                                          <p:attrName>style.visibility</p:attrName>
                                        </p:attrNameLst>
                                      </p:cBhvr>
                                      <p:to>
                                        <p:strVal val="visible"/>
                                      </p:to>
                                    </p:set>
                                    <p:animEffect transition="in" filter="wipe(left)">
                                      <p:cBhvr>
                                        <p:cTn id="107" dur="500"/>
                                        <p:tgtEl>
                                          <p:spTgt spid="51221"/>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38"/>
                                        </p:tgtEl>
                                        <p:attrNameLst>
                                          <p:attrName>style.visibility</p:attrName>
                                        </p:attrNameLst>
                                      </p:cBhvr>
                                      <p:to>
                                        <p:strVal val="visible"/>
                                      </p:to>
                                    </p:set>
                                    <p:animEffect transition="in" filter="wipe(left)">
                                      <p:cBhvr>
                                        <p:cTn id="112" dur="500"/>
                                        <p:tgtEl>
                                          <p:spTgt spid="38"/>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wipe(left)">
                                      <p:cBhvr>
                                        <p:cTn id="117" dur="500"/>
                                        <p:tgtEl>
                                          <p:spTgt spid="39"/>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51232"/>
                                        </p:tgtEl>
                                        <p:attrNameLst>
                                          <p:attrName>style.visibility</p:attrName>
                                        </p:attrNameLst>
                                      </p:cBhvr>
                                      <p:to>
                                        <p:strVal val="visible"/>
                                      </p:to>
                                    </p:set>
                                    <p:animEffect transition="in" filter="wipe(left)">
                                      <p:cBhvr>
                                        <p:cTn id="122" dur="500"/>
                                        <p:tgtEl>
                                          <p:spTgt spid="51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0" grpId="0"/>
      <p:bldP spid="33822" grpId="0"/>
      <p:bldP spid="51221" grpId="0"/>
      <p:bldP spid="33820" grpId="0"/>
      <p:bldP spid="33818" grpId="0"/>
      <p:bldP spid="51232" grpId="0"/>
      <p:bldP spid="51234" grpId="0" animBg="1"/>
      <p:bldP spid="51235" grpId="0" animBg="1"/>
      <p:bldP spid="51236" grpId="0" animBg="1"/>
      <p:bldP spid="33" grpId="0"/>
      <p:bldP spid="34" grpId="0"/>
      <p:bldP spid="35" grpId="0" animBg="1"/>
      <p:bldP spid="36" grpId="0"/>
      <p:bldP spid="37" grpId="0"/>
      <p:bldP spid="38" grpId="0"/>
      <p:bldP spid="39" grpId="0"/>
      <p:bldP spid="40"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Text Box 3"/>
              <p:cNvSpPr txBox="1">
                <a:spLocks noChangeArrowheads="1"/>
              </p:cNvSpPr>
              <p:nvPr/>
            </p:nvSpPr>
            <p:spPr bwMode="auto">
              <a:xfrm>
                <a:off x="740834" y="577119"/>
                <a:ext cx="8856663" cy="237411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defPPr>
                  <a:defRPr lang="zh-CN"/>
                </a:defPPr>
                <a:lvl1pPr algn="just" eaLnBrk="1" hangingPunct="1">
                  <a:buClrTx/>
                  <a:buSzTx/>
                  <a:buFontTx/>
                  <a:buNone/>
                  <a:defRPr kumimoji="1" sz="2800">
                    <a:solidFill>
                      <a:srgbClr val="0000FF"/>
                    </a:solidFill>
                    <a:latin typeface="+mn-lt"/>
                    <a:ea typeface="+mn-ea"/>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en-US" altLang="zh-CN" dirty="0">
                    <a:solidFill>
                      <a:srgbClr val="FF0000"/>
                    </a:solidFill>
                  </a:rPr>
                  <a:t>1009</a:t>
                </a:r>
                <a:r>
                  <a:rPr lang="zh-CN" altLang="en-US" dirty="0"/>
                  <a:t>例：一个质点在恒力</a:t>
                </a:r>
                <a14:m>
                  <m:oMath xmlns:m="http://schemas.openxmlformats.org/officeDocument/2006/math">
                    <m:acc>
                      <m:accPr>
                        <m:chr m:val="⃑"/>
                        <m:ctrlPr>
                          <a:rPr lang="en-US" altLang="zh-CN" i="1">
                            <a:latin typeface="Cambria Math"/>
                          </a:rPr>
                        </m:ctrlPr>
                      </m:accPr>
                      <m:e>
                        <m:r>
                          <a:rPr lang="en-US" altLang="zh-CN">
                            <a:latin typeface="Cambria Math" panose="02040503050406030204" pitchFamily="18" charset="0"/>
                          </a:rPr>
                          <m:t>𝐹</m:t>
                        </m:r>
                      </m:e>
                    </m:acc>
                    <m:r>
                      <a:rPr lang="en-US" altLang="zh-CN">
                        <a:latin typeface="Cambria Math" panose="02040503050406030204" pitchFamily="18" charset="0"/>
                      </a:rPr>
                      <m:t>=−3</m:t>
                    </m:r>
                    <m:acc>
                      <m:accPr>
                        <m:chr m:val="⃑"/>
                        <m:ctrlPr>
                          <a:rPr lang="en-US" altLang="zh-CN" i="1">
                            <a:latin typeface="Cambria Math"/>
                          </a:rPr>
                        </m:ctrlPr>
                      </m:accPr>
                      <m:e>
                        <m:r>
                          <a:rPr lang="en-US" altLang="zh-CN">
                            <a:latin typeface="Cambria Math" panose="02040503050406030204" pitchFamily="18" charset="0"/>
                          </a:rPr>
                          <m:t>𝑖</m:t>
                        </m:r>
                      </m:e>
                    </m:acc>
                    <m:r>
                      <a:rPr lang="en-US" altLang="zh-CN">
                        <a:latin typeface="Cambria Math" panose="02040503050406030204" pitchFamily="18" charset="0"/>
                      </a:rPr>
                      <m:t>−5</m:t>
                    </m:r>
                    <m:acc>
                      <m:accPr>
                        <m:chr m:val="⃑"/>
                        <m:ctrlPr>
                          <a:rPr lang="en-US" altLang="zh-CN" i="1">
                            <a:latin typeface="Cambria Math"/>
                          </a:rPr>
                        </m:ctrlPr>
                      </m:accPr>
                      <m:e>
                        <m:r>
                          <a:rPr lang="en-US" altLang="zh-CN">
                            <a:latin typeface="Cambria Math" panose="02040503050406030204" pitchFamily="18" charset="0"/>
                          </a:rPr>
                          <m:t>𝑗</m:t>
                        </m:r>
                      </m:e>
                    </m:acc>
                    <m:r>
                      <a:rPr lang="en-US" altLang="zh-CN">
                        <a:latin typeface="Cambria Math" panose="02040503050406030204" pitchFamily="18" charset="0"/>
                      </a:rPr>
                      <m:t>+9</m:t>
                    </m:r>
                    <m:acc>
                      <m:accPr>
                        <m:chr m:val="⃑"/>
                        <m:ctrlPr>
                          <a:rPr lang="en-US" altLang="zh-CN" i="1">
                            <a:latin typeface="Cambria Math"/>
                          </a:rPr>
                        </m:ctrlPr>
                      </m:accPr>
                      <m:e>
                        <m:r>
                          <a:rPr lang="en-US" altLang="zh-CN">
                            <a:latin typeface="Cambria Math" panose="02040503050406030204" pitchFamily="18" charset="0"/>
                          </a:rPr>
                          <m:t>𝑘</m:t>
                        </m:r>
                      </m:e>
                    </m:acc>
                    <m:r>
                      <a:rPr lang="en-US" altLang="zh-CN">
                        <a:latin typeface="Cambria Math" panose="02040503050406030204" pitchFamily="18" charset="0"/>
                      </a:rPr>
                      <m:t>(</m:t>
                    </m:r>
                    <m:r>
                      <a:rPr lang="en-US" altLang="zh-CN">
                        <a:latin typeface="Cambria Math" panose="02040503050406030204" pitchFamily="18" charset="0"/>
                      </a:rPr>
                      <m:t>𝑁</m:t>
                    </m:r>
                    <m:r>
                      <a:rPr lang="en-US" altLang="zh-CN">
                        <a:latin typeface="Cambria Math" panose="02040503050406030204" pitchFamily="18" charset="0"/>
                      </a:rPr>
                      <m:t>)</m:t>
                    </m:r>
                  </m:oMath>
                </a14:m>
                <a:r>
                  <a:rPr lang="zh-CN" altLang="en-US" dirty="0"/>
                  <a:t>作用下的位移为</a:t>
                </a:r>
                <a14:m>
                  <m:oMath xmlns:m="http://schemas.openxmlformats.org/officeDocument/2006/math">
                    <m:r>
                      <a:rPr lang="en-US" altLang="zh-CN">
                        <a:latin typeface="Cambria Math" panose="02040503050406030204" pitchFamily="18" charset="0"/>
                      </a:rPr>
                      <m:t>∆</m:t>
                    </m:r>
                    <m:acc>
                      <m:accPr>
                        <m:chr m:val="⃑"/>
                        <m:ctrlPr>
                          <a:rPr lang="en-US" altLang="zh-CN" i="1">
                            <a:latin typeface="Cambria Math"/>
                          </a:rPr>
                        </m:ctrlPr>
                      </m:accPr>
                      <m:e>
                        <m:r>
                          <a:rPr lang="en-US" altLang="zh-CN">
                            <a:latin typeface="Cambria Math" panose="02040503050406030204" pitchFamily="18" charset="0"/>
                          </a:rPr>
                          <m:t>𝑟</m:t>
                        </m:r>
                      </m:e>
                    </m:acc>
                    <m:r>
                      <a:rPr lang="en-US" altLang="zh-CN">
                        <a:latin typeface="Cambria Math" panose="02040503050406030204" pitchFamily="18" charset="0"/>
                      </a:rPr>
                      <m:t>=4</m:t>
                    </m:r>
                    <m:acc>
                      <m:accPr>
                        <m:chr m:val="⃑"/>
                        <m:ctrlPr>
                          <a:rPr lang="en-US" altLang="zh-CN" i="1">
                            <a:latin typeface="Cambria Math"/>
                          </a:rPr>
                        </m:ctrlPr>
                      </m:accPr>
                      <m:e>
                        <m:r>
                          <a:rPr lang="en-US" altLang="zh-CN">
                            <a:latin typeface="Cambria Math" panose="02040503050406030204" pitchFamily="18" charset="0"/>
                          </a:rPr>
                          <m:t>𝑖</m:t>
                        </m:r>
                      </m:e>
                    </m:acc>
                    <m:r>
                      <a:rPr lang="en-US" altLang="zh-CN">
                        <a:latin typeface="Cambria Math" panose="02040503050406030204" pitchFamily="18" charset="0"/>
                      </a:rPr>
                      <m:t>−5</m:t>
                    </m:r>
                    <m:acc>
                      <m:accPr>
                        <m:chr m:val="⃑"/>
                        <m:ctrlPr>
                          <a:rPr lang="en-US" altLang="zh-CN" i="1">
                            <a:latin typeface="Cambria Math"/>
                          </a:rPr>
                        </m:ctrlPr>
                      </m:accPr>
                      <m:e>
                        <m:r>
                          <a:rPr lang="en-US" altLang="zh-CN">
                            <a:latin typeface="Cambria Math" panose="02040503050406030204" pitchFamily="18" charset="0"/>
                          </a:rPr>
                          <m:t>𝑗</m:t>
                        </m:r>
                      </m:e>
                    </m:acc>
                    <m:r>
                      <a:rPr lang="en-US" altLang="zh-CN">
                        <a:latin typeface="Cambria Math" panose="02040503050406030204" pitchFamily="18" charset="0"/>
                      </a:rPr>
                      <m:t>+6</m:t>
                    </m:r>
                    <m:acc>
                      <m:accPr>
                        <m:chr m:val="⃑"/>
                        <m:ctrlPr>
                          <a:rPr lang="en-US" altLang="zh-CN" i="1">
                            <a:latin typeface="Cambria Math"/>
                          </a:rPr>
                        </m:ctrlPr>
                      </m:accPr>
                      <m:e>
                        <m:r>
                          <a:rPr lang="en-US" altLang="zh-CN">
                            <a:latin typeface="Cambria Math" panose="02040503050406030204" pitchFamily="18" charset="0"/>
                          </a:rPr>
                          <m:t>𝑘</m:t>
                        </m:r>
                      </m:e>
                    </m:acc>
                    <m:r>
                      <a:rPr lang="en-US" altLang="zh-CN">
                        <a:latin typeface="Cambria Math" panose="02040503050406030204" pitchFamily="18" charset="0"/>
                      </a:rPr>
                      <m:t>(</m:t>
                    </m:r>
                    <m:r>
                      <a:rPr lang="en-US" altLang="zh-CN">
                        <a:latin typeface="Cambria Math" panose="02040503050406030204" pitchFamily="18" charset="0"/>
                      </a:rPr>
                      <m:t>𝑚</m:t>
                    </m:r>
                    <m:r>
                      <a:rPr lang="en-US" altLang="zh-CN">
                        <a:latin typeface="Cambria Math" panose="02040503050406030204" pitchFamily="18" charset="0"/>
                      </a:rPr>
                      <m:t>)</m:t>
                    </m:r>
                  </m:oMath>
                </a14:m>
                <a:r>
                  <a:rPr lang="zh-CN" altLang="en-US" dirty="0"/>
                  <a:t>，则这个力在该位移过程中所作的功为：</a:t>
                </a:r>
                <a:endParaRPr lang="en-US" altLang="zh-CN" dirty="0"/>
              </a:p>
              <a:p>
                <a:r>
                  <a:rPr lang="en-US" altLang="zh-CN" dirty="0"/>
                  <a:t>(A) </a:t>
                </a:r>
                <a14:m>
                  <m:oMath xmlns:m="http://schemas.openxmlformats.org/officeDocument/2006/math">
                    <m:r>
                      <a:rPr lang="en-US" altLang="zh-CN" i="1">
                        <a:latin typeface="Cambria Math" panose="02040503050406030204" pitchFamily="18" charset="0"/>
                        <a:ea typeface="Cambria Math" panose="02040503050406030204" pitchFamily="18" charset="0"/>
                      </a:rPr>
                      <m:t>67</m:t>
                    </m:r>
                    <m:r>
                      <a:rPr lang="en-US" altLang="zh-CN" i="1">
                        <a:latin typeface="Cambria Math" panose="02040503050406030204" pitchFamily="18" charset="0"/>
                        <a:ea typeface="Cambria Math" panose="02040503050406030204" pitchFamily="18" charset="0"/>
                      </a:rPr>
                      <m:t>𝐽</m:t>
                    </m:r>
                  </m:oMath>
                </a14:m>
                <a:r>
                  <a:rPr lang="en-US" altLang="zh-CN" dirty="0"/>
                  <a:t>                  (B)</a:t>
                </a:r>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91</m:t>
                    </m:r>
                    <m:r>
                      <a:rPr lang="en-US" altLang="zh-CN" i="1">
                        <a:latin typeface="Cambria Math" panose="02040503050406030204" pitchFamily="18" charset="0"/>
                        <a:ea typeface="Cambria Math" panose="02040503050406030204" pitchFamily="18" charset="0"/>
                      </a:rPr>
                      <m:t>𝐽</m:t>
                    </m:r>
                  </m:oMath>
                </a14:m>
                <a:endParaRPr lang="en-US" altLang="zh-CN" dirty="0"/>
              </a:p>
              <a:p>
                <a:r>
                  <a:rPr lang="en-US" altLang="zh-CN" dirty="0"/>
                  <a:t>(C) </a:t>
                </a:r>
                <a14:m>
                  <m:oMath xmlns:m="http://schemas.openxmlformats.org/officeDocument/2006/math">
                    <m:r>
                      <a:rPr lang="en-US" altLang="zh-CN" i="1">
                        <a:latin typeface="Cambria Math" panose="02040503050406030204" pitchFamily="18" charset="0"/>
                        <a:ea typeface="Cambria Math" panose="02040503050406030204" pitchFamily="18" charset="0"/>
                      </a:rPr>
                      <m:t>17</m:t>
                    </m:r>
                    <m:r>
                      <a:rPr lang="en-US" altLang="zh-CN" i="1">
                        <a:latin typeface="Cambria Math" panose="02040503050406030204" pitchFamily="18" charset="0"/>
                        <a:ea typeface="Cambria Math" panose="02040503050406030204" pitchFamily="18" charset="0"/>
                      </a:rPr>
                      <m:t>𝐽</m:t>
                    </m:r>
                  </m:oMath>
                </a14:m>
                <a:r>
                  <a:rPr lang="en-US" altLang="zh-CN" dirty="0"/>
                  <a:t>                  (D)</a:t>
                </a:r>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−67</m:t>
                    </m:r>
                    <m:r>
                      <a:rPr lang="en-US" altLang="zh-CN" i="1">
                        <a:latin typeface="Cambria Math" panose="02040503050406030204" pitchFamily="18" charset="0"/>
                        <a:ea typeface="Cambria Math" panose="02040503050406030204" pitchFamily="18" charset="0"/>
                      </a:rPr>
                      <m:t>𝐽</m:t>
                    </m:r>
                  </m:oMath>
                </a14:m>
                <a:r>
                  <a:rPr lang="zh-CN" altLang="en-US" dirty="0"/>
                  <a:t>                        </a:t>
                </a:r>
              </a:p>
            </p:txBody>
          </p:sp>
        </mc:Choice>
        <mc:Fallback xmlns="">
          <p:sp>
            <p:nvSpPr>
              <p:cNvPr id="11" name="Text Box 3"/>
              <p:cNvSpPr txBox="1">
                <a:spLocks noRot="1" noChangeAspect="1" noMove="1" noResize="1" noEditPoints="1" noAdjustHandles="1" noChangeArrowheads="1" noChangeShapeType="1" noTextEdit="1"/>
              </p:cNvSpPr>
              <p:nvPr/>
            </p:nvSpPr>
            <p:spPr bwMode="auto">
              <a:xfrm>
                <a:off x="740834" y="577119"/>
                <a:ext cx="8856663" cy="2374111"/>
              </a:xfrm>
              <a:prstGeom prst="rect">
                <a:avLst/>
              </a:prstGeom>
              <a:blipFill>
                <a:blip r:embed="rId2"/>
                <a:stretch>
                  <a:fillRect l="-1446" r="-1446" b="-642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5" name="Text Box 7"/>
          <p:cNvSpPr txBox="1">
            <a:spLocks noChangeArrowheads="1"/>
          </p:cNvSpPr>
          <p:nvPr/>
        </p:nvSpPr>
        <p:spPr bwMode="auto">
          <a:xfrm>
            <a:off x="4252976" y="5217676"/>
            <a:ext cx="13303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800" dirty="0">
                <a:solidFill>
                  <a:srgbClr val="0000FF"/>
                </a:solidFill>
                <a:latin typeface="+mn-lt"/>
                <a:ea typeface="+mn-ea"/>
              </a:rPr>
              <a:t>（</a:t>
            </a:r>
            <a:r>
              <a:rPr lang="en-US" altLang="zh-CN" sz="2800" dirty="0">
                <a:solidFill>
                  <a:srgbClr val="0000FF"/>
                </a:solidFill>
                <a:latin typeface="+mn-lt"/>
                <a:ea typeface="+mn-ea"/>
              </a:rPr>
              <a:t>A</a:t>
            </a:r>
            <a:r>
              <a:rPr lang="zh-CN" altLang="en-US" sz="2800" dirty="0">
                <a:solidFill>
                  <a:srgbClr val="0000FF"/>
                </a:solidFill>
                <a:latin typeface="+mn-lt"/>
                <a:ea typeface="+mn-ea"/>
              </a:rPr>
              <a:t>）</a:t>
            </a:r>
          </a:p>
        </p:txBody>
      </p:sp>
      <p:sp>
        <p:nvSpPr>
          <p:cNvPr id="17" name="Text Box 9"/>
          <p:cNvSpPr txBox="1">
            <a:spLocks noChangeArrowheads="1"/>
          </p:cNvSpPr>
          <p:nvPr/>
        </p:nvSpPr>
        <p:spPr bwMode="auto">
          <a:xfrm>
            <a:off x="740834" y="3280538"/>
            <a:ext cx="148186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800" dirty="0">
                <a:solidFill>
                  <a:srgbClr val="0000FF"/>
                </a:solidFill>
                <a:latin typeface="+mn-lt"/>
                <a:ea typeface="+mn-ea"/>
              </a:rPr>
              <a:t>分析：</a:t>
            </a:r>
          </a:p>
        </p:txBody>
      </p:sp>
      <mc:AlternateContent xmlns:mc="http://schemas.openxmlformats.org/markup-compatibility/2006" xmlns:a14="http://schemas.microsoft.com/office/drawing/2010/main">
        <mc:Choice Requires="a14">
          <p:sp>
            <p:nvSpPr>
              <p:cNvPr id="24" name="矩形 23"/>
              <p:cNvSpPr/>
              <p:nvPr/>
            </p:nvSpPr>
            <p:spPr>
              <a:xfrm>
                <a:off x="2198311" y="3986624"/>
                <a:ext cx="5852308" cy="621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−3</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𝑖</m:t>
                              </m:r>
                            </m:e>
                          </m:acc>
                          <m:r>
                            <a:rPr lang="en-US" altLang="zh-CN" sz="2800" i="1">
                              <a:solidFill>
                                <a:srgbClr val="0000FF"/>
                              </a:solidFill>
                              <a:latin typeface="Cambria Math" panose="02040503050406030204" pitchFamily="18" charset="0"/>
                              <a:ea typeface="Cambria Math" panose="02040503050406030204" pitchFamily="18" charset="0"/>
                            </a:rPr>
                            <m:t>−5</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𝑗</m:t>
                              </m:r>
                            </m:e>
                          </m:acc>
                          <m:r>
                            <a:rPr lang="en-US" altLang="zh-CN" sz="2800" i="1">
                              <a:solidFill>
                                <a:srgbClr val="0000FF"/>
                              </a:solidFill>
                              <a:latin typeface="Cambria Math" panose="02040503050406030204" pitchFamily="18" charset="0"/>
                              <a:ea typeface="Cambria Math" panose="02040503050406030204" pitchFamily="18" charset="0"/>
                            </a:rPr>
                            <m:t>+9</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𝑘</m:t>
                              </m:r>
                            </m:e>
                          </m:acc>
                        </m:e>
                      </m:d>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4</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𝑖</m:t>
                              </m:r>
                            </m:e>
                          </m:acc>
                          <m:r>
                            <a:rPr lang="en-US" altLang="zh-CN" sz="2800" i="1">
                              <a:solidFill>
                                <a:srgbClr val="0000FF"/>
                              </a:solidFill>
                              <a:latin typeface="Cambria Math" panose="02040503050406030204" pitchFamily="18" charset="0"/>
                              <a:ea typeface="Cambria Math" panose="02040503050406030204" pitchFamily="18" charset="0"/>
                            </a:rPr>
                            <m:t>−5</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𝑗</m:t>
                              </m:r>
                            </m:e>
                          </m:acc>
                          <m:r>
                            <a:rPr lang="en-US" altLang="zh-CN" sz="2800" i="1">
                              <a:solidFill>
                                <a:srgbClr val="0000FF"/>
                              </a:solidFill>
                              <a:latin typeface="Cambria Math" panose="02040503050406030204" pitchFamily="18" charset="0"/>
                              <a:ea typeface="Cambria Math" panose="02040503050406030204" pitchFamily="18" charset="0"/>
                            </a:rPr>
                            <m:t>+6</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𝑘</m:t>
                              </m:r>
                            </m:e>
                          </m:acc>
                        </m:e>
                      </m:d>
                    </m:oMath>
                  </m:oMathPara>
                </a14:m>
                <a:endParaRPr lang="zh-CN" altLang="en-US" sz="2800" dirty="0">
                  <a:solidFill>
                    <a:srgbClr val="0000FF"/>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2198311" y="3986624"/>
                <a:ext cx="5852308" cy="62145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1951734" y="3254408"/>
                <a:ext cx="18596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𝐹</m:t>
                          </m:r>
                        </m:e>
                      </m:acc>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𝑟</m:t>
                          </m:r>
                        </m:e>
                      </m:acc>
                    </m:oMath>
                  </m:oMathPara>
                </a14:m>
                <a:endParaRPr lang="zh-CN" altLang="en-US" sz="2800" dirty="0">
                  <a:solidFill>
                    <a:srgbClr val="0000FF"/>
                  </a:solidFill>
                  <a:latin typeface="+mn-lt"/>
                  <a:ea typeface="+mn-ea"/>
                </a:endParaRPr>
              </a:p>
            </p:txBody>
          </p:sp>
        </mc:Choice>
        <mc:Fallback xmlns="">
          <p:sp>
            <p:nvSpPr>
              <p:cNvPr id="25" name="矩形 24"/>
              <p:cNvSpPr>
                <a:spLocks noRot="1" noChangeAspect="1" noMove="1" noResize="1" noEditPoints="1" noAdjustHandles="1" noChangeArrowheads="1" noChangeShapeType="1" noTextEdit="1"/>
              </p:cNvSpPr>
              <p:nvPr/>
            </p:nvSpPr>
            <p:spPr>
              <a:xfrm>
                <a:off x="1951734" y="3254408"/>
                <a:ext cx="1859612" cy="575479"/>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8293471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7" grpId="0" autoUpdateAnimBg="0"/>
      <p:bldP spid="24"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704" name="Text Box 4"/>
              <p:cNvSpPr txBox="1">
                <a:spLocks noChangeArrowheads="1"/>
              </p:cNvSpPr>
              <p:nvPr/>
            </p:nvSpPr>
            <p:spPr bwMode="auto">
              <a:xfrm>
                <a:off x="488485" y="412918"/>
                <a:ext cx="9077545" cy="17727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buClrTx/>
                  <a:buSzTx/>
                  <a:buFontTx/>
                  <a:buNone/>
                </a:pPr>
                <a:r>
                  <a:rPr lang="zh-CN" altLang="en-US" sz="2800" dirty="0">
                    <a:solidFill>
                      <a:srgbClr val="0000FF"/>
                    </a:solidFill>
                    <a:latin typeface="+mn-lt"/>
                    <a:ea typeface="+mn-ea"/>
                  </a:rPr>
                  <a:t>例：质量为</a:t>
                </a:r>
                <a14:m>
                  <m:oMath xmlns:m="http://schemas.openxmlformats.org/officeDocument/2006/math">
                    <m:r>
                      <a:rPr lang="en-US" altLang="zh-CN" sz="2800" b="0" i="1" smtClean="0">
                        <a:solidFill>
                          <a:srgbClr val="0000FF"/>
                        </a:solidFill>
                        <a:latin typeface="Cambria Math" panose="02040503050406030204" pitchFamily="18" charset="0"/>
                        <a:ea typeface="+mn-ea"/>
                      </a:rPr>
                      <m:t>2</m:t>
                    </m:r>
                    <m:r>
                      <a:rPr lang="en-US" altLang="zh-CN" sz="2800" b="0" i="1" smtClean="0">
                        <a:solidFill>
                          <a:srgbClr val="0000FF"/>
                        </a:solidFill>
                        <a:latin typeface="Cambria Math" panose="02040503050406030204" pitchFamily="18" charset="0"/>
                        <a:ea typeface="+mn-ea"/>
                      </a:rPr>
                      <m:t>𝑘𝑔</m:t>
                    </m:r>
                  </m:oMath>
                </a14:m>
                <a:r>
                  <a:rPr lang="zh-CN" altLang="en-US" sz="2800" dirty="0">
                    <a:solidFill>
                      <a:srgbClr val="0000FF"/>
                    </a:solidFill>
                    <a:latin typeface="+mn-lt"/>
                    <a:ea typeface="+mn-ea"/>
                  </a:rPr>
                  <a:t>的物体由静止出发沿直线运动，作用在物体上的力为</a:t>
                </a:r>
                <a14:m>
                  <m:oMath xmlns:m="http://schemas.openxmlformats.org/officeDocument/2006/math">
                    <m:r>
                      <a:rPr lang="en-US" altLang="zh-CN" sz="2800" b="0" i="1" smtClean="0">
                        <a:solidFill>
                          <a:srgbClr val="0000FF"/>
                        </a:solidFill>
                        <a:latin typeface="Cambria Math" panose="02040503050406030204" pitchFamily="18" charset="0"/>
                        <a:ea typeface="+mn-ea"/>
                      </a:rPr>
                      <m:t>𝐹</m:t>
                    </m:r>
                    <m:r>
                      <a:rPr lang="en-US" altLang="zh-CN" sz="2800" b="0" i="1" smtClean="0">
                        <a:solidFill>
                          <a:srgbClr val="0000FF"/>
                        </a:solidFill>
                        <a:latin typeface="Cambria Math" panose="02040503050406030204" pitchFamily="18" charset="0"/>
                        <a:ea typeface="+mn-ea"/>
                      </a:rPr>
                      <m:t>=6</m:t>
                    </m:r>
                    <m:r>
                      <a:rPr lang="en-US" altLang="zh-CN" sz="2800" b="0" i="1" smtClean="0">
                        <a:solidFill>
                          <a:srgbClr val="0000FF"/>
                        </a:solidFill>
                        <a:latin typeface="Cambria Math" panose="02040503050406030204" pitchFamily="18" charset="0"/>
                        <a:ea typeface="+mn-ea"/>
                      </a:rPr>
                      <m:t>𝑡</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𝑁</m:t>
                    </m:r>
                    <m:r>
                      <a:rPr lang="en-US" altLang="zh-CN" sz="2800" b="0" i="1" smtClean="0">
                        <a:solidFill>
                          <a:srgbClr val="0000FF"/>
                        </a:solidFill>
                        <a:latin typeface="Cambria Math" panose="02040503050406030204" pitchFamily="18" charset="0"/>
                        <a:ea typeface="+mn-ea"/>
                      </a:rPr>
                      <m:t>)</m:t>
                    </m:r>
                  </m:oMath>
                </a14:m>
                <a:r>
                  <a:rPr lang="zh-CN" altLang="en-US" sz="2800" dirty="0">
                    <a:solidFill>
                      <a:srgbClr val="0000FF"/>
                    </a:solidFill>
                    <a:latin typeface="+mn-lt"/>
                    <a:ea typeface="+mn-ea"/>
                  </a:rPr>
                  <a:t>。试求在头</a:t>
                </a:r>
                <a14:m>
                  <m:oMath xmlns:m="http://schemas.openxmlformats.org/officeDocument/2006/math">
                    <m:r>
                      <a:rPr lang="en-US" altLang="zh-CN" sz="2800" b="0" i="1" smtClean="0">
                        <a:solidFill>
                          <a:srgbClr val="0000FF"/>
                        </a:solidFill>
                        <a:latin typeface="Cambria Math" panose="02040503050406030204" pitchFamily="18" charset="0"/>
                        <a:ea typeface="+mn-ea"/>
                      </a:rPr>
                      <m:t>2</m:t>
                    </m:r>
                  </m:oMath>
                </a14:m>
                <a:r>
                  <a:rPr lang="zh-CN" altLang="en-US" sz="2800" dirty="0">
                    <a:solidFill>
                      <a:srgbClr val="0000FF"/>
                    </a:solidFill>
                    <a:latin typeface="+mn-lt"/>
                    <a:ea typeface="+mn-ea"/>
                  </a:rPr>
                  <a:t>秒内，此力对物体做的功。</a:t>
                </a:r>
                <a:endParaRPr lang="en-US" altLang="zh-CN" sz="2800" dirty="0">
                  <a:solidFill>
                    <a:srgbClr val="0000FF"/>
                  </a:solidFill>
                  <a:latin typeface="+mn-lt"/>
                  <a:ea typeface="+mn-ea"/>
                </a:endParaRPr>
              </a:p>
            </p:txBody>
          </p:sp>
        </mc:Choice>
        <mc:Fallback xmlns="">
          <p:sp>
            <p:nvSpPr>
              <p:cNvPr id="29704" name="Text Box 4"/>
              <p:cNvSpPr txBox="1">
                <a:spLocks noRot="1" noChangeAspect="1" noMove="1" noResize="1" noEditPoints="1" noAdjustHandles="1" noChangeArrowheads="1" noChangeShapeType="1" noTextEdit="1"/>
              </p:cNvSpPr>
              <p:nvPr/>
            </p:nvSpPr>
            <p:spPr bwMode="auto">
              <a:xfrm>
                <a:off x="488485" y="412918"/>
                <a:ext cx="9077545" cy="1772793"/>
              </a:xfrm>
              <a:prstGeom prst="rect">
                <a:avLst/>
              </a:prstGeom>
              <a:blipFill>
                <a:blip r:embed="rId2"/>
                <a:stretch>
                  <a:fillRect l="-1343" r="-1410" b="-549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9705" name="Text Box 12"/>
          <p:cNvSpPr txBox="1">
            <a:spLocks noChangeArrowheads="1"/>
          </p:cNvSpPr>
          <p:nvPr/>
        </p:nvSpPr>
        <p:spPr bwMode="auto">
          <a:xfrm>
            <a:off x="488486" y="2478256"/>
            <a:ext cx="990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解</a:t>
            </a:r>
            <a:r>
              <a:rPr lang="en-US" altLang="zh-CN" sz="2800">
                <a:solidFill>
                  <a:srgbClr val="0000FF"/>
                </a:solidFill>
                <a:latin typeface="+mn-lt"/>
                <a:ea typeface="+mn-ea"/>
              </a:rPr>
              <a:t>:</a:t>
            </a:r>
          </a:p>
        </p:txBody>
      </p:sp>
      <mc:AlternateContent xmlns:mc="http://schemas.openxmlformats.org/markup-compatibility/2006" xmlns:a14="http://schemas.microsoft.com/office/drawing/2010/main">
        <mc:Choice Requires="a14">
          <p:sp>
            <p:nvSpPr>
              <p:cNvPr id="10" name="矩形 9"/>
              <p:cNvSpPr/>
              <p:nvPr/>
            </p:nvSpPr>
            <p:spPr>
              <a:xfrm>
                <a:off x="1382830" y="2248041"/>
                <a:ext cx="1258357" cy="8989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𝐹</m:t>
                          </m:r>
                        </m:num>
                        <m:den>
                          <m:r>
                            <a:rPr lang="en-US" altLang="zh-CN" sz="2800" b="0" i="1" smtClean="0">
                              <a:solidFill>
                                <a:srgbClr val="0000FF"/>
                              </a:solidFill>
                              <a:latin typeface="Cambria Math" panose="02040503050406030204" pitchFamily="18" charset="0"/>
                              <a:ea typeface="Cambria Math" panose="02040503050406030204" pitchFamily="18" charset="0"/>
                            </a:rPr>
                            <m:t>𝑚</m:t>
                          </m:r>
                        </m:den>
                      </m:f>
                    </m:oMath>
                  </m:oMathPara>
                </a14:m>
                <a:endParaRPr lang="zh-CN" altLang="en-US" sz="2800" dirty="0">
                  <a:solidFill>
                    <a:srgbClr val="0000FF"/>
                  </a:solidFill>
                  <a:latin typeface="+mn-lt"/>
                  <a:ea typeface="+mn-ea"/>
                </a:endParaRPr>
              </a:p>
            </p:txBody>
          </p:sp>
        </mc:Choice>
        <mc:Fallback xmlns="">
          <p:sp>
            <p:nvSpPr>
              <p:cNvPr id="10" name="矩形 9"/>
              <p:cNvSpPr>
                <a:spLocks noRot="1" noChangeAspect="1" noMove="1" noResize="1" noEditPoints="1" noAdjustHandles="1" noChangeArrowheads="1" noChangeShapeType="1" noTextEdit="1"/>
              </p:cNvSpPr>
              <p:nvPr/>
            </p:nvSpPr>
            <p:spPr>
              <a:xfrm>
                <a:off x="1382830" y="2248041"/>
                <a:ext cx="1258357" cy="89890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574377" y="2435881"/>
                <a:ext cx="9905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m:t>
                      </m:r>
                      <m:r>
                        <a:rPr lang="en-US" altLang="zh-CN" sz="2800" b="0" i="1" smtClean="0">
                          <a:solidFill>
                            <a:srgbClr val="0000FF"/>
                          </a:solidFill>
                          <a:latin typeface="Cambria Math" panose="02040503050406030204" pitchFamily="18" charset="0"/>
                          <a:ea typeface="Cambria Math" panose="02040503050406030204" pitchFamily="18" charset="0"/>
                        </a:rPr>
                        <m:t>𝑡</m:t>
                      </m:r>
                    </m:oMath>
                  </m:oMathPara>
                </a14:m>
                <a:endParaRPr lang="zh-CN" altLang="en-US" sz="2800" dirty="0">
                  <a:solidFill>
                    <a:srgbClr val="0000FF"/>
                  </a:solidFill>
                  <a:latin typeface="+mn-lt"/>
                  <a:ea typeface="+mn-ea"/>
                </a:endParaRPr>
              </a:p>
            </p:txBody>
          </p:sp>
        </mc:Choice>
        <mc:Fallback xmlns="">
          <p:sp>
            <p:nvSpPr>
              <p:cNvPr id="11" name="矩形 10"/>
              <p:cNvSpPr>
                <a:spLocks noRot="1" noChangeAspect="1" noMove="1" noResize="1" noEditPoints="1" noAdjustHandles="1" noChangeArrowheads="1" noChangeShapeType="1" noTextEdit="1"/>
              </p:cNvSpPr>
              <p:nvPr/>
            </p:nvSpPr>
            <p:spPr>
              <a:xfrm>
                <a:off x="2574377" y="2435881"/>
                <a:ext cx="990528"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073797" y="2242303"/>
                <a:ext cx="1365310"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𝑑𝑣</m:t>
                          </m:r>
                        </m:num>
                        <m:den>
                          <m:r>
                            <a:rPr lang="en-US" altLang="zh-CN" sz="2800" b="0" i="1" smtClean="0">
                              <a:solidFill>
                                <a:srgbClr val="0000FF"/>
                              </a:solidFill>
                              <a:latin typeface="Cambria Math" panose="02040503050406030204" pitchFamily="18" charset="0"/>
                              <a:ea typeface="Cambria Math" panose="02040503050406030204" pitchFamily="18" charset="0"/>
                            </a:rPr>
                            <m:t>𝑑𝑡</m:t>
                          </m:r>
                        </m:den>
                      </m:f>
                    </m:oMath>
                  </m:oMathPara>
                </a14:m>
                <a:endParaRPr lang="zh-CN" altLang="en-US" sz="2800" dirty="0">
                  <a:solidFill>
                    <a:srgbClr val="0000FF"/>
                  </a:solidFill>
                  <a:latin typeface="+mn-lt"/>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4073797" y="2242303"/>
                <a:ext cx="1365310" cy="91037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382830" y="3337804"/>
                <a:ext cx="2809487" cy="10558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𝑣</m:t>
                          </m:r>
                        </m:sup>
                        <m:e>
                          <m:r>
                            <a:rPr lang="en-US" altLang="zh-CN" sz="2800" b="0" i="1" smtClean="0">
                              <a:solidFill>
                                <a:srgbClr val="0000FF"/>
                              </a:solidFill>
                              <a:latin typeface="Cambria Math" panose="02040503050406030204" pitchFamily="18" charset="0"/>
                              <a:ea typeface="Cambria Math" panose="02040503050406030204" pitchFamily="18" charset="0"/>
                            </a:rPr>
                            <m:t>𝑑𝑣</m:t>
                          </m:r>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𝑡</m:t>
                          </m:r>
                        </m:sup>
                        <m:e>
                          <m:r>
                            <a:rPr lang="en-US" altLang="zh-CN" sz="2800" i="1">
                              <a:solidFill>
                                <a:srgbClr val="0000FF"/>
                              </a:solidFill>
                              <a:latin typeface="Cambria Math" panose="02040503050406030204" pitchFamily="18" charset="0"/>
                              <a:ea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𝑡</m:t>
                          </m:r>
                          <m:r>
                            <m:rPr>
                              <m:nor/>
                            </m:rPr>
                            <a:rPr lang="zh-CN" altLang="en-US" sz="2800" dirty="0">
                              <a:solidFill>
                                <a:srgbClr val="0000FF"/>
                              </a:solidFill>
                            </a:rPr>
                            <m:t> </m:t>
                          </m:r>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𝑡</m:t>
                          </m:r>
                        </m:e>
                      </m:nary>
                    </m:oMath>
                  </m:oMathPara>
                </a14:m>
                <a:endParaRPr lang="zh-CN" altLang="en-US" sz="2800" dirty="0">
                  <a:solidFill>
                    <a:srgbClr val="0000FF"/>
                  </a:solidFill>
                  <a:latin typeface="+mn-lt"/>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1382830" y="3337804"/>
                <a:ext cx="2809487" cy="105586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565374" y="3604127"/>
                <a:ext cx="17474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=1.5</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𝑡</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4565374" y="3604127"/>
                <a:ext cx="174746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6786833" y="3410549"/>
                <a:ext cx="1365310"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𝑑𝑥</m:t>
                          </m:r>
                        </m:num>
                        <m:den>
                          <m:r>
                            <a:rPr lang="en-US" altLang="zh-CN" sz="2800" b="0" i="1" smtClean="0">
                              <a:solidFill>
                                <a:srgbClr val="0000FF"/>
                              </a:solidFill>
                              <a:latin typeface="Cambria Math" panose="02040503050406030204" pitchFamily="18" charset="0"/>
                              <a:ea typeface="Cambria Math" panose="02040503050406030204" pitchFamily="18" charset="0"/>
                            </a:rPr>
                            <m:t>𝑑𝑡</m:t>
                          </m:r>
                        </m:den>
                      </m:f>
                    </m:oMath>
                  </m:oMathPara>
                </a14:m>
                <a:endParaRPr lang="zh-CN" altLang="en-US" sz="2800" dirty="0">
                  <a:solidFill>
                    <a:srgbClr val="0000FF"/>
                  </a:solidFill>
                  <a:latin typeface="+mn-lt"/>
                  <a:ea typeface="+mn-ea"/>
                </a:endParaRPr>
              </a:p>
            </p:txBody>
          </p:sp>
        </mc:Choice>
        <mc:Fallback xmlns="">
          <p:sp>
            <p:nvSpPr>
              <p:cNvPr id="15" name="矩形 14"/>
              <p:cNvSpPr>
                <a:spLocks noRot="1" noChangeAspect="1" noMove="1" noResize="1" noEditPoints="1" noAdjustHandles="1" noChangeArrowheads="1" noChangeShapeType="1" noTextEdit="1"/>
              </p:cNvSpPr>
              <p:nvPr/>
            </p:nvSpPr>
            <p:spPr>
              <a:xfrm>
                <a:off x="6786833" y="3410549"/>
                <a:ext cx="1365310" cy="9103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1382830" y="4592211"/>
                <a:ext cx="17055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𝑑𝑥</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𝑣𝑑𝑡</m:t>
                      </m:r>
                    </m:oMath>
                  </m:oMathPara>
                </a14:m>
                <a:endParaRPr lang="zh-CN" altLang="en-US" sz="2800" dirty="0">
                  <a:solidFill>
                    <a:srgbClr val="0000FF"/>
                  </a:solidFill>
                  <a:latin typeface="+mn-lt"/>
                  <a:ea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1382830" y="4592211"/>
                <a:ext cx="1705532"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2956600" y="4592211"/>
                <a:ext cx="17998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=1.5</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𝑡</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𝑑𝑡</m:t>
                      </m:r>
                    </m:oMath>
                  </m:oMathPara>
                </a14:m>
                <a:endParaRPr lang="zh-CN" altLang="en-US" sz="2800" dirty="0">
                  <a:solidFill>
                    <a:srgbClr val="0000FF"/>
                  </a:solidFill>
                  <a:latin typeface="+mn-lt"/>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2956600" y="4592211"/>
                <a:ext cx="1799852"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382830" y="5283956"/>
                <a:ext cx="1961563" cy="12225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limLoc m:val="undOvr"/>
                          <m:subHide m:val="on"/>
                          <m:supHide m:val="on"/>
                          <m:ctrlPr>
                            <a:rPr lang="en-US" altLang="zh-CN" sz="2800" b="0" i="1" smtClean="0">
                              <a:solidFill>
                                <a:srgbClr val="0000FF"/>
                              </a:solidFill>
                              <a:latin typeface="Cambria Math"/>
                              <a:ea typeface="Cambria Math" panose="02040503050406030204" pitchFamily="18" charset="0"/>
                            </a:rPr>
                          </m:ctrlPr>
                        </m:naryPr>
                        <m:sub/>
                        <m:sup/>
                        <m:e>
                          <m:r>
                            <a:rPr lang="en-US" altLang="zh-CN" sz="2800" b="0" i="1" smtClean="0">
                              <a:solidFill>
                                <a:srgbClr val="0000FF"/>
                              </a:solidFill>
                              <a:latin typeface="Cambria Math" panose="02040503050406030204" pitchFamily="18" charset="0"/>
                              <a:ea typeface="Cambria Math" panose="02040503050406030204" pitchFamily="18" charset="0"/>
                            </a:rPr>
                            <m:t>𝐹𝑑𝑥</m:t>
                          </m:r>
                        </m:e>
                      </m:nary>
                    </m:oMath>
                  </m:oMathPara>
                </a14:m>
                <a:endParaRPr lang="zh-CN" altLang="en-US" sz="28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1382830" y="5283956"/>
                <a:ext cx="1961563" cy="122251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207688" y="5283956"/>
                <a:ext cx="1969257" cy="10611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2</m:t>
                          </m:r>
                        </m:sup>
                        <m:e>
                          <m:r>
                            <a:rPr lang="en-US" altLang="zh-CN" sz="2800" b="0" i="1" smtClean="0">
                              <a:solidFill>
                                <a:srgbClr val="0000FF"/>
                              </a:solidFill>
                              <a:latin typeface="Cambria Math" panose="02040503050406030204" pitchFamily="18" charset="0"/>
                              <a:ea typeface="Cambria Math" panose="02040503050406030204" pitchFamily="18" charset="0"/>
                            </a:rPr>
                            <m:t>9</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𝑡</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r>
                            <a:rPr lang="en-US" altLang="zh-CN" sz="2800" i="1">
                              <a:solidFill>
                                <a:srgbClr val="0000FF"/>
                              </a:solidFill>
                              <a:latin typeface="Cambria Math" panose="02040503050406030204" pitchFamily="18" charset="0"/>
                              <a:ea typeface="Cambria Math" panose="02040503050406030204" pitchFamily="18" charset="0"/>
                            </a:rPr>
                            <m:t>𝑑𝑡</m:t>
                          </m:r>
                        </m:e>
                      </m:nary>
                    </m:oMath>
                  </m:oMathPara>
                </a14:m>
                <a:endParaRPr lang="zh-CN" altLang="en-US" sz="2800" dirty="0">
                  <a:solidFill>
                    <a:srgbClr val="0000FF"/>
                  </a:solidFill>
                  <a:latin typeface="+mn-lt"/>
                  <a:ea typeface="+mn-ea"/>
                </a:endParaRPr>
              </a:p>
            </p:txBody>
          </p:sp>
        </mc:Choice>
        <mc:Fallback xmlns="">
          <p:sp>
            <p:nvSpPr>
              <p:cNvPr id="19" name="矩形 18"/>
              <p:cNvSpPr>
                <a:spLocks noRot="1" noChangeAspect="1" noMove="1" noResize="1" noEditPoints="1" noAdjustHandles="1" noChangeArrowheads="1" noChangeShapeType="1" noTextEdit="1"/>
              </p:cNvSpPr>
              <p:nvPr/>
            </p:nvSpPr>
            <p:spPr>
              <a:xfrm>
                <a:off x="3207688" y="5283956"/>
                <a:ext cx="1969257" cy="106112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027257" y="5552908"/>
                <a:ext cx="11842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=36</m:t>
                      </m:r>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solidFill>
                    <a:srgbClr val="0000FF"/>
                  </a:solidFill>
                  <a:latin typeface="+mn-lt"/>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5027257" y="5552908"/>
                <a:ext cx="1184299" cy="523220"/>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5825230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704"/>
                                        </p:tgtEl>
                                        <p:attrNameLst>
                                          <p:attrName>style.visibility</p:attrName>
                                        </p:attrNameLst>
                                      </p:cBhvr>
                                      <p:to>
                                        <p:strVal val="visible"/>
                                      </p:to>
                                    </p:set>
                                    <p:animEffect transition="in" filter="wipe(left)">
                                      <p:cBhvr>
                                        <p:cTn id="7" dur="500"/>
                                        <p:tgtEl>
                                          <p:spTgt spid="297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705"/>
                                        </p:tgtEl>
                                        <p:attrNameLst>
                                          <p:attrName>style.visibility</p:attrName>
                                        </p:attrNameLst>
                                      </p:cBhvr>
                                      <p:to>
                                        <p:strVal val="visible"/>
                                      </p:to>
                                    </p:set>
                                    <p:animEffect transition="in" filter="wipe(left)">
                                      <p:cBhvr>
                                        <p:cTn id="12" dur="500"/>
                                        <p:tgtEl>
                                          <p:spTgt spid="2970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left)">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left)">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left)">
                                      <p:cBhvr>
                                        <p:cTn id="6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4" grpId="0"/>
      <p:bldP spid="29705" grpId="0"/>
      <p:bldP spid="10" grpId="0"/>
      <p:bldP spid="11" grpId="0"/>
      <p:bldP spid="12" grpId="0"/>
      <p:bldP spid="13" grpId="0"/>
      <p:bldP spid="14" grpId="0"/>
      <p:bldP spid="15" grpId="0"/>
      <p:bldP spid="16" grpId="0"/>
      <p:bldP spid="17" grpId="0"/>
      <p:bldP spid="18" grpId="0"/>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530" name="矩形 1"/>
              <p:cNvSpPr>
                <a:spLocks noChangeArrowheads="1"/>
              </p:cNvSpPr>
              <p:nvPr/>
            </p:nvSpPr>
            <p:spPr bwMode="auto">
              <a:xfrm>
                <a:off x="606200" y="471398"/>
                <a:ext cx="5684871" cy="22467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例</a:t>
                </a:r>
                <a:r>
                  <a:rPr lang="en-US" altLang="zh-CN" sz="2800" dirty="0">
                    <a:solidFill>
                      <a:srgbClr val="0000FF"/>
                    </a:solidFill>
                    <a:latin typeface="+mn-lt"/>
                    <a:ea typeface="+mn-ea"/>
                  </a:rPr>
                  <a:t>1.11</a:t>
                </a:r>
                <a:r>
                  <a:rPr lang="zh-CN" altLang="en-US" sz="2800" dirty="0">
                    <a:solidFill>
                      <a:srgbClr val="0000FF"/>
                    </a:solidFill>
                    <a:latin typeface="+mn-lt"/>
                    <a:ea typeface="+mn-ea"/>
                  </a:rPr>
                  <a:t>：如图，在一面积为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a14:m>
                <a:r>
                  <a:rPr lang="zh-CN" altLang="en-US" sz="2800" dirty="0">
                    <a:solidFill>
                      <a:srgbClr val="0000FF"/>
                    </a:solidFill>
                    <a:latin typeface="+mn-lt"/>
                    <a:ea typeface="+mn-ea"/>
                  </a:rPr>
                  <a:t>的地下蓄水池中蓄存有深为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oMath>
                </a14:m>
                <a:r>
                  <a:rPr lang="zh-CN" altLang="en-US" sz="2800" dirty="0">
                    <a:solidFill>
                      <a:srgbClr val="0000FF"/>
                    </a:solidFill>
                    <a:latin typeface="+mn-lt"/>
                    <a:ea typeface="+mn-ea"/>
                  </a:rPr>
                  <a:t>的水，水面与地平面之间的距离为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h</m:t>
                    </m:r>
                  </m:oMath>
                </a14:m>
                <a:r>
                  <a:rPr lang="zh-CN" altLang="en-US" sz="2800" dirty="0">
                    <a:solidFill>
                      <a:srgbClr val="0000FF"/>
                    </a:solidFill>
                    <a:latin typeface="+mn-lt"/>
                    <a:ea typeface="+mn-ea"/>
                  </a:rPr>
                  <a:t>。若把蓄水池中的水全部提升到地面上，需做多少功</a:t>
                </a:r>
                <a:r>
                  <a:rPr lang="en-US" altLang="zh-CN" sz="2800" dirty="0">
                    <a:solidFill>
                      <a:srgbClr val="0000FF"/>
                    </a:solidFill>
                    <a:latin typeface="+mn-lt"/>
                    <a:ea typeface="+mn-ea"/>
                  </a:rPr>
                  <a:t>?</a:t>
                </a:r>
              </a:p>
            </p:txBody>
          </p:sp>
        </mc:Choice>
        <mc:Fallback xmlns="">
          <p:sp>
            <p:nvSpPr>
              <p:cNvPr id="22530" name="矩形 1"/>
              <p:cNvSpPr>
                <a:spLocks noRot="1" noChangeAspect="1" noMove="1" noResize="1" noEditPoints="1" noAdjustHandles="1" noChangeArrowheads="1" noChangeShapeType="1" noTextEdit="1"/>
              </p:cNvSpPr>
              <p:nvPr/>
            </p:nvSpPr>
            <p:spPr bwMode="auto">
              <a:xfrm>
                <a:off x="606200" y="471398"/>
                <a:ext cx="5684871" cy="2246769"/>
              </a:xfrm>
              <a:prstGeom prst="rect">
                <a:avLst/>
              </a:prstGeom>
              <a:blipFill>
                <a:blip r:embed="rId2"/>
                <a:stretch>
                  <a:fillRect l="-2144" t="-2710" r="-2144" b="-65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2253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064" r="5674" b="15425"/>
          <a:stretch/>
        </p:blipFill>
        <p:spPr bwMode="auto">
          <a:xfrm>
            <a:off x="6574399" y="471398"/>
            <a:ext cx="3630304" cy="4048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 name="矩形 1"/>
              <p:cNvSpPr>
                <a:spLocks noChangeArrowheads="1"/>
              </p:cNvSpPr>
              <p:nvPr/>
            </p:nvSpPr>
            <p:spPr bwMode="auto">
              <a:xfrm>
                <a:off x="606201" y="2718167"/>
                <a:ext cx="5587336" cy="31085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解：如图，以地平面某点为坐标原点，向下为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a14:m>
                <a:r>
                  <a:rPr lang="zh-CN" altLang="en-US" sz="2800" dirty="0">
                    <a:solidFill>
                      <a:srgbClr val="0000FF"/>
                    </a:solidFill>
                    <a:latin typeface="+mn-lt"/>
                    <a:ea typeface="+mn-ea"/>
                  </a:rPr>
                  <a:t>轴正向。在距原点为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𝑦</m:t>
                    </m:r>
                  </m:oMath>
                </a14:m>
                <a:r>
                  <a:rPr lang="zh-CN" altLang="en-US" sz="2800" dirty="0">
                    <a:solidFill>
                      <a:srgbClr val="0000FF"/>
                    </a:solidFill>
                    <a:latin typeface="+mn-lt"/>
                    <a:ea typeface="+mn-ea"/>
                  </a:rPr>
                  <a:t>处取一厚度为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𝑦</m:t>
                    </m:r>
                  </m:oMath>
                </a14:m>
                <a:r>
                  <a:rPr lang="zh-CN" altLang="en-US" sz="2800" dirty="0">
                    <a:solidFill>
                      <a:srgbClr val="0000FF"/>
                    </a:solidFill>
                    <a:latin typeface="+mn-lt"/>
                    <a:ea typeface="+mn-ea"/>
                  </a:rPr>
                  <a:t>的薄水层，其质量为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𝑑𝑚</m:t>
                    </m:r>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b="0" i="1" smtClean="0">
                        <a:solidFill>
                          <a:srgbClr val="0000FF"/>
                        </a:solidFill>
                        <a:latin typeface="Cambria Math" panose="02040503050406030204" pitchFamily="18" charset="0"/>
                        <a:ea typeface="Cambria Math" panose="02040503050406030204" pitchFamily="18" charset="0"/>
                      </a:rPr>
                      <m:t>𝜌</m:t>
                    </m:r>
                    <m:r>
                      <a:rPr lang="en-US" altLang="zh-CN" sz="2800" b="0" i="1" smtClean="0">
                        <a:solidFill>
                          <a:srgbClr val="0000FF"/>
                        </a:solidFill>
                        <a:latin typeface="Cambria Math" panose="02040503050406030204" pitchFamily="18" charset="0"/>
                        <a:ea typeface="Cambria Math" panose="02040503050406030204" pitchFamily="18" charset="0"/>
                      </a:rPr>
                      <m:t>𝑆𝑑𝑦</m:t>
                    </m:r>
                  </m:oMath>
                </a14:m>
                <a:r>
                  <a:rPr lang="zh-CN" altLang="en-US" sz="2800" dirty="0">
                    <a:solidFill>
                      <a:srgbClr val="0000FF"/>
                    </a:solidFill>
                    <a:latin typeface="+mn-lt"/>
                    <a:ea typeface="+mn-ea"/>
                  </a:rPr>
                  <a:t>，</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𝜌</m:t>
                    </m:r>
                  </m:oMath>
                </a14:m>
                <a:r>
                  <a:rPr lang="zh-CN" altLang="en-US" sz="2800" dirty="0">
                    <a:solidFill>
                      <a:srgbClr val="0000FF"/>
                    </a:solidFill>
                    <a:latin typeface="+mn-lt"/>
                    <a:ea typeface="+mn-ea"/>
                  </a:rPr>
                  <a:t>为水的密度。此薄水层受到向下重力</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mn-ea"/>
                  </a:rPr>
                  <a:t>和向上提升力</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oMath>
                </a14:m>
                <a:r>
                  <a:rPr lang="zh-CN" altLang="en-US" sz="2800" dirty="0">
                    <a:solidFill>
                      <a:srgbClr val="0000FF"/>
                    </a:solidFill>
                    <a:latin typeface="+mn-lt"/>
                    <a:ea typeface="+mn-ea"/>
                  </a:rPr>
                  <a:t>的作用，设匀速提升，提升力</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𝑓</m:t>
                    </m:r>
                  </m:oMath>
                </a14:m>
                <a:r>
                  <a:rPr lang="zh-CN" altLang="en-US" sz="2800" dirty="0">
                    <a:solidFill>
                      <a:srgbClr val="0000FF"/>
                    </a:solidFill>
                    <a:latin typeface="+mn-lt"/>
                    <a:ea typeface="+mn-ea"/>
                  </a:rPr>
                  <a:t>和重力</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mn-ea"/>
                  </a:rPr>
                  <a:t>时刻相等，即　　　　　　　　　　　　　　　　</a:t>
                </a:r>
              </a:p>
            </p:txBody>
          </p:sp>
        </mc:Choice>
        <mc:Fallback xmlns="">
          <p:sp>
            <p:nvSpPr>
              <p:cNvPr id="4" name="矩形 1"/>
              <p:cNvSpPr>
                <a:spLocks noRot="1" noChangeAspect="1" noMove="1" noResize="1" noEditPoints="1" noAdjustHandles="1" noChangeArrowheads="1" noChangeShapeType="1" noTextEdit="1"/>
              </p:cNvSpPr>
              <p:nvPr/>
            </p:nvSpPr>
            <p:spPr bwMode="auto">
              <a:xfrm>
                <a:off x="606201" y="2718167"/>
                <a:ext cx="5587336" cy="3108543"/>
              </a:xfrm>
              <a:prstGeom prst="rect">
                <a:avLst/>
              </a:prstGeom>
              <a:blipFill>
                <a:blip r:embed="rId4"/>
                <a:stretch>
                  <a:fillRect l="-2181" t="-2157" r="-2181" b="-451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矩形 4"/>
          <p:cNvSpPr/>
          <p:nvPr/>
        </p:nvSpPr>
        <p:spPr>
          <a:xfrm>
            <a:off x="7213005" y="5826710"/>
            <a:ext cx="6046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kumimoji="1" lang="en-US" altLang="zh-CN" sz="2800" dirty="0">
                <a:solidFill>
                  <a:srgbClr val="0000FF"/>
                </a:solidFill>
                <a:latin typeface="+mn-lt"/>
                <a:ea typeface="+mn-ea"/>
              </a:rPr>
              <a:t>(1)</a:t>
            </a:r>
            <a:endParaRPr kumimoji="1" lang="zh-CN" altLang="en-US"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6" name="矩形 5"/>
              <p:cNvSpPr/>
              <p:nvPr/>
            </p:nvSpPr>
            <p:spPr>
              <a:xfrm>
                <a:off x="2875064" y="5826710"/>
                <a:ext cx="26879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𝑑𝑚</m:t>
                          </m:r>
                        </m:e>
                      </m:d>
                      <m:r>
                        <a:rPr lang="en-US" altLang="zh-CN" sz="2800" b="0" i="1" smtClean="0">
                          <a:solidFill>
                            <a:srgbClr val="0000FF"/>
                          </a:solidFill>
                          <a:latin typeface="Cambria Math" panose="02040503050406030204" pitchFamily="18" charset="0"/>
                          <a:ea typeface="Cambria Math" panose="02040503050406030204" pitchFamily="18" charset="0"/>
                        </a:rPr>
                        <m:t>𝑔</m:t>
                      </m:r>
                    </m:oMath>
                  </m:oMathPara>
                </a14:m>
                <a:endParaRPr lang="zh-CN" altLang="en-US" sz="2800" dirty="0">
                  <a:solidFill>
                    <a:srgbClr val="0000FF"/>
                  </a:solidFill>
                  <a:latin typeface="+mn-lt"/>
                  <a:ea typeface="+mn-ea"/>
                </a:endParaRPr>
              </a:p>
            </p:txBody>
          </p:sp>
        </mc:Choice>
        <mc:Fallback xmlns="">
          <p:sp>
            <p:nvSpPr>
              <p:cNvPr id="6" name="矩形 5"/>
              <p:cNvSpPr>
                <a:spLocks noRot="1" noChangeAspect="1" noMove="1" noResize="1" noEditPoints="1" noAdjustHandles="1" noChangeArrowheads="1" noChangeShapeType="1" noTextEdit="1"/>
              </p:cNvSpPr>
              <p:nvPr/>
            </p:nvSpPr>
            <p:spPr>
              <a:xfrm>
                <a:off x="2875064" y="5826710"/>
                <a:ext cx="268791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5358949" y="5826710"/>
                <a:ext cx="16691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𝜌</m:t>
                      </m:r>
                      <m:r>
                        <a:rPr lang="en-US" altLang="zh-CN" sz="2800" i="1">
                          <a:solidFill>
                            <a:srgbClr val="0000FF"/>
                          </a:solidFill>
                          <a:latin typeface="Cambria Math" panose="02040503050406030204" pitchFamily="18" charset="0"/>
                          <a:ea typeface="Cambria Math" panose="02040503050406030204" pitchFamily="18" charset="0"/>
                        </a:rPr>
                        <m:t>𝑆</m:t>
                      </m:r>
                      <m:r>
                        <a:rPr lang="en-US" altLang="zh-CN" sz="2800" b="0" i="1" smtClean="0">
                          <a:solidFill>
                            <a:srgbClr val="0000FF"/>
                          </a:solidFill>
                          <a:latin typeface="Cambria Math" panose="02040503050406030204" pitchFamily="18" charset="0"/>
                          <a:ea typeface="Cambria Math" panose="02040503050406030204" pitchFamily="18" charset="0"/>
                        </a:rPr>
                        <m:t>𝑔</m:t>
                      </m:r>
                      <m:r>
                        <a:rPr lang="en-US" altLang="zh-CN" sz="2800" i="1">
                          <a:solidFill>
                            <a:srgbClr val="0000FF"/>
                          </a:solidFill>
                          <a:latin typeface="Cambria Math" panose="02040503050406030204" pitchFamily="18" charset="0"/>
                          <a:ea typeface="Cambria Math" panose="02040503050406030204" pitchFamily="18" charset="0"/>
                        </a:rPr>
                        <m:t>𝑑𝑦</m:t>
                      </m:r>
                    </m:oMath>
                  </m:oMathPara>
                </a14:m>
                <a:endParaRPr lang="zh-CN" altLang="en-US" sz="2800" dirty="0">
                  <a:solidFill>
                    <a:srgbClr val="0000FF"/>
                  </a:solidFill>
                  <a:latin typeface="+mn-lt"/>
                  <a:ea typeface="+mn-ea"/>
                </a:endParaRPr>
              </a:p>
            </p:txBody>
          </p:sp>
        </mc:Choice>
        <mc:Fallback xmlns="">
          <p:sp>
            <p:nvSpPr>
              <p:cNvPr id="7" name="矩形 6"/>
              <p:cNvSpPr>
                <a:spLocks noRot="1" noChangeAspect="1" noMove="1" noResize="1" noEditPoints="1" noAdjustHandles="1" noChangeArrowheads="1" noChangeShapeType="1" noTextEdit="1"/>
              </p:cNvSpPr>
              <p:nvPr/>
            </p:nvSpPr>
            <p:spPr>
              <a:xfrm>
                <a:off x="5358949" y="5826710"/>
                <a:ext cx="1669175" cy="523220"/>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7114268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animEffect transition="in" filter="blinds(horizontal)">
                                      <p:cBhvr>
                                        <p:cTn id="7" dur="500"/>
                                        <p:tgtEl>
                                          <p:spTgt spid="225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2530">
                                            <p:txEl>
                                              <p:pRg st="0" end="0"/>
                                            </p:txEl>
                                          </p:spTgt>
                                        </p:tgtEl>
                                        <p:attrNameLst>
                                          <p:attrName>style.visibility</p:attrName>
                                        </p:attrNameLst>
                                      </p:cBhvr>
                                      <p:to>
                                        <p:strVal val="visible"/>
                                      </p:to>
                                    </p:set>
                                    <p:animEffect transition="in" filter="blinds(horizontal)">
                                      <p:cBhvr>
                                        <p:cTn id="12" dur="500"/>
                                        <p:tgtEl>
                                          <p:spTgt spid="225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blinds(horizontal)">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矩形 1"/>
          <p:cNvSpPr>
            <a:spLocks noChangeArrowheads="1"/>
          </p:cNvSpPr>
          <p:nvPr/>
        </p:nvSpPr>
        <p:spPr bwMode="auto">
          <a:xfrm>
            <a:off x="545890" y="457740"/>
            <a:ext cx="575417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因提升力方向与位移方向相同，所以把此薄水层提升到地平面需做的元功为</a:t>
            </a:r>
          </a:p>
        </p:txBody>
      </p:sp>
      <p:pic>
        <p:nvPicPr>
          <p:cNvPr id="3079"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594" t="3193" r="4813" b="15467"/>
          <a:stretch/>
        </p:blipFill>
        <p:spPr bwMode="auto">
          <a:xfrm>
            <a:off x="6541445" y="1228182"/>
            <a:ext cx="3392121" cy="3893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074" name="Object 2"/>
          <p:cNvGraphicFramePr>
            <a:graphicFrameLocks noChangeAspect="1"/>
          </p:cNvGraphicFramePr>
          <p:nvPr>
            <p:extLst>
              <p:ext uri="{D42A27DB-BD31-4B8C-83A1-F6EECF244321}">
                <p14:modId xmlns:p14="http://schemas.microsoft.com/office/powerpoint/2010/main" val="4036443451"/>
              </p:ext>
            </p:extLst>
          </p:nvPr>
        </p:nvGraphicFramePr>
        <p:xfrm>
          <a:off x="5563362" y="3174746"/>
          <a:ext cx="114300" cy="215900"/>
        </p:xfrm>
        <a:graphic>
          <a:graphicData uri="http://schemas.openxmlformats.org/presentationml/2006/ole">
            <mc:AlternateContent xmlns:mc="http://schemas.openxmlformats.org/markup-compatibility/2006">
              <mc:Choice xmlns:v="urn:schemas-microsoft-com:vml" Requires="v">
                <p:oleObj spid="_x0000_s141376" name="公式" r:id="rId4" imgW="114120" imgH="215640" progId="Equation.3">
                  <p:embed/>
                </p:oleObj>
              </mc:Choice>
              <mc:Fallback>
                <p:oleObj name="公式" r:id="rId4" imgW="114120" imgH="215640" progId="Equation.3">
                  <p:embed/>
                  <p:pic>
                    <p:nvPicPr>
                      <p:cNvPr id="307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3362" y="3174746"/>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矩形 1"/>
          <p:cNvSpPr>
            <a:spLocks noChangeArrowheads="1"/>
          </p:cNvSpPr>
          <p:nvPr/>
        </p:nvSpPr>
        <p:spPr bwMode="auto">
          <a:xfrm>
            <a:off x="5033836" y="1939994"/>
            <a:ext cx="9073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800" dirty="0">
                <a:solidFill>
                  <a:srgbClr val="0000FF"/>
                </a:solidFill>
                <a:latin typeface="+mn-lt"/>
                <a:ea typeface="+mn-ea"/>
              </a:rPr>
              <a:t>(2)</a:t>
            </a:r>
          </a:p>
        </p:txBody>
      </p:sp>
      <mc:AlternateContent xmlns:mc="http://schemas.openxmlformats.org/markup-compatibility/2006" xmlns:a14="http://schemas.microsoft.com/office/drawing/2010/main">
        <mc:Choice Requires="a14">
          <p:sp>
            <p:nvSpPr>
              <p:cNvPr id="9" name="矩形 1"/>
              <p:cNvSpPr>
                <a:spLocks noChangeArrowheads="1"/>
              </p:cNvSpPr>
              <p:nvPr/>
            </p:nvSpPr>
            <p:spPr bwMode="auto">
              <a:xfrm>
                <a:off x="545891" y="2694015"/>
                <a:ext cx="5754175"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对蓄水池中的全部水，变量</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𝑦</m:t>
                    </m:r>
                  </m:oMath>
                </a14:m>
                <a:r>
                  <a:rPr lang="zh-CN" altLang="en-US" sz="2800" dirty="0">
                    <a:solidFill>
                      <a:srgbClr val="0000FF"/>
                    </a:solidFill>
                    <a:latin typeface="+mn-lt"/>
                    <a:ea typeface="+mn-ea"/>
                  </a:rPr>
                  <a:t>的取值范围是</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h</m:t>
                    </m:r>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h</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𝑙</m:t>
                        </m:r>
                      </m:e>
                    </m:d>
                  </m:oMath>
                </a14:m>
                <a:r>
                  <a:rPr lang="zh-CN" altLang="en-US" sz="2800" dirty="0">
                    <a:solidFill>
                      <a:srgbClr val="0000FF"/>
                    </a:solidFill>
                    <a:latin typeface="+mn-lt"/>
                    <a:ea typeface="+mn-ea"/>
                  </a:rPr>
                  <a:t>。所以把池中的水全部提升到地面，提升力所做的功为</a:t>
                </a:r>
              </a:p>
            </p:txBody>
          </p:sp>
        </mc:Choice>
        <mc:Fallback xmlns="">
          <p:sp>
            <p:nvSpPr>
              <p:cNvPr id="9" name="矩形 1"/>
              <p:cNvSpPr>
                <a:spLocks noRot="1" noChangeAspect="1" noMove="1" noResize="1" noEditPoints="1" noAdjustHandles="1" noChangeArrowheads="1" noChangeShapeType="1" noTextEdit="1"/>
              </p:cNvSpPr>
              <p:nvPr/>
            </p:nvSpPr>
            <p:spPr bwMode="auto">
              <a:xfrm>
                <a:off x="545891" y="2694015"/>
                <a:ext cx="5754175" cy="1815882"/>
              </a:xfrm>
              <a:prstGeom prst="rect">
                <a:avLst/>
              </a:prstGeom>
              <a:blipFill>
                <a:blip r:embed="rId6"/>
                <a:stretch>
                  <a:fillRect l="-2227" t="-3691" r="-2227"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435851" y="1938576"/>
                <a:ext cx="15849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𝑑𝐴</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𝑓𝑦</m:t>
                      </m:r>
                    </m:oMath>
                  </m:oMathPara>
                </a14:m>
                <a:endParaRPr lang="zh-CN" altLang="en-US" sz="2800" dirty="0">
                  <a:solidFill>
                    <a:srgbClr val="0000FF"/>
                  </a:solidFill>
                  <a:latin typeface="+mn-lt"/>
                  <a:ea typeface="+mn-ea"/>
                </a:endParaRPr>
              </a:p>
            </p:txBody>
          </p:sp>
        </mc:Choice>
        <mc:Fallback xmlns="">
          <p:sp>
            <p:nvSpPr>
              <p:cNvPr id="10" name="矩形 9"/>
              <p:cNvSpPr>
                <a:spLocks noRot="1" noChangeAspect="1" noMove="1" noResize="1" noEditPoints="1" noAdjustHandles="1" noChangeArrowheads="1" noChangeShapeType="1" noTextEdit="1"/>
              </p:cNvSpPr>
              <p:nvPr/>
            </p:nvSpPr>
            <p:spPr>
              <a:xfrm>
                <a:off x="1435851" y="1938576"/>
                <a:ext cx="1584921"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805419" y="1938576"/>
                <a:ext cx="18695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𝜌</m:t>
                      </m:r>
                      <m:r>
                        <a:rPr lang="en-US" altLang="zh-CN" sz="2800" i="1">
                          <a:solidFill>
                            <a:srgbClr val="0000FF"/>
                          </a:solidFill>
                          <a:latin typeface="Cambria Math" panose="02040503050406030204" pitchFamily="18" charset="0"/>
                          <a:ea typeface="Cambria Math" panose="02040503050406030204" pitchFamily="18" charset="0"/>
                        </a:rPr>
                        <m:t>𝑆</m:t>
                      </m:r>
                      <m:r>
                        <a:rPr lang="en-US" altLang="zh-CN" sz="2800" b="0" i="1" smtClean="0">
                          <a:solidFill>
                            <a:srgbClr val="0000FF"/>
                          </a:solidFill>
                          <a:latin typeface="Cambria Math" panose="02040503050406030204" pitchFamily="18" charset="0"/>
                          <a:ea typeface="Cambria Math" panose="02040503050406030204" pitchFamily="18" charset="0"/>
                        </a:rPr>
                        <m:t>𝑔𝑦</m:t>
                      </m:r>
                      <m:r>
                        <a:rPr lang="en-US" altLang="zh-CN" sz="2800" i="1">
                          <a:solidFill>
                            <a:srgbClr val="0000FF"/>
                          </a:solidFill>
                          <a:latin typeface="Cambria Math" panose="02040503050406030204" pitchFamily="18" charset="0"/>
                          <a:ea typeface="Cambria Math" panose="02040503050406030204" pitchFamily="18" charset="0"/>
                        </a:rPr>
                        <m:t>𝑑𝑦</m:t>
                      </m:r>
                    </m:oMath>
                  </m:oMathPara>
                </a14:m>
                <a:endParaRPr lang="zh-CN" altLang="en-US" sz="2800" dirty="0">
                  <a:solidFill>
                    <a:srgbClr val="0000FF"/>
                  </a:solidFill>
                  <a:latin typeface="+mn-lt"/>
                  <a:ea typeface="+mn-ea"/>
                </a:endParaRPr>
              </a:p>
            </p:txBody>
          </p:sp>
        </mc:Choice>
        <mc:Fallback xmlns="">
          <p:sp>
            <p:nvSpPr>
              <p:cNvPr id="11" name="矩形 10"/>
              <p:cNvSpPr>
                <a:spLocks noRot="1" noChangeAspect="1" noMove="1" noResize="1" noEditPoints="1" noAdjustHandles="1" noChangeArrowheads="1" noChangeShapeType="1" noTextEdit="1"/>
              </p:cNvSpPr>
              <p:nvPr/>
            </p:nvSpPr>
            <p:spPr>
              <a:xfrm>
                <a:off x="2805419" y="1938576"/>
                <a:ext cx="1869551"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87271" y="4469184"/>
                <a:ext cx="2952924"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h</m:t>
                          </m:r>
                        </m:sub>
                        <m:sup>
                          <m:r>
                            <a:rPr lang="en-US" altLang="zh-CN" sz="2800" b="0" i="1" smtClean="0">
                              <a:solidFill>
                                <a:srgbClr val="0000FF"/>
                              </a:solidFill>
                              <a:latin typeface="Cambria Math" panose="02040503050406030204" pitchFamily="18" charset="0"/>
                              <a:ea typeface="Cambria Math" panose="02040503050406030204" pitchFamily="18" charset="0"/>
                            </a:rPr>
                            <m:t>h</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𝑙</m:t>
                          </m:r>
                        </m:sup>
                        <m:e>
                          <m:r>
                            <a:rPr lang="zh-CN" altLang="en-US" sz="2800" i="1">
                              <a:solidFill>
                                <a:srgbClr val="0000FF"/>
                              </a:solidFill>
                              <a:latin typeface="Cambria Math" panose="02040503050406030204" pitchFamily="18" charset="0"/>
                              <a:ea typeface="Cambria Math" panose="02040503050406030204" pitchFamily="18" charset="0"/>
                            </a:rPr>
                            <m:t>𝜌</m:t>
                          </m:r>
                          <m:r>
                            <a:rPr lang="en-US" altLang="zh-CN" sz="2800" i="1">
                              <a:solidFill>
                                <a:srgbClr val="0000FF"/>
                              </a:solidFill>
                              <a:latin typeface="Cambria Math" panose="02040503050406030204" pitchFamily="18" charset="0"/>
                              <a:ea typeface="Cambria Math" panose="02040503050406030204" pitchFamily="18" charset="0"/>
                            </a:rPr>
                            <m:t>𝑆𝑔𝑦𝑑𝑦</m:t>
                          </m:r>
                        </m:e>
                      </m:nary>
                    </m:oMath>
                  </m:oMathPara>
                </a14:m>
                <a:endParaRPr lang="zh-CN" altLang="en-US" sz="2800" dirty="0">
                  <a:solidFill>
                    <a:srgbClr val="0000FF"/>
                  </a:solidFill>
                  <a:latin typeface="+mn-lt"/>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787271" y="4469184"/>
                <a:ext cx="2952924" cy="106971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3665216" y="4469184"/>
                <a:ext cx="2687980"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𝜌</m:t>
                      </m:r>
                      <m:r>
                        <a:rPr lang="en-US" altLang="zh-CN" sz="2800" i="1">
                          <a:solidFill>
                            <a:srgbClr val="0000FF"/>
                          </a:solidFill>
                          <a:latin typeface="Cambria Math" panose="02040503050406030204" pitchFamily="18" charset="0"/>
                          <a:ea typeface="Cambria Math" panose="02040503050406030204" pitchFamily="18" charset="0"/>
                        </a:rPr>
                        <m:t>𝑆𝑔</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h</m:t>
                          </m:r>
                        </m:sub>
                        <m:sup>
                          <m:r>
                            <a:rPr lang="en-US" altLang="zh-CN" sz="2800" b="0" i="1" smtClean="0">
                              <a:solidFill>
                                <a:srgbClr val="0000FF"/>
                              </a:solidFill>
                              <a:latin typeface="Cambria Math" panose="02040503050406030204" pitchFamily="18" charset="0"/>
                              <a:ea typeface="Cambria Math" panose="02040503050406030204" pitchFamily="18" charset="0"/>
                            </a:rPr>
                            <m:t>h</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𝑙</m:t>
                          </m:r>
                        </m:sup>
                        <m:e>
                          <m:r>
                            <a:rPr lang="en-US" altLang="zh-CN" sz="2800" i="1">
                              <a:solidFill>
                                <a:srgbClr val="0000FF"/>
                              </a:solidFill>
                              <a:latin typeface="Cambria Math" panose="02040503050406030204" pitchFamily="18" charset="0"/>
                              <a:ea typeface="Cambria Math" panose="02040503050406030204" pitchFamily="18" charset="0"/>
                            </a:rPr>
                            <m:t>𝑦𝑑𝑦</m:t>
                          </m:r>
                        </m:e>
                      </m:nary>
                    </m:oMath>
                  </m:oMathPara>
                </a14:m>
                <a:endParaRPr lang="zh-CN" altLang="en-US" sz="2800" dirty="0">
                  <a:solidFill>
                    <a:srgbClr val="0000FF"/>
                  </a:solidFill>
                  <a:latin typeface="+mn-lt"/>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3665216" y="4469184"/>
                <a:ext cx="2687980" cy="106971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090637" y="5538900"/>
                <a:ext cx="3884653"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r>
                        <a:rPr lang="zh-CN" altLang="en-US" sz="2800" i="1">
                          <a:solidFill>
                            <a:srgbClr val="0000FF"/>
                          </a:solidFill>
                          <a:latin typeface="Cambria Math" panose="02040503050406030204" pitchFamily="18" charset="0"/>
                          <a:ea typeface="Cambria Math" panose="02040503050406030204" pitchFamily="18" charset="0"/>
                        </a:rPr>
                        <m:t>𝜌</m:t>
                      </m:r>
                      <m:r>
                        <a:rPr lang="en-US" altLang="zh-CN" sz="2800" i="1">
                          <a:solidFill>
                            <a:srgbClr val="0000FF"/>
                          </a:solidFill>
                          <a:latin typeface="Cambria Math" panose="02040503050406030204" pitchFamily="18" charset="0"/>
                          <a:ea typeface="Cambria Math" panose="02040503050406030204" pitchFamily="18" charset="0"/>
                        </a:rPr>
                        <m:t>𝑆𝑔</m:t>
                      </m:r>
                      <m:d>
                        <m:dPr>
                          <m:begChr m:val="["/>
                          <m:endChr m:val="]"/>
                          <m:ctrlPr>
                            <a:rPr lang="en-US" altLang="zh-CN" sz="2800" i="1" smtClean="0">
                              <a:solidFill>
                                <a:srgbClr val="0000FF"/>
                              </a:solidFill>
                              <a:latin typeface="Cambria Math"/>
                              <a:ea typeface="Cambria Math" panose="02040503050406030204" pitchFamily="18" charset="0"/>
                            </a:rPr>
                          </m:ctrlPr>
                        </m:dPr>
                        <m:e>
                          <m:sSup>
                            <m:sSupPr>
                              <m:ctrlPr>
                                <a:rPr lang="en-US" altLang="zh-CN" sz="2800" i="1" smtClean="0">
                                  <a:solidFill>
                                    <a:srgbClr val="0000FF"/>
                                  </a:solidFill>
                                  <a:latin typeface="Cambria Math"/>
                                  <a:ea typeface="Cambria Math" panose="02040503050406030204" pitchFamily="18" charset="0"/>
                                </a:rPr>
                              </m:ctrlPr>
                            </m:sSupPr>
                            <m:e>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h</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𝑙</m:t>
                                  </m:r>
                                </m:e>
                              </m:d>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h</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e>
                      </m:d>
                    </m:oMath>
                  </m:oMathPara>
                </a14:m>
                <a:endParaRPr lang="zh-CN" altLang="en-US" sz="2800" dirty="0">
                  <a:solidFill>
                    <a:srgbClr val="0000FF"/>
                  </a:solidFill>
                  <a:latin typeface="+mn-lt"/>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1090637" y="5538900"/>
                <a:ext cx="3884653" cy="898964"/>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4403846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079"/>
                                        </p:tgtEl>
                                        <p:attrNameLst>
                                          <p:attrName>style.visibility</p:attrName>
                                        </p:attrNameLst>
                                      </p:cBhvr>
                                      <p:to>
                                        <p:strVal val="visible"/>
                                      </p:to>
                                    </p:set>
                                    <p:animEffect transition="in" filter="blinds(horizontal)">
                                      <p:cBhvr>
                                        <p:cTn id="7" dur="500"/>
                                        <p:tgtEl>
                                          <p:spTgt spid="30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078">
                                            <p:txEl>
                                              <p:pRg st="0" end="0"/>
                                            </p:txEl>
                                          </p:spTgt>
                                        </p:tgtEl>
                                        <p:attrNameLst>
                                          <p:attrName>style.visibility</p:attrName>
                                        </p:attrNameLst>
                                      </p:cBhvr>
                                      <p:to>
                                        <p:strVal val="visible"/>
                                      </p:to>
                                    </p:set>
                                    <p:animEffect transition="in" filter="blinds(horizontal)">
                                      <p:cBhvr>
                                        <p:cTn id="12" dur="500"/>
                                        <p:tgtEl>
                                          <p:spTgt spid="307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 calcmode="lin" valueType="num">
                                      <p:cBhvr additive="base">
                                        <p:cTn id="2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blinds(horizontal)">
                                      <p:cBhvr>
                                        <p:cTn id="33" dur="500"/>
                                        <p:tgtEl>
                                          <p:spTgt spid="9">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8" name="Text Box 28"/>
          <p:cNvSpPr txBox="1">
            <a:spLocks noChangeArrowheads="1"/>
          </p:cNvSpPr>
          <p:nvPr/>
        </p:nvSpPr>
        <p:spPr bwMode="auto">
          <a:xfrm>
            <a:off x="1335401" y="5249255"/>
            <a:ext cx="1525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动能：</a:t>
            </a:r>
          </a:p>
        </p:txBody>
      </p:sp>
      <p:sp>
        <p:nvSpPr>
          <p:cNvPr id="30750" name="Text Box 30"/>
          <p:cNvSpPr txBox="1">
            <a:spLocks noChangeArrowheads="1"/>
          </p:cNvSpPr>
          <p:nvPr/>
        </p:nvSpPr>
        <p:spPr bwMode="auto">
          <a:xfrm>
            <a:off x="612774" y="6022485"/>
            <a:ext cx="87995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质点动能定理：质点动能的增量等于合外力所作的功 </a:t>
            </a:r>
          </a:p>
        </p:txBody>
      </p:sp>
      <p:sp>
        <p:nvSpPr>
          <p:cNvPr id="33851" name="Freeform 59"/>
          <p:cNvSpPr>
            <a:spLocks/>
          </p:cNvSpPr>
          <p:nvPr/>
        </p:nvSpPr>
        <p:spPr bwMode="auto">
          <a:xfrm>
            <a:off x="8076108" y="1176181"/>
            <a:ext cx="2196000" cy="1332000"/>
          </a:xfrm>
          <a:custGeom>
            <a:avLst/>
            <a:gdLst>
              <a:gd name="T0" fmla="*/ 0 w 1406"/>
              <a:gd name="T1" fmla="*/ 2147483646 h 1051"/>
              <a:gd name="T2" fmla="*/ 2147483646 w 1406"/>
              <a:gd name="T3" fmla="*/ 2147483646 h 1051"/>
              <a:gd name="T4" fmla="*/ 2147483646 w 1406"/>
              <a:gd name="T5" fmla="*/ 2147483646 h 1051"/>
              <a:gd name="T6" fmla="*/ 2147483646 w 1406"/>
              <a:gd name="T7" fmla="*/ 2147483646 h 1051"/>
              <a:gd name="T8" fmla="*/ 0 60000 65536"/>
              <a:gd name="T9" fmla="*/ 0 60000 65536"/>
              <a:gd name="T10" fmla="*/ 0 60000 65536"/>
              <a:gd name="T11" fmla="*/ 0 60000 65536"/>
              <a:gd name="T12" fmla="*/ 0 w 1406"/>
              <a:gd name="T13" fmla="*/ 0 h 1051"/>
              <a:gd name="T14" fmla="*/ 1406 w 1406"/>
              <a:gd name="T15" fmla="*/ 1051 h 1051"/>
            </a:gdLst>
            <a:ahLst/>
            <a:cxnLst>
              <a:cxn ang="T8">
                <a:pos x="T0" y="T1"/>
              </a:cxn>
              <a:cxn ang="T9">
                <a:pos x="T2" y="T3"/>
              </a:cxn>
              <a:cxn ang="T10">
                <a:pos x="T4" y="T5"/>
              </a:cxn>
              <a:cxn ang="T11">
                <a:pos x="T6" y="T7"/>
              </a:cxn>
            </a:cxnLst>
            <a:rect l="T12" t="T13" r="T14" b="T15"/>
            <a:pathLst>
              <a:path w="1406" h="1051">
                <a:moveTo>
                  <a:pt x="0" y="1051"/>
                </a:moveTo>
                <a:cubicBezTo>
                  <a:pt x="83" y="794"/>
                  <a:pt x="167" y="537"/>
                  <a:pt x="318" y="371"/>
                </a:cubicBezTo>
                <a:cubicBezTo>
                  <a:pt x="469" y="205"/>
                  <a:pt x="726" y="106"/>
                  <a:pt x="907" y="53"/>
                </a:cubicBezTo>
                <a:cubicBezTo>
                  <a:pt x="1088" y="0"/>
                  <a:pt x="1247" y="26"/>
                  <a:pt x="1406" y="53"/>
                </a:cubicBez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p>
            <a:endParaRPr lang="zh-CN" altLang="en-US">
              <a:solidFill>
                <a:srgbClr val="0000FF"/>
              </a:solidFill>
            </a:endParaRPr>
          </a:p>
        </p:txBody>
      </p:sp>
      <p:sp>
        <p:nvSpPr>
          <p:cNvPr id="33854" name="Line 62"/>
          <p:cNvSpPr>
            <a:spLocks noChangeShapeType="1"/>
          </p:cNvSpPr>
          <p:nvPr/>
        </p:nvSpPr>
        <p:spPr bwMode="auto">
          <a:xfrm flipV="1">
            <a:off x="8349093" y="999171"/>
            <a:ext cx="528638" cy="931863"/>
          </a:xfrm>
          <a:prstGeom prst="line">
            <a:avLst/>
          </a:prstGeom>
          <a:noFill/>
          <a:ln w="31750">
            <a:solidFill>
              <a:srgbClr val="0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solidFill>
                <a:srgbClr val="0000FF"/>
              </a:solidFill>
            </a:endParaRPr>
          </a:p>
        </p:txBody>
      </p:sp>
      <p:sp>
        <p:nvSpPr>
          <p:cNvPr id="33856" name="Line 64"/>
          <p:cNvSpPr>
            <a:spLocks noChangeShapeType="1"/>
          </p:cNvSpPr>
          <p:nvPr/>
        </p:nvSpPr>
        <p:spPr bwMode="auto">
          <a:xfrm>
            <a:off x="8341156" y="1924683"/>
            <a:ext cx="1295400" cy="514350"/>
          </a:xfrm>
          <a:prstGeom prst="line">
            <a:avLst/>
          </a:prstGeom>
          <a:noFill/>
          <a:ln w="31750">
            <a:solidFill>
              <a:srgbClr val="0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solidFill>
                <a:srgbClr val="0000FF"/>
              </a:solidFill>
            </a:endParaRPr>
          </a:p>
        </p:txBody>
      </p:sp>
      <p:sp>
        <p:nvSpPr>
          <p:cNvPr id="33857" name="Line 65"/>
          <p:cNvSpPr>
            <a:spLocks noChangeShapeType="1"/>
          </p:cNvSpPr>
          <p:nvPr/>
        </p:nvSpPr>
        <p:spPr bwMode="auto">
          <a:xfrm flipV="1">
            <a:off x="8350682" y="1586545"/>
            <a:ext cx="1639887" cy="338138"/>
          </a:xfrm>
          <a:prstGeom prst="line">
            <a:avLst/>
          </a:prstGeom>
          <a:noFill/>
          <a:ln w="31750">
            <a:solidFill>
              <a:srgbClr val="0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solidFill>
                <a:srgbClr val="0000FF"/>
              </a:solidFill>
            </a:endParaRPr>
          </a:p>
        </p:txBody>
      </p:sp>
      <p:sp>
        <p:nvSpPr>
          <p:cNvPr id="27"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四、质点动能定理 </a:t>
            </a:r>
          </a:p>
        </p:txBody>
      </p:sp>
      <mc:AlternateContent xmlns:mc="http://schemas.openxmlformats.org/markup-compatibility/2006" xmlns:a14="http://schemas.microsoft.com/office/drawing/2010/main">
        <mc:Choice Requires="a14">
          <p:sp>
            <p:nvSpPr>
              <p:cNvPr id="28" name="矩形 27"/>
              <p:cNvSpPr/>
              <p:nvPr/>
            </p:nvSpPr>
            <p:spPr>
              <a:xfrm>
                <a:off x="1301526" y="945209"/>
                <a:ext cx="2313069"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𝑎</m:t>
                          </m:r>
                        </m:sub>
                        <m:sup>
                          <m:r>
                            <a:rPr lang="en-US" altLang="zh-CN" sz="2800" b="0" i="1" smtClean="0">
                              <a:solidFill>
                                <a:srgbClr val="0000FF"/>
                              </a:solidFill>
                              <a:latin typeface="Cambria Math" panose="02040503050406030204" pitchFamily="18" charset="0"/>
                              <a:ea typeface="Cambria Math" panose="02040503050406030204" pitchFamily="18" charset="0"/>
                            </a:rPr>
                            <m:t>𝑏</m:t>
                          </m:r>
                        </m:sup>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𝑠</m:t>
                              </m:r>
                            </m:e>
                          </m:acc>
                        </m:e>
                      </m:nary>
                    </m:oMath>
                  </m:oMathPara>
                </a14:m>
                <a:endParaRPr lang="zh-CN" altLang="en-US" sz="2800" dirty="0">
                  <a:solidFill>
                    <a:srgbClr val="0000FF"/>
                  </a:solidFill>
                  <a:latin typeface="+mn-lt"/>
                  <a:ea typeface="+mn-ea"/>
                </a:endParaRPr>
              </a:p>
            </p:txBody>
          </p:sp>
        </mc:Choice>
        <mc:Fallback xmlns="">
          <p:sp>
            <p:nvSpPr>
              <p:cNvPr id="28" name="矩形 27"/>
              <p:cNvSpPr>
                <a:spLocks noRot="1" noChangeAspect="1" noMove="1" noResize="1" noEditPoints="1" noAdjustHandles="1" noChangeArrowheads="1" noChangeShapeType="1" noTextEdit="1"/>
              </p:cNvSpPr>
              <p:nvPr/>
            </p:nvSpPr>
            <p:spPr>
              <a:xfrm>
                <a:off x="1301526" y="945209"/>
                <a:ext cx="2313069" cy="106971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3554989" y="928819"/>
                <a:ext cx="4058290"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𝑎</m:t>
                          </m:r>
                        </m:sub>
                        <m:sup>
                          <m:r>
                            <a:rPr lang="en-US" altLang="zh-CN" sz="2800" b="0" i="1" smtClean="0">
                              <a:solidFill>
                                <a:srgbClr val="0000FF"/>
                              </a:solidFill>
                              <a:latin typeface="Cambria Math" panose="02040503050406030204" pitchFamily="18" charset="0"/>
                              <a:ea typeface="Cambria Math" panose="02040503050406030204" pitchFamily="18" charset="0"/>
                            </a:rPr>
                            <m:t>𝑏</m:t>
                          </m:r>
                        </m:sup>
                        <m:e>
                          <m:sSub>
                            <m:sSubPr>
                              <m:ctrlPr>
                                <a:rPr lang="en-US" altLang="zh-CN" sz="2800" i="1" smtClean="0">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e>
                            <m:sub>
                              <m:r>
                                <a:rPr lang="zh-CN" altLang="en-US" sz="2800" i="1" smtClean="0">
                                  <a:solidFill>
                                    <a:srgbClr val="0000FF"/>
                                  </a:solidFill>
                                  <a:latin typeface="Cambria Math" panose="02040503050406030204" pitchFamily="18" charset="0"/>
                                </a:rPr>
                                <m:t>𝜏</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𝑠</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𝑎</m:t>
                          </m:r>
                        </m:sub>
                        <m:sup>
                          <m:r>
                            <a:rPr lang="en-US" altLang="zh-CN" sz="2800" i="1">
                              <a:solidFill>
                                <a:srgbClr val="0000FF"/>
                              </a:solidFill>
                              <a:latin typeface="Cambria Math" panose="02040503050406030204" pitchFamily="18" charset="0"/>
                              <a:ea typeface="Cambria Math" panose="02040503050406030204" pitchFamily="18" charset="0"/>
                            </a:rPr>
                            <m:t>𝑏</m:t>
                          </m:r>
                        </m:sup>
                        <m:e>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rPr>
                                <m:t>𝑛</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𝑠</m:t>
                              </m:r>
                            </m:e>
                          </m:acc>
                        </m:e>
                      </m:nary>
                    </m:oMath>
                  </m:oMathPara>
                </a14:m>
                <a:endParaRPr lang="zh-CN" altLang="en-US" sz="2800" dirty="0">
                  <a:solidFill>
                    <a:srgbClr val="0000FF"/>
                  </a:solidFill>
                  <a:latin typeface="+mn-lt"/>
                  <a:ea typeface="+mn-ea"/>
                </a:endParaRPr>
              </a:p>
            </p:txBody>
          </p:sp>
        </mc:Choice>
        <mc:Fallback xmlns="">
          <p:sp>
            <p:nvSpPr>
              <p:cNvPr id="29" name="矩形 28"/>
              <p:cNvSpPr>
                <a:spLocks noRot="1" noChangeAspect="1" noMove="1" noResize="1" noEditPoints="1" noAdjustHandles="1" noChangeArrowheads="1" noChangeShapeType="1" noTextEdit="1"/>
              </p:cNvSpPr>
              <p:nvPr/>
            </p:nvSpPr>
            <p:spPr>
              <a:xfrm>
                <a:off x="3554989" y="928819"/>
                <a:ext cx="4058290" cy="106971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1765725" y="1944179"/>
                <a:ext cx="2795829"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𝑎</m:t>
                          </m:r>
                        </m:sub>
                        <m:sup>
                          <m:r>
                            <a:rPr lang="en-US" altLang="zh-CN" sz="2800" b="0" i="1" smtClean="0">
                              <a:solidFill>
                                <a:srgbClr val="0000FF"/>
                              </a:solidFill>
                              <a:latin typeface="Cambria Math" panose="02040503050406030204" pitchFamily="18" charset="0"/>
                              <a:ea typeface="Cambria Math" panose="02040503050406030204" pitchFamily="18" charset="0"/>
                            </a:rPr>
                            <m:t>𝑏</m:t>
                          </m:r>
                        </m:sup>
                        <m:e>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𝐹</m:t>
                              </m:r>
                            </m:e>
                            <m:sub>
                              <m:r>
                                <a:rPr lang="zh-CN" altLang="en-US" sz="2800" i="1" smtClean="0">
                                  <a:solidFill>
                                    <a:srgbClr val="0000FF"/>
                                  </a:solidFill>
                                  <a:latin typeface="Cambria Math" panose="02040503050406030204" pitchFamily="18" charset="0"/>
                                </a:rPr>
                                <m:t>𝜏</m:t>
                              </m:r>
                            </m:sub>
                          </m:sSub>
                          <m:func>
                            <m:funcPr>
                              <m:ctrlPr>
                                <a:rPr lang="en-US" altLang="zh-CN" sz="2800" i="1" smtClean="0">
                                  <a:solidFill>
                                    <a:srgbClr val="0000FF"/>
                                  </a:solidFill>
                                  <a:latin typeface="Cambria Math"/>
                                </a:rPr>
                              </m:ctrlPr>
                            </m:funcPr>
                            <m:fName>
                              <m:r>
                                <m:rPr>
                                  <m:sty m:val="p"/>
                                </m:rPr>
                                <a:rPr lang="en-US" altLang="zh-CN" sz="2800" i="0" smtClean="0">
                                  <a:solidFill>
                                    <a:srgbClr val="0000FF"/>
                                  </a:solidFill>
                                  <a:latin typeface="Cambria Math" panose="02040503050406030204" pitchFamily="18" charset="0"/>
                                </a:rPr>
                                <m:t>cos</m:t>
                              </m:r>
                            </m:fName>
                            <m:e>
                              <m:r>
                                <a:rPr lang="en-US" altLang="zh-CN" sz="2800" b="0" i="1" smtClean="0">
                                  <a:solidFill>
                                    <a:srgbClr val="0000FF"/>
                                  </a:solidFill>
                                  <a:latin typeface="Cambria Math" panose="02040503050406030204" pitchFamily="18" charset="0"/>
                                </a:rPr>
                                <m:t>0</m:t>
                              </m:r>
                              <m:r>
                                <a:rPr lang="en-US" altLang="zh-CN" sz="2800" b="0" i="1" smtClean="0">
                                  <a:solidFill>
                                    <a:srgbClr val="0000FF"/>
                                  </a:solidFill>
                                  <a:latin typeface="Cambria Math" panose="02040503050406030204" pitchFamily="18" charset="0"/>
                                  <a:ea typeface="Cambria Math" panose="02040503050406030204" pitchFamily="18" charset="0"/>
                                </a:rPr>
                                <m:t>°</m:t>
                              </m:r>
                            </m:e>
                          </m:func>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𝑠</m:t>
                          </m:r>
                        </m:e>
                      </m:nary>
                    </m:oMath>
                  </m:oMathPara>
                </a14:m>
                <a:endParaRPr lang="zh-CN" altLang="en-US" sz="2800" dirty="0">
                  <a:solidFill>
                    <a:srgbClr val="0000FF"/>
                  </a:solidFill>
                  <a:latin typeface="+mn-lt"/>
                  <a:ea typeface="+mn-ea"/>
                </a:endParaRPr>
              </a:p>
            </p:txBody>
          </p:sp>
        </mc:Choice>
        <mc:Fallback xmlns="">
          <p:sp>
            <p:nvSpPr>
              <p:cNvPr id="30" name="矩形 29"/>
              <p:cNvSpPr>
                <a:spLocks noRot="1" noChangeAspect="1" noMove="1" noResize="1" noEditPoints="1" noAdjustHandles="1" noChangeArrowheads="1" noChangeShapeType="1" noTextEdit="1"/>
              </p:cNvSpPr>
              <p:nvPr/>
            </p:nvSpPr>
            <p:spPr>
              <a:xfrm>
                <a:off x="1765725" y="1944179"/>
                <a:ext cx="2795829" cy="106971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4353231" y="1949946"/>
                <a:ext cx="2990370"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𝑎</m:t>
                          </m:r>
                        </m:sub>
                        <m:sup>
                          <m:r>
                            <a:rPr lang="en-US" altLang="zh-CN" sz="2800" b="0" i="1" smtClean="0">
                              <a:solidFill>
                                <a:srgbClr val="0000FF"/>
                              </a:solidFill>
                              <a:latin typeface="Cambria Math" panose="02040503050406030204" pitchFamily="18" charset="0"/>
                              <a:ea typeface="Cambria Math" panose="02040503050406030204" pitchFamily="18" charset="0"/>
                            </a:rPr>
                            <m:t>𝑏</m:t>
                          </m:r>
                        </m:sup>
                        <m:e>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𝐹</m:t>
                              </m:r>
                            </m:e>
                            <m:sub>
                              <m:r>
                                <a:rPr lang="en-US" altLang="zh-CN" sz="2800" b="0" i="1" smtClean="0">
                                  <a:solidFill>
                                    <a:srgbClr val="0000FF"/>
                                  </a:solidFill>
                                  <a:latin typeface="Cambria Math" panose="02040503050406030204" pitchFamily="18" charset="0"/>
                                </a:rPr>
                                <m:t>𝑛</m:t>
                              </m:r>
                            </m:sub>
                          </m:sSub>
                          <m:func>
                            <m:funcPr>
                              <m:ctrlPr>
                                <a:rPr lang="en-US" altLang="zh-CN" sz="2800" i="1" smtClean="0">
                                  <a:solidFill>
                                    <a:srgbClr val="0000FF"/>
                                  </a:solidFill>
                                  <a:latin typeface="Cambria Math"/>
                                </a:rPr>
                              </m:ctrlPr>
                            </m:funcPr>
                            <m:fName>
                              <m:r>
                                <m:rPr>
                                  <m:sty m:val="p"/>
                                </m:rPr>
                                <a:rPr lang="en-US" altLang="zh-CN" sz="2800" i="0" smtClean="0">
                                  <a:solidFill>
                                    <a:srgbClr val="0000FF"/>
                                  </a:solidFill>
                                  <a:latin typeface="Cambria Math" panose="02040503050406030204" pitchFamily="18" charset="0"/>
                                </a:rPr>
                                <m:t>cos</m:t>
                              </m:r>
                            </m:fName>
                            <m:e>
                              <m:r>
                                <a:rPr lang="en-US" altLang="zh-CN" sz="2800" b="0" i="1" smtClean="0">
                                  <a:solidFill>
                                    <a:srgbClr val="0000FF"/>
                                  </a:solidFill>
                                  <a:latin typeface="Cambria Math" panose="02040503050406030204" pitchFamily="18" charset="0"/>
                                </a:rPr>
                                <m:t>90</m:t>
                              </m:r>
                              <m:r>
                                <a:rPr lang="en-US" altLang="zh-CN" sz="2800" b="0" i="1" smtClean="0">
                                  <a:solidFill>
                                    <a:srgbClr val="0000FF"/>
                                  </a:solidFill>
                                  <a:latin typeface="Cambria Math" panose="02040503050406030204" pitchFamily="18" charset="0"/>
                                  <a:ea typeface="Cambria Math" panose="02040503050406030204" pitchFamily="18" charset="0"/>
                                </a:rPr>
                                <m:t>°</m:t>
                              </m:r>
                            </m:e>
                          </m:func>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𝑠</m:t>
                          </m:r>
                        </m:e>
                      </m:nary>
                    </m:oMath>
                  </m:oMathPara>
                </a14:m>
                <a:endParaRPr lang="zh-CN" altLang="en-US" sz="2800" dirty="0">
                  <a:solidFill>
                    <a:srgbClr val="0000FF"/>
                  </a:solidFill>
                  <a:latin typeface="+mn-lt"/>
                  <a:ea typeface="+mn-ea"/>
                </a:endParaRPr>
              </a:p>
            </p:txBody>
          </p:sp>
        </mc:Choice>
        <mc:Fallback xmlns="">
          <p:sp>
            <p:nvSpPr>
              <p:cNvPr id="31" name="矩形 30"/>
              <p:cNvSpPr>
                <a:spLocks noRot="1" noChangeAspect="1" noMove="1" noResize="1" noEditPoints="1" noAdjustHandles="1" noChangeArrowheads="1" noChangeShapeType="1" noTextEdit="1"/>
              </p:cNvSpPr>
              <p:nvPr/>
            </p:nvSpPr>
            <p:spPr>
              <a:xfrm>
                <a:off x="4353231" y="1949946"/>
                <a:ext cx="2990370" cy="106971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1764861" y="2962239"/>
                <a:ext cx="1779590"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𝑎</m:t>
                          </m:r>
                        </m:sub>
                        <m:sup>
                          <m:r>
                            <a:rPr lang="en-US" altLang="zh-CN" sz="2800" b="0" i="1" smtClean="0">
                              <a:solidFill>
                                <a:srgbClr val="0000FF"/>
                              </a:solidFill>
                              <a:latin typeface="Cambria Math" panose="02040503050406030204" pitchFamily="18" charset="0"/>
                              <a:ea typeface="Cambria Math" panose="02040503050406030204" pitchFamily="18" charset="0"/>
                            </a:rPr>
                            <m:t>𝑏</m:t>
                          </m:r>
                        </m:sup>
                        <m:e>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𝐹</m:t>
                              </m:r>
                            </m:e>
                            <m:sub>
                              <m:r>
                                <a:rPr lang="zh-CN" altLang="en-US" sz="2800" i="1" smtClean="0">
                                  <a:solidFill>
                                    <a:srgbClr val="0000FF"/>
                                  </a:solidFill>
                                  <a:latin typeface="Cambria Math" panose="02040503050406030204" pitchFamily="18" charset="0"/>
                                </a:rPr>
                                <m:t>𝜏</m:t>
                              </m:r>
                            </m:sub>
                          </m:sSub>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𝑠</m:t>
                          </m:r>
                        </m:e>
                      </m:nary>
                    </m:oMath>
                  </m:oMathPara>
                </a14:m>
                <a:endParaRPr lang="zh-CN" altLang="en-US" sz="2800" dirty="0">
                  <a:solidFill>
                    <a:srgbClr val="0000FF"/>
                  </a:solidFill>
                  <a:latin typeface="+mn-lt"/>
                  <a:ea typeface="+mn-ea"/>
                </a:endParaRPr>
              </a:p>
            </p:txBody>
          </p:sp>
        </mc:Choice>
        <mc:Fallback xmlns="">
          <p:sp>
            <p:nvSpPr>
              <p:cNvPr id="32" name="矩形 31"/>
              <p:cNvSpPr>
                <a:spLocks noRot="1" noChangeAspect="1" noMove="1" noResize="1" noEditPoints="1" noAdjustHandles="1" noChangeArrowheads="1" noChangeShapeType="1" noTextEdit="1"/>
              </p:cNvSpPr>
              <p:nvPr/>
            </p:nvSpPr>
            <p:spPr>
              <a:xfrm>
                <a:off x="1764861" y="2962239"/>
                <a:ext cx="1779590" cy="106971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3327398" y="2964241"/>
                <a:ext cx="2378023"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𝑎</m:t>
                          </m:r>
                        </m:sub>
                        <m:sup>
                          <m:r>
                            <a:rPr lang="en-US" altLang="zh-CN" sz="2800" b="0" i="1" smtClean="0">
                              <a:solidFill>
                                <a:srgbClr val="0000FF"/>
                              </a:solidFill>
                              <a:latin typeface="Cambria Math" panose="02040503050406030204" pitchFamily="18" charset="0"/>
                              <a:ea typeface="Cambria Math" panose="02040503050406030204" pitchFamily="18" charset="0"/>
                            </a:rPr>
                            <m:t>𝑏</m:t>
                          </m:r>
                        </m:sup>
                        <m:e>
                          <m:r>
                            <a:rPr lang="en-US" altLang="zh-CN" sz="2800" b="0" i="1" smtClean="0">
                              <a:solidFill>
                                <a:srgbClr val="0000FF"/>
                              </a:solidFill>
                              <a:latin typeface="Cambria Math" panose="02040503050406030204" pitchFamily="18" charset="0"/>
                              <a:ea typeface="Cambria Math" panose="02040503050406030204" pitchFamily="18" charset="0"/>
                            </a:rPr>
                            <m:t>𝑚</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𝑑𝑣</m:t>
                              </m:r>
                            </m:num>
                            <m:den>
                              <m:r>
                                <a:rPr lang="en-US" altLang="zh-CN" sz="2800" b="0" i="1" smtClean="0">
                                  <a:solidFill>
                                    <a:srgbClr val="0000FF"/>
                                  </a:solidFill>
                                  <a:latin typeface="Cambria Math" panose="02040503050406030204" pitchFamily="18" charset="0"/>
                                  <a:ea typeface="Cambria Math" panose="02040503050406030204" pitchFamily="18" charset="0"/>
                                </a:rPr>
                                <m:t>𝑑𝑡</m:t>
                              </m:r>
                            </m:den>
                          </m:f>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𝑠</m:t>
                          </m:r>
                        </m:e>
                      </m:nary>
                    </m:oMath>
                  </m:oMathPara>
                </a14:m>
                <a:endParaRPr lang="zh-CN" altLang="en-US" sz="2800" dirty="0">
                  <a:solidFill>
                    <a:srgbClr val="0000FF"/>
                  </a:solidFill>
                  <a:latin typeface="+mn-lt"/>
                  <a:ea typeface="+mn-ea"/>
                </a:endParaRPr>
              </a:p>
            </p:txBody>
          </p:sp>
        </mc:Choice>
        <mc:Fallback xmlns="">
          <p:sp>
            <p:nvSpPr>
              <p:cNvPr id="33" name="矩形 32"/>
              <p:cNvSpPr>
                <a:spLocks noRot="1" noChangeAspect="1" noMove="1" noResize="1" noEditPoints="1" noAdjustHandles="1" noChangeArrowheads="1" noChangeShapeType="1" noTextEdit="1"/>
              </p:cNvSpPr>
              <p:nvPr/>
            </p:nvSpPr>
            <p:spPr>
              <a:xfrm>
                <a:off x="3327398" y="2964241"/>
                <a:ext cx="2378023" cy="106971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5526805" y="2958475"/>
                <a:ext cx="2139111" cy="10789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a:ea typeface="Cambria Math" panose="02040503050406030204" pitchFamily="18" charset="0"/>
                            </a:rPr>
                          </m:ctrlPr>
                        </m:naryPr>
                        <m:sub>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𝑎</m:t>
                              </m:r>
                            </m:sub>
                          </m:sSub>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𝑏</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𝑚𝑣𝑑𝑣</m:t>
                          </m:r>
                        </m:e>
                      </m:nary>
                    </m:oMath>
                  </m:oMathPara>
                </a14:m>
                <a:endParaRPr lang="zh-CN" altLang="en-US" sz="2800" dirty="0">
                  <a:solidFill>
                    <a:srgbClr val="0000FF"/>
                  </a:solidFill>
                  <a:latin typeface="+mn-lt"/>
                  <a:ea typeface="+mn-ea"/>
                </a:endParaRPr>
              </a:p>
            </p:txBody>
          </p:sp>
        </mc:Choice>
        <mc:Fallback xmlns="">
          <p:sp>
            <p:nvSpPr>
              <p:cNvPr id="34" name="矩形 33"/>
              <p:cNvSpPr>
                <a:spLocks noRot="1" noChangeAspect="1" noMove="1" noResize="1" noEditPoints="1" noAdjustHandles="1" noChangeArrowheads="1" noChangeShapeType="1" noTextEdit="1"/>
              </p:cNvSpPr>
              <p:nvPr/>
            </p:nvSpPr>
            <p:spPr>
              <a:xfrm>
                <a:off x="5526805" y="2958475"/>
                <a:ext cx="2139111" cy="107895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1301526" y="4107111"/>
                <a:ext cx="3424142"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1</m:t>
                          </m:r>
                        </m:num>
                        <m:den>
                          <m:r>
                            <a:rPr lang="en-US" altLang="zh-CN" sz="2800" b="0" i="1" smtClean="0">
                              <a:solidFill>
                                <a:srgbClr val="FF0000"/>
                              </a:solidFill>
                              <a:latin typeface="Cambria Math" panose="02040503050406030204" pitchFamily="18" charset="0"/>
                              <a:ea typeface="Cambria Math" panose="02040503050406030204" pitchFamily="18" charset="0"/>
                            </a:rPr>
                            <m:t>2</m:t>
                          </m:r>
                        </m:den>
                      </m:f>
                      <m:r>
                        <a:rPr lang="en-US" altLang="zh-CN" sz="2800" b="0" i="1" smtClean="0">
                          <a:solidFill>
                            <a:srgbClr val="FF0000"/>
                          </a:solidFill>
                          <a:latin typeface="Cambria Math" panose="02040503050406030204" pitchFamily="18" charset="0"/>
                          <a:ea typeface="Cambria Math" panose="02040503050406030204" pitchFamily="18" charset="0"/>
                        </a:rPr>
                        <m:t>𝑚</m:t>
                      </m:r>
                      <m:sSubSup>
                        <m:sSubSupPr>
                          <m:ctrlPr>
                            <a:rPr lang="en-US" altLang="zh-CN" sz="2800" b="0" i="1" smtClean="0">
                              <a:solidFill>
                                <a:srgbClr val="FF0000"/>
                              </a:solidFill>
                              <a:latin typeface="Cambria Math"/>
                              <a:ea typeface="Cambria Math" panose="02040503050406030204" pitchFamily="18" charset="0"/>
                            </a:rPr>
                          </m:ctrlPr>
                        </m:sSubSupPr>
                        <m:e>
                          <m:r>
                            <a:rPr lang="en-US" altLang="zh-CN" sz="2800" b="0" i="1" smtClean="0">
                              <a:solidFill>
                                <a:srgbClr val="FF0000"/>
                              </a:solidFill>
                              <a:latin typeface="Cambria Math" panose="02040503050406030204" pitchFamily="18" charset="0"/>
                              <a:ea typeface="Cambria Math" panose="02040503050406030204" pitchFamily="18" charset="0"/>
                            </a:rPr>
                            <m:t>𝑣</m:t>
                          </m:r>
                        </m:e>
                        <m:sub>
                          <m:r>
                            <a:rPr lang="en-US" altLang="zh-CN" sz="2800" b="0" i="1" smtClean="0">
                              <a:solidFill>
                                <a:srgbClr val="FF0000"/>
                              </a:solidFill>
                              <a:latin typeface="Cambria Math" panose="02040503050406030204" pitchFamily="18" charset="0"/>
                              <a:ea typeface="Cambria Math" panose="02040503050406030204" pitchFamily="18" charset="0"/>
                            </a:rPr>
                            <m:t>𝑏</m:t>
                          </m:r>
                        </m:sub>
                        <m:sup>
                          <m:r>
                            <a:rPr lang="en-US" altLang="zh-CN" sz="2800" b="0" i="1" smtClean="0">
                              <a:solidFill>
                                <a:srgbClr val="FF0000"/>
                              </a:solidFill>
                              <a:latin typeface="Cambria Math" panose="02040503050406030204" pitchFamily="18" charset="0"/>
                              <a:ea typeface="Cambria Math" panose="02040503050406030204" pitchFamily="18" charset="0"/>
                            </a:rPr>
                            <m:t>2</m:t>
                          </m:r>
                        </m:sup>
                      </m:sSubSup>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1</m:t>
                          </m:r>
                        </m:num>
                        <m:den>
                          <m:r>
                            <a:rPr lang="en-US" altLang="zh-CN" sz="2800" i="1">
                              <a:solidFill>
                                <a:srgbClr val="FF0000"/>
                              </a:solidFill>
                              <a:latin typeface="Cambria Math" panose="02040503050406030204" pitchFamily="18" charset="0"/>
                              <a:ea typeface="Cambria Math" panose="02040503050406030204" pitchFamily="18" charset="0"/>
                            </a:rPr>
                            <m:t>2</m:t>
                          </m:r>
                        </m:den>
                      </m:f>
                      <m:r>
                        <a:rPr lang="en-US" altLang="zh-CN" sz="2800" i="1">
                          <a:solidFill>
                            <a:srgbClr val="FF0000"/>
                          </a:solidFill>
                          <a:latin typeface="Cambria Math" panose="02040503050406030204" pitchFamily="18" charset="0"/>
                          <a:ea typeface="Cambria Math" panose="02040503050406030204" pitchFamily="18" charset="0"/>
                        </a:rPr>
                        <m:t>𝑚</m:t>
                      </m:r>
                      <m:sSubSup>
                        <m:sSubSupPr>
                          <m:ctrlPr>
                            <a:rPr lang="en-US" altLang="zh-CN" sz="2800" i="1">
                              <a:solidFill>
                                <a:srgbClr val="FF0000"/>
                              </a:solidFill>
                              <a:latin typeface="Cambria Math"/>
                              <a:ea typeface="Cambria Math" panose="02040503050406030204" pitchFamily="18" charset="0"/>
                            </a:rPr>
                          </m:ctrlPr>
                        </m:sSubSupPr>
                        <m:e>
                          <m:r>
                            <a:rPr lang="en-US" altLang="zh-CN" sz="2800" i="1">
                              <a:solidFill>
                                <a:srgbClr val="FF0000"/>
                              </a:solidFill>
                              <a:latin typeface="Cambria Math" panose="02040503050406030204" pitchFamily="18" charset="0"/>
                              <a:ea typeface="Cambria Math" panose="02040503050406030204" pitchFamily="18" charset="0"/>
                            </a:rPr>
                            <m:t>𝑣</m:t>
                          </m:r>
                        </m:e>
                        <m:sub>
                          <m:r>
                            <a:rPr lang="en-US" altLang="zh-CN" sz="2800" b="0" i="1" smtClean="0">
                              <a:solidFill>
                                <a:srgbClr val="FF0000"/>
                              </a:solidFill>
                              <a:latin typeface="Cambria Math" panose="02040503050406030204" pitchFamily="18" charset="0"/>
                              <a:ea typeface="Cambria Math" panose="02040503050406030204" pitchFamily="18" charset="0"/>
                            </a:rPr>
                            <m:t>𝑎</m:t>
                          </m:r>
                        </m:sub>
                        <m:sup>
                          <m:r>
                            <a:rPr lang="en-US" altLang="zh-CN" sz="2800" i="1">
                              <a:solidFill>
                                <a:srgbClr val="FF0000"/>
                              </a:solidFill>
                              <a:latin typeface="Cambria Math" panose="02040503050406030204" pitchFamily="18" charset="0"/>
                              <a:ea typeface="Cambria Math" panose="02040503050406030204" pitchFamily="18" charset="0"/>
                            </a:rPr>
                            <m:t>2</m:t>
                          </m:r>
                        </m:sup>
                      </m:sSubSup>
                    </m:oMath>
                  </m:oMathPara>
                </a14:m>
                <a:endParaRPr lang="zh-CN" altLang="en-US" sz="2800" dirty="0">
                  <a:solidFill>
                    <a:srgbClr val="FF0000"/>
                  </a:solidFill>
                  <a:latin typeface="+mn-lt"/>
                  <a:ea typeface="+mn-ea"/>
                </a:endParaRPr>
              </a:p>
            </p:txBody>
          </p:sp>
        </mc:Choice>
        <mc:Fallback xmlns="">
          <p:sp>
            <p:nvSpPr>
              <p:cNvPr id="35" name="矩形 34"/>
              <p:cNvSpPr>
                <a:spLocks noRot="1" noChangeAspect="1" noMove="1" noResize="1" noEditPoints="1" noAdjustHandles="1" noChangeArrowheads="1" noChangeShapeType="1" noTextEdit="1"/>
              </p:cNvSpPr>
              <p:nvPr/>
            </p:nvSpPr>
            <p:spPr>
              <a:xfrm>
                <a:off x="1301526" y="4107111"/>
                <a:ext cx="3424142" cy="89896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2395104" y="5021473"/>
                <a:ext cx="2108654"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𝐸</m:t>
                          </m:r>
                        </m:e>
                        <m:sub>
                          <m:r>
                            <a:rPr lang="en-US" altLang="zh-CN" sz="2800" b="0" i="1" smtClean="0">
                              <a:solidFill>
                                <a:srgbClr val="FF0000"/>
                              </a:solidFill>
                              <a:latin typeface="Cambria Math" panose="02040503050406030204" pitchFamily="18" charset="0"/>
                              <a:ea typeface="Cambria Math" panose="02040503050406030204" pitchFamily="18" charset="0"/>
                            </a:rPr>
                            <m:t>𝑘</m:t>
                          </m:r>
                        </m:sub>
                      </m:sSub>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1</m:t>
                          </m:r>
                        </m:num>
                        <m:den>
                          <m:r>
                            <a:rPr lang="en-US" altLang="zh-CN" sz="2800" b="0" i="1" smtClean="0">
                              <a:solidFill>
                                <a:srgbClr val="FF0000"/>
                              </a:solidFill>
                              <a:latin typeface="Cambria Math" panose="02040503050406030204" pitchFamily="18" charset="0"/>
                              <a:ea typeface="Cambria Math" panose="02040503050406030204" pitchFamily="18" charset="0"/>
                            </a:rPr>
                            <m:t>2</m:t>
                          </m:r>
                        </m:den>
                      </m:f>
                      <m:r>
                        <a:rPr lang="en-US" altLang="zh-CN" sz="2800" b="0" i="1" smtClean="0">
                          <a:solidFill>
                            <a:srgbClr val="FF0000"/>
                          </a:solidFill>
                          <a:latin typeface="Cambria Math" panose="02040503050406030204" pitchFamily="18" charset="0"/>
                          <a:ea typeface="Cambria Math" panose="02040503050406030204" pitchFamily="18" charset="0"/>
                        </a:rPr>
                        <m:t>𝑚</m:t>
                      </m:r>
                      <m:sSup>
                        <m:sSupPr>
                          <m:ctrlPr>
                            <a:rPr lang="en-US" altLang="zh-CN" sz="2800" b="0" i="1" smtClean="0">
                              <a:solidFill>
                                <a:srgbClr val="FF0000"/>
                              </a:solidFill>
                              <a:latin typeface="Cambria Math"/>
                              <a:ea typeface="Cambria Math" panose="02040503050406030204" pitchFamily="18" charset="0"/>
                            </a:rPr>
                          </m:ctrlPr>
                        </m:sSupPr>
                        <m:e>
                          <m:r>
                            <a:rPr lang="en-US" altLang="zh-CN" sz="2800" b="0" i="1" smtClean="0">
                              <a:solidFill>
                                <a:srgbClr val="FF0000"/>
                              </a:solidFill>
                              <a:latin typeface="Cambria Math" panose="02040503050406030204" pitchFamily="18" charset="0"/>
                              <a:ea typeface="Cambria Math" panose="02040503050406030204" pitchFamily="18" charset="0"/>
                            </a:rPr>
                            <m:t>𝑣</m:t>
                          </m:r>
                        </m:e>
                        <m:sup>
                          <m:r>
                            <a:rPr lang="en-US" altLang="zh-CN" sz="2800" b="0" i="1" smtClean="0">
                              <a:solidFill>
                                <a:srgbClr val="FF0000"/>
                              </a:solidFill>
                              <a:latin typeface="Cambria Math" panose="02040503050406030204" pitchFamily="18" charset="0"/>
                              <a:ea typeface="Cambria Math" panose="02040503050406030204" pitchFamily="18" charset="0"/>
                            </a:rPr>
                            <m:t>2</m:t>
                          </m:r>
                        </m:sup>
                      </m:sSup>
                    </m:oMath>
                  </m:oMathPara>
                </a14:m>
                <a:endParaRPr lang="zh-CN" altLang="en-US" sz="2800" dirty="0">
                  <a:solidFill>
                    <a:srgbClr val="FF0000"/>
                  </a:solidFill>
                  <a:latin typeface="+mn-lt"/>
                  <a:ea typeface="+mn-ea"/>
                </a:endParaRPr>
              </a:p>
            </p:txBody>
          </p:sp>
        </mc:Choice>
        <mc:Fallback xmlns="">
          <p:sp>
            <p:nvSpPr>
              <p:cNvPr id="36" name="矩形 35"/>
              <p:cNvSpPr>
                <a:spLocks noRot="1" noChangeAspect="1" noMove="1" noResize="1" noEditPoints="1" noAdjustHandles="1" noChangeArrowheads="1" noChangeShapeType="1" noTextEdit="1"/>
              </p:cNvSpPr>
              <p:nvPr/>
            </p:nvSpPr>
            <p:spPr>
              <a:xfrm>
                <a:off x="2395104" y="5021473"/>
                <a:ext cx="2108654" cy="89896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4946334" y="5249255"/>
                <a:ext cx="24915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𝐸</m:t>
                          </m:r>
                        </m:e>
                        <m:sub>
                          <m:r>
                            <a:rPr lang="en-US" altLang="zh-CN" sz="2800" b="0" i="1" smtClean="0">
                              <a:solidFill>
                                <a:srgbClr val="FF0000"/>
                              </a:solidFill>
                              <a:latin typeface="Cambria Math" panose="02040503050406030204" pitchFamily="18" charset="0"/>
                              <a:ea typeface="Cambria Math" panose="02040503050406030204" pitchFamily="18" charset="0"/>
                            </a:rPr>
                            <m:t>𝑘𝑏</m:t>
                          </m:r>
                        </m:sub>
                      </m:sSub>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𝐸</m:t>
                          </m:r>
                        </m:e>
                        <m:sub>
                          <m:r>
                            <a:rPr lang="en-US" altLang="zh-CN" sz="2800" b="0" i="1" smtClean="0">
                              <a:solidFill>
                                <a:srgbClr val="FF0000"/>
                              </a:solidFill>
                              <a:latin typeface="Cambria Math" panose="02040503050406030204" pitchFamily="18" charset="0"/>
                              <a:ea typeface="Cambria Math" panose="02040503050406030204" pitchFamily="18" charset="0"/>
                            </a:rPr>
                            <m:t>𝑘𝑎</m:t>
                          </m:r>
                        </m:sub>
                      </m:sSub>
                    </m:oMath>
                  </m:oMathPara>
                </a14:m>
                <a:endParaRPr lang="zh-CN" altLang="en-US" sz="2800" dirty="0">
                  <a:solidFill>
                    <a:srgbClr val="FF0000"/>
                  </a:solidFill>
                  <a:latin typeface="+mn-lt"/>
                  <a:ea typeface="+mn-ea"/>
                </a:endParaRPr>
              </a:p>
            </p:txBody>
          </p:sp>
        </mc:Choice>
        <mc:Fallback xmlns="">
          <p:sp>
            <p:nvSpPr>
              <p:cNvPr id="37" name="矩形 36"/>
              <p:cNvSpPr>
                <a:spLocks noRot="1" noChangeAspect="1" noMove="1" noResize="1" noEditPoints="1" noAdjustHandles="1" noChangeArrowheads="1" noChangeShapeType="1" noTextEdit="1"/>
              </p:cNvSpPr>
              <p:nvPr/>
            </p:nvSpPr>
            <p:spPr>
              <a:xfrm>
                <a:off x="4946334" y="5249255"/>
                <a:ext cx="2491516"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8640592" y="458965"/>
                <a:ext cx="57746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e>
                        <m:sub>
                          <m:r>
                            <a:rPr lang="zh-CN" altLang="en-US" sz="2800" i="1">
                              <a:solidFill>
                                <a:srgbClr val="0000FF"/>
                              </a:solidFill>
                              <a:latin typeface="Cambria Math" panose="02040503050406030204" pitchFamily="18" charset="0"/>
                            </a:rPr>
                            <m:t>𝜏</m:t>
                          </m:r>
                        </m:sub>
                      </m:sSub>
                    </m:oMath>
                  </m:oMathPara>
                </a14:m>
                <a:endParaRPr lang="zh-CN" altLang="en-US" sz="2800" dirty="0">
                  <a:solidFill>
                    <a:srgbClr val="0000FF"/>
                  </a:solidFill>
                  <a:latin typeface="+mn-lt"/>
                  <a:ea typeface="+mn-ea"/>
                </a:endParaRPr>
              </a:p>
            </p:txBody>
          </p:sp>
        </mc:Choice>
        <mc:Fallback xmlns="">
          <p:sp>
            <p:nvSpPr>
              <p:cNvPr id="38" name="矩形 37"/>
              <p:cNvSpPr>
                <a:spLocks noRot="1" noChangeAspect="1" noMove="1" noResize="1" noEditPoints="1" noAdjustHandles="1" noChangeArrowheads="1" noChangeShapeType="1" noTextEdit="1"/>
              </p:cNvSpPr>
              <p:nvPr/>
            </p:nvSpPr>
            <p:spPr>
              <a:xfrm>
                <a:off x="8640592" y="458965"/>
                <a:ext cx="577466" cy="575479"/>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9525228" y="2165984"/>
                <a:ext cx="61318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rPr>
                            <m:t>𝑛</m:t>
                          </m:r>
                        </m:sub>
                      </m:sSub>
                    </m:oMath>
                  </m:oMathPara>
                </a14:m>
                <a:endParaRPr lang="zh-CN" altLang="en-US" sz="2800" dirty="0">
                  <a:solidFill>
                    <a:srgbClr val="0000FF"/>
                  </a:solidFill>
                  <a:latin typeface="+mn-lt"/>
                  <a:ea typeface="+mn-ea"/>
                </a:endParaRPr>
              </a:p>
            </p:txBody>
          </p:sp>
        </mc:Choice>
        <mc:Fallback xmlns="">
          <p:sp>
            <p:nvSpPr>
              <p:cNvPr id="39" name="矩形 38"/>
              <p:cNvSpPr>
                <a:spLocks noRot="1" noChangeAspect="1" noMove="1" noResize="1" noEditPoints="1" noAdjustHandles="1" noChangeArrowheads="1" noChangeShapeType="1" noTextEdit="1"/>
              </p:cNvSpPr>
              <p:nvPr/>
            </p:nvSpPr>
            <p:spPr>
              <a:xfrm>
                <a:off x="9525228" y="2165984"/>
                <a:ext cx="613181" cy="57547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9831818" y="1448768"/>
                <a:ext cx="50808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rPr>
                          </m:ctrlPr>
                        </m:accPr>
                        <m:e>
                          <m:r>
                            <a:rPr lang="en-US" altLang="zh-CN" sz="2800" i="1">
                              <a:solidFill>
                                <a:srgbClr val="0000FF"/>
                              </a:solidFill>
                              <a:latin typeface="Cambria Math" panose="02040503050406030204" pitchFamily="18" charset="0"/>
                            </a:rPr>
                            <m:t>𝐹</m:t>
                          </m:r>
                        </m:e>
                      </m:acc>
                    </m:oMath>
                  </m:oMathPara>
                </a14:m>
                <a:endParaRPr lang="zh-CN" altLang="en-US" sz="2800" dirty="0">
                  <a:solidFill>
                    <a:srgbClr val="0000FF"/>
                  </a:solidFill>
                  <a:latin typeface="+mn-lt"/>
                  <a:ea typeface="+mn-ea"/>
                </a:endParaRPr>
              </a:p>
            </p:txBody>
          </p:sp>
        </mc:Choice>
        <mc:Fallback xmlns="">
          <p:sp>
            <p:nvSpPr>
              <p:cNvPr id="40" name="矩形 39"/>
              <p:cNvSpPr>
                <a:spLocks noRot="1" noChangeAspect="1" noMove="1" noResize="1" noEditPoints="1" noAdjustHandles="1" noChangeArrowheads="1" noChangeShapeType="1" noTextEdit="1"/>
              </p:cNvSpPr>
              <p:nvPr/>
            </p:nvSpPr>
            <p:spPr>
              <a:xfrm>
                <a:off x="9831818" y="1448768"/>
                <a:ext cx="508088" cy="57547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7957502" y="2308905"/>
                <a:ext cx="63376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𝑎</m:t>
                          </m:r>
                        </m:sub>
                      </m:sSub>
                    </m:oMath>
                  </m:oMathPara>
                </a14:m>
                <a:endParaRPr lang="zh-CN" altLang="en-US" sz="2800" dirty="0">
                  <a:solidFill>
                    <a:srgbClr val="0000FF"/>
                  </a:solidFill>
                  <a:latin typeface="+mn-lt"/>
                  <a:ea typeface="+mn-ea"/>
                </a:endParaRPr>
              </a:p>
            </p:txBody>
          </p:sp>
        </mc:Choice>
        <mc:Fallback xmlns="">
          <p:sp>
            <p:nvSpPr>
              <p:cNvPr id="41" name="矩形 40"/>
              <p:cNvSpPr>
                <a:spLocks noRot="1" noChangeAspect="1" noMove="1" noResize="1" noEditPoints="1" noAdjustHandles="1" noChangeArrowheads="1" noChangeShapeType="1" noTextEdit="1"/>
              </p:cNvSpPr>
              <p:nvPr/>
            </p:nvSpPr>
            <p:spPr>
              <a:xfrm>
                <a:off x="7957502" y="2308905"/>
                <a:ext cx="633763"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10183029" y="1072678"/>
                <a:ext cx="6454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𝑏</m:t>
                          </m:r>
                        </m:sub>
                      </m:sSub>
                    </m:oMath>
                  </m:oMathPara>
                </a14:m>
                <a:endParaRPr lang="zh-CN" altLang="en-US" sz="2800" dirty="0">
                  <a:solidFill>
                    <a:srgbClr val="0000FF"/>
                  </a:solidFill>
                  <a:latin typeface="+mn-lt"/>
                  <a:ea typeface="+mn-ea"/>
                </a:endParaRPr>
              </a:p>
            </p:txBody>
          </p:sp>
        </mc:Choice>
        <mc:Fallback xmlns="">
          <p:sp>
            <p:nvSpPr>
              <p:cNvPr id="42" name="矩形 41"/>
              <p:cNvSpPr>
                <a:spLocks noRot="1" noChangeAspect="1" noMove="1" noResize="1" noEditPoints="1" noAdjustHandles="1" noChangeArrowheads="1" noChangeShapeType="1" noTextEdit="1"/>
              </p:cNvSpPr>
              <p:nvPr/>
            </p:nvSpPr>
            <p:spPr>
              <a:xfrm>
                <a:off x="10183029" y="1072678"/>
                <a:ext cx="645498"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10029494" y="740343"/>
                <a:ext cx="4762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𝑏</m:t>
                      </m:r>
                    </m:oMath>
                  </m:oMathPara>
                </a14:m>
                <a:endParaRPr lang="zh-CN" altLang="en-US" sz="2800" dirty="0">
                  <a:solidFill>
                    <a:srgbClr val="0000FF"/>
                  </a:solidFill>
                  <a:latin typeface="+mn-lt"/>
                  <a:ea typeface="+mn-ea"/>
                </a:endParaRPr>
              </a:p>
            </p:txBody>
          </p:sp>
        </mc:Choice>
        <mc:Fallback xmlns="">
          <p:sp>
            <p:nvSpPr>
              <p:cNvPr id="43" name="矩形 42"/>
              <p:cNvSpPr>
                <a:spLocks noRot="1" noChangeAspect="1" noMove="1" noResize="1" noEditPoints="1" noAdjustHandles="1" noChangeArrowheads="1" noChangeShapeType="1" noTextEdit="1"/>
              </p:cNvSpPr>
              <p:nvPr/>
            </p:nvSpPr>
            <p:spPr>
              <a:xfrm>
                <a:off x="10029494" y="740343"/>
                <a:ext cx="476284"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7665916" y="2137054"/>
                <a:ext cx="4835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solidFill>
                    <a:srgbClr val="0000FF"/>
                  </a:solidFill>
                  <a:latin typeface="+mn-lt"/>
                  <a:ea typeface="+mn-ea"/>
                </a:endParaRPr>
              </a:p>
            </p:txBody>
          </p:sp>
        </mc:Choice>
        <mc:Fallback xmlns="">
          <p:sp>
            <p:nvSpPr>
              <p:cNvPr id="44" name="矩形 43"/>
              <p:cNvSpPr>
                <a:spLocks noRot="1" noChangeAspect="1" noMove="1" noResize="1" noEditPoints="1" noAdjustHandles="1" noChangeArrowheads="1" noChangeShapeType="1" noTextEdit="1"/>
              </p:cNvSpPr>
              <p:nvPr/>
            </p:nvSpPr>
            <p:spPr>
              <a:xfrm>
                <a:off x="7665916" y="2137054"/>
                <a:ext cx="483594" cy="523220"/>
              </a:xfrm>
              <a:prstGeom prst="rect">
                <a:avLst/>
              </a:prstGeom>
              <a:blipFill>
                <a:blip r:embed="rId1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072701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3851"/>
                                        </p:tgtEl>
                                        <p:attrNameLst>
                                          <p:attrName>style.visibility</p:attrName>
                                        </p:attrNameLst>
                                      </p:cBhvr>
                                      <p:to>
                                        <p:strVal val="visible"/>
                                      </p:to>
                                    </p:set>
                                    <p:animEffect transition="in" filter="wipe(left)">
                                      <p:cBhvr>
                                        <p:cTn id="7" dur="500"/>
                                        <p:tgtEl>
                                          <p:spTgt spid="338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3857"/>
                                        </p:tgtEl>
                                        <p:attrNameLst>
                                          <p:attrName>style.visibility</p:attrName>
                                        </p:attrNameLst>
                                      </p:cBhvr>
                                      <p:to>
                                        <p:strVal val="visible"/>
                                      </p:to>
                                    </p:set>
                                    <p:animEffect transition="in" filter="wipe(left)">
                                      <p:cBhvr>
                                        <p:cTn id="12" dur="500"/>
                                        <p:tgtEl>
                                          <p:spTgt spid="3385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left)">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left)">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left)">
                                      <p:cBhvr>
                                        <p:cTn id="37" dur="5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3854"/>
                                        </p:tgtEl>
                                        <p:attrNameLst>
                                          <p:attrName>style.visibility</p:attrName>
                                        </p:attrNameLst>
                                      </p:cBhvr>
                                      <p:to>
                                        <p:strVal val="visible"/>
                                      </p:to>
                                    </p:set>
                                    <p:animEffect transition="in" filter="wipe(left)">
                                      <p:cBhvr>
                                        <p:cTn id="42" dur="500"/>
                                        <p:tgtEl>
                                          <p:spTgt spid="3385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left)">
                                      <p:cBhvr>
                                        <p:cTn id="47" dur="500"/>
                                        <p:tgtEl>
                                          <p:spTgt spid="3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33856"/>
                                        </p:tgtEl>
                                        <p:attrNameLst>
                                          <p:attrName>style.visibility</p:attrName>
                                        </p:attrNameLst>
                                      </p:cBhvr>
                                      <p:to>
                                        <p:strVal val="visible"/>
                                      </p:to>
                                    </p:set>
                                    <p:animEffect transition="in" filter="wipe(left)">
                                      <p:cBhvr>
                                        <p:cTn id="52" dur="500"/>
                                        <p:tgtEl>
                                          <p:spTgt spid="3385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left)">
                                      <p:cBhvr>
                                        <p:cTn id="57" dur="500"/>
                                        <p:tgtEl>
                                          <p:spTgt spid="3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wipe(left)">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left)">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wipe(left)">
                                      <p:cBhvr>
                                        <p:cTn id="72" dur="5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left)">
                                      <p:cBhvr>
                                        <p:cTn id="82" dur="500"/>
                                        <p:tgtEl>
                                          <p:spTgt spid="3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wipe(left)">
                                      <p:cBhvr>
                                        <p:cTn id="87" dur="500"/>
                                        <p:tgtEl>
                                          <p:spTgt spid="3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wipe(left)">
                                      <p:cBhvr>
                                        <p:cTn id="92" dur="500"/>
                                        <p:tgtEl>
                                          <p:spTgt spid="3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wipe(left)">
                                      <p:cBhvr>
                                        <p:cTn id="97" dur="500"/>
                                        <p:tgtEl>
                                          <p:spTgt spid="35"/>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0748"/>
                                        </p:tgtEl>
                                        <p:attrNameLst>
                                          <p:attrName>style.visibility</p:attrName>
                                        </p:attrNameLst>
                                      </p:cBhvr>
                                      <p:to>
                                        <p:strVal val="visible"/>
                                      </p:to>
                                    </p:set>
                                    <p:animEffect transition="in" filter="wipe(left)">
                                      <p:cBhvr>
                                        <p:cTn id="102" dur="500"/>
                                        <p:tgtEl>
                                          <p:spTgt spid="3074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wipe(left)">
                                      <p:cBhvr>
                                        <p:cTn id="107" dur="500"/>
                                        <p:tgtEl>
                                          <p:spTgt spid="36"/>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37"/>
                                        </p:tgtEl>
                                        <p:attrNameLst>
                                          <p:attrName>style.visibility</p:attrName>
                                        </p:attrNameLst>
                                      </p:cBhvr>
                                      <p:to>
                                        <p:strVal val="visible"/>
                                      </p:to>
                                    </p:set>
                                    <p:animEffect transition="in" filter="wipe(left)">
                                      <p:cBhvr>
                                        <p:cTn id="112" dur="500"/>
                                        <p:tgtEl>
                                          <p:spTgt spid="37"/>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30750"/>
                                        </p:tgtEl>
                                        <p:attrNameLst>
                                          <p:attrName>style.visibility</p:attrName>
                                        </p:attrNameLst>
                                      </p:cBhvr>
                                      <p:to>
                                        <p:strVal val="visible"/>
                                      </p:to>
                                    </p:set>
                                    <p:animEffect transition="in" filter="wipe(left)">
                                      <p:cBhvr>
                                        <p:cTn id="117" dur="500"/>
                                        <p:tgtEl>
                                          <p:spTgt spid="30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8" grpId="0"/>
      <p:bldP spid="30750"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33" name="Text Box 17"/>
          <p:cNvSpPr txBox="1">
            <a:spLocks noChangeArrowheads="1"/>
          </p:cNvSpPr>
          <p:nvPr/>
        </p:nvSpPr>
        <p:spPr bwMode="auto">
          <a:xfrm>
            <a:off x="612774" y="1449408"/>
            <a:ext cx="82645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ea"/>
                <a:ea typeface="+mn-ea"/>
              </a:rPr>
              <a:t>1</a:t>
            </a:r>
            <a:r>
              <a:rPr lang="zh-CN" altLang="en-US" sz="2800" dirty="0">
                <a:solidFill>
                  <a:srgbClr val="0000FF"/>
                </a:solidFill>
                <a:latin typeface="+mn-ea"/>
                <a:ea typeface="+mn-ea"/>
              </a:rPr>
              <a:t>、动能定理是描述物体间相互作用的过程和物体在相互作用前后状态的变化关系 </a:t>
            </a:r>
          </a:p>
        </p:txBody>
      </p:sp>
      <p:sp>
        <p:nvSpPr>
          <p:cNvPr id="34834" name="Text Box 18"/>
          <p:cNvSpPr txBox="1">
            <a:spLocks noChangeArrowheads="1"/>
          </p:cNvSpPr>
          <p:nvPr/>
        </p:nvSpPr>
        <p:spPr bwMode="auto">
          <a:xfrm>
            <a:off x="612774" y="2823575"/>
            <a:ext cx="68183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ea"/>
                <a:ea typeface="+mn-ea"/>
              </a:rPr>
              <a:t>2</a:t>
            </a:r>
            <a:r>
              <a:rPr lang="zh-CN" altLang="en-US" sz="2800" dirty="0">
                <a:solidFill>
                  <a:srgbClr val="0000FF"/>
                </a:solidFill>
                <a:latin typeface="+mn-ea"/>
                <a:ea typeface="+mn-ea"/>
              </a:rPr>
              <a:t>、功和能是两个不同的概念 </a:t>
            </a:r>
          </a:p>
        </p:txBody>
      </p:sp>
      <p:sp>
        <p:nvSpPr>
          <p:cNvPr id="34835" name="Text Box 19"/>
          <p:cNvSpPr txBox="1">
            <a:spLocks noChangeArrowheads="1"/>
          </p:cNvSpPr>
          <p:nvPr/>
        </p:nvSpPr>
        <p:spPr bwMode="auto">
          <a:xfrm>
            <a:off x="612774" y="3766855"/>
            <a:ext cx="8128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ea"/>
                <a:ea typeface="+mn-ea"/>
              </a:rPr>
              <a:t>3</a:t>
            </a:r>
            <a:r>
              <a:rPr lang="zh-CN" altLang="en-US" sz="2800" dirty="0">
                <a:solidFill>
                  <a:srgbClr val="0000FF"/>
                </a:solidFill>
                <a:latin typeface="+mn-ea"/>
                <a:ea typeface="+mn-ea"/>
              </a:rPr>
              <a:t>、运用动能定理解决力学问题的步骤 </a:t>
            </a:r>
          </a:p>
        </p:txBody>
      </p:sp>
      <p:sp>
        <p:nvSpPr>
          <p:cNvPr id="34836" name="Text Box 20"/>
          <p:cNvSpPr txBox="1">
            <a:spLocks noChangeArrowheads="1"/>
          </p:cNvSpPr>
          <p:nvPr/>
        </p:nvSpPr>
        <p:spPr bwMode="auto">
          <a:xfrm>
            <a:off x="612774" y="4710134"/>
            <a:ext cx="2413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ea"/>
                <a:ea typeface="+mn-ea"/>
              </a:rPr>
              <a:t>注意： </a:t>
            </a:r>
          </a:p>
        </p:txBody>
      </p:sp>
      <p:sp>
        <p:nvSpPr>
          <p:cNvPr id="34842" name="Text Box 26"/>
          <p:cNvSpPr txBox="1">
            <a:spLocks noChangeArrowheads="1"/>
          </p:cNvSpPr>
          <p:nvPr/>
        </p:nvSpPr>
        <p:spPr bwMode="auto">
          <a:xfrm>
            <a:off x="1819274" y="4710134"/>
            <a:ext cx="805624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marL="457200" indent="-457200" algn="just" eaLnBrk="1" hangingPunct="1">
              <a:spcBef>
                <a:spcPct val="50000"/>
              </a:spcBef>
              <a:buClrTx/>
              <a:buSzTx/>
              <a:buFont typeface="Wingdings" panose="05000000000000000000" pitchFamily="2" charset="2"/>
              <a:buChar char="Ø"/>
            </a:pPr>
            <a:r>
              <a:rPr lang="zh-CN" altLang="en-US" sz="2800" dirty="0">
                <a:solidFill>
                  <a:srgbClr val="FF0000"/>
                </a:solidFill>
                <a:latin typeface="+mn-ea"/>
                <a:ea typeface="+mn-ea"/>
              </a:rPr>
              <a:t>动能</a:t>
            </a:r>
            <a:r>
              <a:rPr lang="zh-CN" altLang="en-US" sz="2800" dirty="0">
                <a:solidFill>
                  <a:srgbClr val="0000FF"/>
                </a:solidFill>
                <a:latin typeface="+mn-ea"/>
                <a:ea typeface="+mn-ea"/>
              </a:rPr>
              <a:t>是状态函数，</a:t>
            </a:r>
            <a:r>
              <a:rPr lang="zh-CN" altLang="en-US" sz="2800" dirty="0">
                <a:solidFill>
                  <a:srgbClr val="FF0000"/>
                </a:solidFill>
                <a:latin typeface="+mn-ea"/>
                <a:ea typeface="+mn-ea"/>
              </a:rPr>
              <a:t>与参考系的选择有关</a:t>
            </a:r>
            <a:r>
              <a:rPr lang="zh-CN" altLang="en-US" sz="2800" dirty="0">
                <a:solidFill>
                  <a:srgbClr val="0000FF"/>
                </a:solidFill>
                <a:latin typeface="+mn-ea"/>
                <a:ea typeface="+mn-ea"/>
              </a:rPr>
              <a:t>，</a:t>
            </a:r>
            <a:r>
              <a:rPr lang="zh-CN" altLang="en-US" sz="2800" dirty="0">
                <a:solidFill>
                  <a:srgbClr val="FF0000"/>
                </a:solidFill>
                <a:latin typeface="+mn-ea"/>
                <a:ea typeface="+mn-ea"/>
              </a:rPr>
              <a:t>动能定理只适用于惯性系 </a:t>
            </a:r>
          </a:p>
        </p:txBody>
      </p:sp>
      <p:sp>
        <p:nvSpPr>
          <p:cNvPr id="2" name="文本框 1"/>
          <p:cNvSpPr txBox="1"/>
          <p:nvPr/>
        </p:nvSpPr>
        <p:spPr>
          <a:xfrm>
            <a:off x="1821284" y="5664241"/>
            <a:ext cx="56098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eaLnBrk="1" hangingPunct="1">
              <a:spcBef>
                <a:spcPct val="50000"/>
              </a:spcBef>
              <a:buClrTx/>
              <a:buSzTx/>
              <a:buFontTx/>
              <a:buNone/>
              <a:defRPr sz="3200" b="1">
                <a:solidFill>
                  <a:srgbClr val="0000FF"/>
                </a:solidFill>
              </a:defRPr>
            </a:lvl1pPr>
            <a:lvl2pPr marL="742950" indent="-285750">
              <a:spcBef>
                <a:spcPct val="20000"/>
              </a:spcBef>
              <a:buChar char="–"/>
              <a:defRPr>
                <a:solidFill>
                  <a:schemeClr val="tx1"/>
                </a:solidFill>
              </a:defRPr>
            </a:lvl2pPr>
            <a:lvl3pPr marL="1143000" indent="-228600">
              <a:spcBef>
                <a:spcPct val="20000"/>
              </a:spcBef>
              <a:buChar char="•"/>
              <a:defRPr sz="2400">
                <a:solidFill>
                  <a:schemeClr val="tx1"/>
                </a:solidFill>
              </a:defRPr>
            </a:lvl3pPr>
            <a:lvl4pPr marL="1600200" indent="-228600">
              <a:spcBef>
                <a:spcPct val="20000"/>
              </a:spcBef>
              <a:buChar char="–"/>
              <a:defRPr sz="2000">
                <a:solidFill>
                  <a:schemeClr val="tx1"/>
                </a:solidFill>
              </a:defRPr>
            </a:lvl4pPr>
            <a:lvl5pPr marL="2057400" indent="-228600">
              <a:spcBef>
                <a:spcPct val="20000"/>
              </a:spcBef>
              <a:buSzPct val="65000"/>
              <a:buChar char="•"/>
              <a:defRPr sz="2000">
                <a:solidFill>
                  <a:schemeClr val="tx1"/>
                </a:solidFill>
              </a:defRPr>
            </a:lvl5pPr>
            <a:lvl6pPr marL="2514600" indent="-228600" eaLnBrk="0" fontAlgn="base" hangingPunct="0">
              <a:spcBef>
                <a:spcPct val="20000"/>
              </a:spcBef>
              <a:spcAft>
                <a:spcPct val="0"/>
              </a:spcAft>
              <a:buSzPct val="65000"/>
              <a:buChar char="•"/>
              <a:defRPr sz="2000">
                <a:solidFill>
                  <a:schemeClr val="tx1"/>
                </a:solidFill>
              </a:defRPr>
            </a:lvl6pPr>
            <a:lvl7pPr marL="2971800" indent="-228600" eaLnBrk="0" fontAlgn="base" hangingPunct="0">
              <a:spcBef>
                <a:spcPct val="20000"/>
              </a:spcBef>
              <a:spcAft>
                <a:spcPct val="0"/>
              </a:spcAft>
              <a:buSzPct val="65000"/>
              <a:buChar char="•"/>
              <a:defRPr sz="2000">
                <a:solidFill>
                  <a:schemeClr val="tx1"/>
                </a:solidFill>
              </a:defRPr>
            </a:lvl7pPr>
            <a:lvl8pPr marL="3429000" indent="-228600" eaLnBrk="0" fontAlgn="base" hangingPunct="0">
              <a:spcBef>
                <a:spcPct val="20000"/>
              </a:spcBef>
              <a:spcAft>
                <a:spcPct val="0"/>
              </a:spcAft>
              <a:buSzPct val="65000"/>
              <a:buChar char="•"/>
              <a:defRPr sz="2000">
                <a:solidFill>
                  <a:schemeClr val="tx1"/>
                </a:solidFill>
              </a:defRPr>
            </a:lvl8pPr>
            <a:lvl9pPr marL="3886200" indent="-228600" eaLnBrk="0" fontAlgn="base" hangingPunct="0">
              <a:spcBef>
                <a:spcPct val="20000"/>
              </a:spcBef>
              <a:spcAft>
                <a:spcPct val="0"/>
              </a:spcAft>
              <a:buSzPct val="65000"/>
              <a:buChar char="•"/>
              <a:defRPr sz="2000">
                <a:solidFill>
                  <a:schemeClr val="tx1"/>
                </a:solidFill>
              </a:defRPr>
            </a:lvl9pPr>
          </a:lstStyle>
          <a:p>
            <a:pPr marL="457200" indent="-457200" algn="just">
              <a:buFont typeface="Wingdings" panose="05000000000000000000" pitchFamily="2" charset="2"/>
              <a:buChar char="Ø"/>
            </a:pPr>
            <a:r>
              <a:rPr lang="zh-CN" altLang="en-US" sz="2800" b="0" dirty="0">
                <a:solidFill>
                  <a:srgbClr val="FF0000"/>
                </a:solidFill>
                <a:latin typeface="+mn-ea"/>
                <a:ea typeface="+mn-ea"/>
              </a:rPr>
              <a:t>内力可以改变质点系的动能</a:t>
            </a:r>
          </a:p>
        </p:txBody>
      </p:sp>
      <p:sp>
        <p:nvSpPr>
          <p:cNvPr id="9"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ea"/>
                <a:ea typeface="+mn-ea"/>
              </a:rPr>
              <a:t>关于动能定理的说明</a:t>
            </a:r>
          </a:p>
        </p:txBody>
      </p:sp>
    </p:spTree>
    <p:extLst>
      <p:ext uri="{BB962C8B-B14F-4D97-AF65-F5344CB8AC3E}">
        <p14:creationId xmlns:p14="http://schemas.microsoft.com/office/powerpoint/2010/main" val="165283330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833"/>
                                        </p:tgtEl>
                                        <p:attrNameLst>
                                          <p:attrName>style.visibility</p:attrName>
                                        </p:attrNameLst>
                                      </p:cBhvr>
                                      <p:to>
                                        <p:strVal val="visible"/>
                                      </p:to>
                                    </p:set>
                                    <p:animEffect transition="in" filter="wipe(left)">
                                      <p:cBhvr>
                                        <p:cTn id="7" dur="500"/>
                                        <p:tgtEl>
                                          <p:spTgt spid="348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834"/>
                                        </p:tgtEl>
                                        <p:attrNameLst>
                                          <p:attrName>style.visibility</p:attrName>
                                        </p:attrNameLst>
                                      </p:cBhvr>
                                      <p:to>
                                        <p:strVal val="visible"/>
                                      </p:to>
                                    </p:set>
                                    <p:animEffect transition="in" filter="wipe(left)">
                                      <p:cBhvr>
                                        <p:cTn id="12" dur="500"/>
                                        <p:tgtEl>
                                          <p:spTgt spid="348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835"/>
                                        </p:tgtEl>
                                        <p:attrNameLst>
                                          <p:attrName>style.visibility</p:attrName>
                                        </p:attrNameLst>
                                      </p:cBhvr>
                                      <p:to>
                                        <p:strVal val="visible"/>
                                      </p:to>
                                    </p:set>
                                    <p:animEffect transition="in" filter="wipe(left)">
                                      <p:cBhvr>
                                        <p:cTn id="17" dur="500"/>
                                        <p:tgtEl>
                                          <p:spTgt spid="348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4836"/>
                                        </p:tgtEl>
                                        <p:attrNameLst>
                                          <p:attrName>style.visibility</p:attrName>
                                        </p:attrNameLst>
                                      </p:cBhvr>
                                      <p:to>
                                        <p:strVal val="visible"/>
                                      </p:to>
                                    </p:set>
                                    <p:animEffect transition="in" filter="wipe(left)">
                                      <p:cBhvr>
                                        <p:cTn id="22" dur="500"/>
                                        <p:tgtEl>
                                          <p:spTgt spid="348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4842"/>
                                        </p:tgtEl>
                                        <p:attrNameLst>
                                          <p:attrName>style.visibility</p:attrName>
                                        </p:attrNameLst>
                                      </p:cBhvr>
                                      <p:to>
                                        <p:strVal val="visible"/>
                                      </p:to>
                                    </p:set>
                                    <p:animEffect transition="in" filter="wipe(left)">
                                      <p:cBhvr>
                                        <p:cTn id="27" dur="500"/>
                                        <p:tgtEl>
                                          <p:spTgt spid="348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33" grpId="0"/>
      <p:bldP spid="34834" grpId="0"/>
      <p:bldP spid="34835" grpId="0"/>
      <p:bldP spid="34836" grpId="0"/>
      <p:bldP spid="34842"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41" name="Text Box 1073"/>
          <p:cNvSpPr txBox="1">
            <a:spLocks noChangeArrowheads="1"/>
          </p:cNvSpPr>
          <p:nvPr/>
        </p:nvSpPr>
        <p:spPr bwMode="auto">
          <a:xfrm>
            <a:off x="588596" y="1325117"/>
            <a:ext cx="903370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功是过程量，动能是状态量。功是物体能量变化的一种量度，动能是能量的一种形式，是物体具有对其他物体作功的本领 </a:t>
            </a:r>
          </a:p>
        </p:txBody>
      </p:sp>
      <p:sp>
        <p:nvSpPr>
          <p:cNvPr id="33843" name="Text Box 1075"/>
          <p:cNvSpPr txBox="1">
            <a:spLocks noChangeArrowheads="1"/>
          </p:cNvSpPr>
          <p:nvPr/>
        </p:nvSpPr>
        <p:spPr bwMode="auto">
          <a:xfrm>
            <a:off x="1141047" y="3188145"/>
            <a:ext cx="81676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外力作正功，动能的增量为正，物体动能增加 </a:t>
            </a:r>
          </a:p>
        </p:txBody>
      </p:sp>
      <p:sp>
        <p:nvSpPr>
          <p:cNvPr id="33844" name="Text Box 1076"/>
          <p:cNvSpPr txBox="1">
            <a:spLocks noChangeArrowheads="1"/>
          </p:cNvSpPr>
          <p:nvPr/>
        </p:nvSpPr>
        <p:spPr bwMode="auto">
          <a:xfrm>
            <a:off x="1141047" y="4068762"/>
            <a:ext cx="848125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外力作负功，动能的增量为负，物体的动能减少，即物体克服外力作功 </a:t>
            </a:r>
          </a:p>
        </p:txBody>
      </p:sp>
      <p:sp>
        <p:nvSpPr>
          <p:cNvPr id="33845" name="Text Box 1077"/>
          <p:cNvSpPr txBox="1">
            <a:spLocks noChangeArrowheads="1"/>
          </p:cNvSpPr>
          <p:nvPr/>
        </p:nvSpPr>
        <p:spPr bwMode="auto">
          <a:xfrm>
            <a:off x="1141047" y="5338254"/>
            <a:ext cx="86613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外力作功为零，动能的增量为零，物体的动能不变 </a:t>
            </a:r>
          </a:p>
        </p:txBody>
      </p:sp>
      <p:pic>
        <p:nvPicPr>
          <p:cNvPr id="33846" name="Picture 1078"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597" y="4225513"/>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47" name="Picture 1079"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597" y="3151569"/>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49" name="Picture 1081"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597" y="5299457"/>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4" name="Text Box 1026"/>
          <p:cNvSpPr txBox="1">
            <a:spLocks noChangeArrowheads="1"/>
          </p:cNvSpPr>
          <p:nvPr/>
        </p:nvSpPr>
        <p:spPr bwMode="auto">
          <a:xfrm>
            <a:off x="588597" y="490747"/>
            <a:ext cx="68183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6600CC"/>
                </a:solidFill>
                <a:latin typeface="+mn-lt"/>
                <a:ea typeface="+mn-ea"/>
              </a:rPr>
              <a:t>2</a:t>
            </a:r>
            <a:r>
              <a:rPr lang="zh-CN" altLang="en-US" sz="2800" dirty="0">
                <a:solidFill>
                  <a:srgbClr val="6600CC"/>
                </a:solidFill>
                <a:latin typeface="+mn-lt"/>
                <a:ea typeface="+mn-ea"/>
              </a:rPr>
              <a:t>、功和能是两个不同的概念 </a:t>
            </a:r>
          </a:p>
        </p:txBody>
      </p:sp>
    </p:spTree>
    <p:extLst>
      <p:ext uri="{BB962C8B-B14F-4D97-AF65-F5344CB8AC3E}">
        <p14:creationId xmlns:p14="http://schemas.microsoft.com/office/powerpoint/2010/main" val="70926326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274"/>
                                        </p:tgtEl>
                                        <p:attrNameLst>
                                          <p:attrName>style.visibility</p:attrName>
                                        </p:attrNameLst>
                                      </p:cBhvr>
                                      <p:to>
                                        <p:strVal val="visible"/>
                                      </p:to>
                                    </p:set>
                                    <p:animEffect transition="in" filter="wipe(left)">
                                      <p:cBhvr>
                                        <p:cTn id="7" dur="500"/>
                                        <p:tgtEl>
                                          <p:spTgt spid="542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841"/>
                                        </p:tgtEl>
                                        <p:attrNameLst>
                                          <p:attrName>style.visibility</p:attrName>
                                        </p:attrNameLst>
                                      </p:cBhvr>
                                      <p:to>
                                        <p:strVal val="visible"/>
                                      </p:to>
                                    </p:set>
                                    <p:animEffect transition="in" filter="wipe(left)">
                                      <p:cBhvr>
                                        <p:cTn id="12" dur="500"/>
                                        <p:tgtEl>
                                          <p:spTgt spid="338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3847"/>
                                        </p:tgtEl>
                                        <p:attrNameLst>
                                          <p:attrName>style.visibility</p:attrName>
                                        </p:attrNameLst>
                                      </p:cBhvr>
                                      <p:to>
                                        <p:strVal val="visible"/>
                                      </p:to>
                                    </p:set>
                                    <p:animEffect transition="in" filter="wipe(left)">
                                      <p:cBhvr>
                                        <p:cTn id="17" dur="500"/>
                                        <p:tgtEl>
                                          <p:spTgt spid="3384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843"/>
                                        </p:tgtEl>
                                        <p:attrNameLst>
                                          <p:attrName>style.visibility</p:attrName>
                                        </p:attrNameLst>
                                      </p:cBhvr>
                                      <p:to>
                                        <p:strVal val="visible"/>
                                      </p:to>
                                    </p:set>
                                    <p:animEffect transition="in" filter="wipe(left)">
                                      <p:cBhvr>
                                        <p:cTn id="22" dur="500"/>
                                        <p:tgtEl>
                                          <p:spTgt spid="3384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3846"/>
                                        </p:tgtEl>
                                        <p:attrNameLst>
                                          <p:attrName>style.visibility</p:attrName>
                                        </p:attrNameLst>
                                      </p:cBhvr>
                                      <p:to>
                                        <p:strVal val="visible"/>
                                      </p:to>
                                    </p:set>
                                    <p:animEffect transition="in" filter="wipe(left)">
                                      <p:cBhvr>
                                        <p:cTn id="27" dur="500"/>
                                        <p:tgtEl>
                                          <p:spTgt spid="3384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3844"/>
                                        </p:tgtEl>
                                        <p:attrNameLst>
                                          <p:attrName>style.visibility</p:attrName>
                                        </p:attrNameLst>
                                      </p:cBhvr>
                                      <p:to>
                                        <p:strVal val="visible"/>
                                      </p:to>
                                    </p:set>
                                    <p:animEffect transition="in" filter="wipe(left)">
                                      <p:cBhvr>
                                        <p:cTn id="32" dur="500"/>
                                        <p:tgtEl>
                                          <p:spTgt spid="3384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3849"/>
                                        </p:tgtEl>
                                        <p:attrNameLst>
                                          <p:attrName>style.visibility</p:attrName>
                                        </p:attrNameLst>
                                      </p:cBhvr>
                                      <p:to>
                                        <p:strVal val="visible"/>
                                      </p:to>
                                    </p:set>
                                    <p:animEffect transition="in" filter="wipe(left)">
                                      <p:cBhvr>
                                        <p:cTn id="37" dur="500"/>
                                        <p:tgtEl>
                                          <p:spTgt spid="3384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3845"/>
                                        </p:tgtEl>
                                        <p:attrNameLst>
                                          <p:attrName>style.visibility</p:attrName>
                                        </p:attrNameLst>
                                      </p:cBhvr>
                                      <p:to>
                                        <p:strVal val="visible"/>
                                      </p:to>
                                    </p:set>
                                    <p:animEffect transition="in" filter="wipe(left)">
                                      <p:cBhvr>
                                        <p:cTn id="42" dur="500"/>
                                        <p:tgtEl>
                                          <p:spTgt spid="33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41" grpId="0"/>
      <p:bldP spid="33843" grpId="0"/>
      <p:bldP spid="33844" grpId="0"/>
      <p:bldP spid="33845" grpId="0"/>
      <p:bldP spid="5427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03" name="Text Box 1059"/>
          <p:cNvSpPr txBox="1">
            <a:spLocks noChangeArrowheads="1"/>
          </p:cNvSpPr>
          <p:nvPr/>
        </p:nvSpPr>
        <p:spPr bwMode="auto">
          <a:xfrm>
            <a:off x="1817318" y="1441501"/>
            <a:ext cx="2895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确定研究对象 </a:t>
            </a:r>
          </a:p>
        </p:txBody>
      </p:sp>
      <p:sp>
        <p:nvSpPr>
          <p:cNvPr id="32804" name="Text Box 1060"/>
          <p:cNvSpPr txBox="1">
            <a:spLocks noChangeArrowheads="1"/>
          </p:cNvSpPr>
          <p:nvPr/>
        </p:nvSpPr>
        <p:spPr bwMode="auto">
          <a:xfrm>
            <a:off x="1817318" y="2437987"/>
            <a:ext cx="3657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分析受力情况 </a:t>
            </a:r>
          </a:p>
        </p:txBody>
      </p:sp>
      <p:sp>
        <p:nvSpPr>
          <p:cNvPr id="32805" name="Text Box 1061"/>
          <p:cNvSpPr txBox="1">
            <a:spLocks noChangeArrowheads="1"/>
          </p:cNvSpPr>
          <p:nvPr/>
        </p:nvSpPr>
        <p:spPr bwMode="auto">
          <a:xfrm>
            <a:off x="1817318" y="3434473"/>
            <a:ext cx="4038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计算合外力作的功 </a:t>
            </a:r>
          </a:p>
        </p:txBody>
      </p:sp>
      <p:sp>
        <p:nvSpPr>
          <p:cNvPr id="32806" name="Text Box 1062"/>
          <p:cNvSpPr txBox="1">
            <a:spLocks noChangeArrowheads="1"/>
          </p:cNvSpPr>
          <p:nvPr/>
        </p:nvSpPr>
        <p:spPr bwMode="auto">
          <a:xfrm>
            <a:off x="1817318" y="4430958"/>
            <a:ext cx="4114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确定初末状态的动能 </a:t>
            </a:r>
          </a:p>
        </p:txBody>
      </p:sp>
      <p:sp>
        <p:nvSpPr>
          <p:cNvPr id="32807" name="Text Box 1063"/>
          <p:cNvSpPr txBox="1">
            <a:spLocks noChangeArrowheads="1"/>
          </p:cNvSpPr>
          <p:nvPr/>
        </p:nvSpPr>
        <p:spPr bwMode="auto">
          <a:xfrm>
            <a:off x="1817318" y="5427443"/>
            <a:ext cx="297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列方程求解 </a:t>
            </a:r>
          </a:p>
        </p:txBody>
      </p:sp>
      <p:sp>
        <p:nvSpPr>
          <p:cNvPr id="32808" name="Text Box 1064"/>
          <p:cNvSpPr txBox="1">
            <a:spLocks noChangeArrowheads="1"/>
          </p:cNvSpPr>
          <p:nvPr/>
        </p:nvSpPr>
        <p:spPr bwMode="auto">
          <a:xfrm>
            <a:off x="565127" y="462290"/>
            <a:ext cx="8089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6600CC"/>
                </a:solidFill>
                <a:latin typeface="+mn-lt"/>
                <a:ea typeface="+mn-ea"/>
              </a:rPr>
              <a:t>3</a:t>
            </a:r>
            <a:r>
              <a:rPr lang="zh-CN" altLang="en-US" sz="2800" dirty="0">
                <a:solidFill>
                  <a:srgbClr val="6600CC"/>
                </a:solidFill>
                <a:latin typeface="+mn-lt"/>
                <a:ea typeface="+mn-ea"/>
              </a:rPr>
              <a:t>、运用动能定理解决力学问题的步骤 </a:t>
            </a:r>
          </a:p>
        </p:txBody>
      </p:sp>
      <p:pic>
        <p:nvPicPr>
          <p:cNvPr id="32809" name="Picture 1065"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968" y="2381251"/>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10" name="Picture 1066"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968" y="1377951"/>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11" name="Picture 1067"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968" y="3382963"/>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13" name="Picture 1069"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968" y="4386263"/>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14" name="Picture 1070"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968" y="5387976"/>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9727" name="Object 2"/>
          <p:cNvGraphicFramePr>
            <a:graphicFrameLocks noChangeAspect="1"/>
          </p:cNvGraphicFramePr>
          <p:nvPr>
            <p:extLst/>
          </p:nvPr>
        </p:nvGraphicFramePr>
        <p:xfrm>
          <a:off x="7620001" y="1828800"/>
          <a:ext cx="2316163" cy="1919288"/>
        </p:xfrm>
        <a:graphic>
          <a:graphicData uri="http://schemas.openxmlformats.org/presentationml/2006/ole">
            <mc:AlternateContent xmlns:mc="http://schemas.openxmlformats.org/markup-compatibility/2006">
              <mc:Choice xmlns:v="urn:schemas-microsoft-com:vml" Requires="v">
                <p:oleObj spid="_x0000_s143415" name="剪辑" r:id="rId4" imgW="4046538" imgH="3352800" progId="MS_ClipArt_Gallery.2">
                  <p:embed/>
                </p:oleObj>
              </mc:Choice>
              <mc:Fallback>
                <p:oleObj name="剪辑" r:id="rId4" imgW="4046538" imgH="3352800" progId="MS_ClipArt_Gallery.2">
                  <p:embed/>
                  <p:pic>
                    <p:nvPicPr>
                      <p:cNvPr id="29727"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1" y="1828800"/>
                        <a:ext cx="2316163" cy="191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81642789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9727"/>
                                        </p:tgtEl>
                                        <p:attrNameLst>
                                          <p:attrName>style.visibility</p:attrName>
                                        </p:attrNameLst>
                                      </p:cBhvr>
                                      <p:to>
                                        <p:strVal val="visible"/>
                                      </p:to>
                                    </p:set>
                                    <p:animEffect transition="in" filter="box(out)">
                                      <p:cBhvr>
                                        <p:cTn id="7" dur="500"/>
                                        <p:tgtEl>
                                          <p:spTgt spid="297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808"/>
                                        </p:tgtEl>
                                        <p:attrNameLst>
                                          <p:attrName>style.visibility</p:attrName>
                                        </p:attrNameLst>
                                      </p:cBhvr>
                                      <p:to>
                                        <p:strVal val="visible"/>
                                      </p:to>
                                    </p:set>
                                    <p:animEffect transition="in" filter="wipe(left)">
                                      <p:cBhvr>
                                        <p:cTn id="12" dur="500"/>
                                        <p:tgtEl>
                                          <p:spTgt spid="3280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2810"/>
                                        </p:tgtEl>
                                        <p:attrNameLst>
                                          <p:attrName>style.visibility</p:attrName>
                                        </p:attrNameLst>
                                      </p:cBhvr>
                                      <p:to>
                                        <p:strVal val="visible"/>
                                      </p:to>
                                    </p:set>
                                    <p:animEffect transition="in" filter="wipe(left)">
                                      <p:cBhvr>
                                        <p:cTn id="17" dur="500"/>
                                        <p:tgtEl>
                                          <p:spTgt spid="328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803"/>
                                        </p:tgtEl>
                                        <p:attrNameLst>
                                          <p:attrName>style.visibility</p:attrName>
                                        </p:attrNameLst>
                                      </p:cBhvr>
                                      <p:to>
                                        <p:strVal val="visible"/>
                                      </p:to>
                                    </p:set>
                                    <p:animEffect transition="in" filter="wipe(left)">
                                      <p:cBhvr>
                                        <p:cTn id="22" dur="500"/>
                                        <p:tgtEl>
                                          <p:spTgt spid="328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2809"/>
                                        </p:tgtEl>
                                        <p:attrNameLst>
                                          <p:attrName>style.visibility</p:attrName>
                                        </p:attrNameLst>
                                      </p:cBhvr>
                                      <p:to>
                                        <p:strVal val="visible"/>
                                      </p:to>
                                    </p:set>
                                    <p:animEffect transition="in" filter="wipe(left)">
                                      <p:cBhvr>
                                        <p:cTn id="27" dur="500"/>
                                        <p:tgtEl>
                                          <p:spTgt spid="3280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2804"/>
                                        </p:tgtEl>
                                        <p:attrNameLst>
                                          <p:attrName>style.visibility</p:attrName>
                                        </p:attrNameLst>
                                      </p:cBhvr>
                                      <p:to>
                                        <p:strVal val="visible"/>
                                      </p:to>
                                    </p:set>
                                    <p:animEffect transition="in" filter="wipe(left)">
                                      <p:cBhvr>
                                        <p:cTn id="32" dur="500"/>
                                        <p:tgtEl>
                                          <p:spTgt spid="3280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2811"/>
                                        </p:tgtEl>
                                        <p:attrNameLst>
                                          <p:attrName>style.visibility</p:attrName>
                                        </p:attrNameLst>
                                      </p:cBhvr>
                                      <p:to>
                                        <p:strVal val="visible"/>
                                      </p:to>
                                    </p:set>
                                    <p:animEffect transition="in" filter="wipe(left)">
                                      <p:cBhvr>
                                        <p:cTn id="37" dur="500"/>
                                        <p:tgtEl>
                                          <p:spTgt spid="3281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2805"/>
                                        </p:tgtEl>
                                        <p:attrNameLst>
                                          <p:attrName>style.visibility</p:attrName>
                                        </p:attrNameLst>
                                      </p:cBhvr>
                                      <p:to>
                                        <p:strVal val="visible"/>
                                      </p:to>
                                    </p:set>
                                    <p:animEffect transition="in" filter="wipe(left)">
                                      <p:cBhvr>
                                        <p:cTn id="42" dur="500"/>
                                        <p:tgtEl>
                                          <p:spTgt spid="3280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2813"/>
                                        </p:tgtEl>
                                        <p:attrNameLst>
                                          <p:attrName>style.visibility</p:attrName>
                                        </p:attrNameLst>
                                      </p:cBhvr>
                                      <p:to>
                                        <p:strVal val="visible"/>
                                      </p:to>
                                    </p:set>
                                    <p:animEffect transition="in" filter="wipe(left)">
                                      <p:cBhvr>
                                        <p:cTn id="47" dur="500"/>
                                        <p:tgtEl>
                                          <p:spTgt spid="3281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2806"/>
                                        </p:tgtEl>
                                        <p:attrNameLst>
                                          <p:attrName>style.visibility</p:attrName>
                                        </p:attrNameLst>
                                      </p:cBhvr>
                                      <p:to>
                                        <p:strVal val="visible"/>
                                      </p:to>
                                    </p:set>
                                    <p:animEffect transition="in" filter="wipe(left)">
                                      <p:cBhvr>
                                        <p:cTn id="52" dur="500"/>
                                        <p:tgtEl>
                                          <p:spTgt spid="3280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32814"/>
                                        </p:tgtEl>
                                        <p:attrNameLst>
                                          <p:attrName>style.visibility</p:attrName>
                                        </p:attrNameLst>
                                      </p:cBhvr>
                                      <p:to>
                                        <p:strVal val="visible"/>
                                      </p:to>
                                    </p:set>
                                    <p:animEffect transition="in" filter="wipe(left)">
                                      <p:cBhvr>
                                        <p:cTn id="57" dur="500"/>
                                        <p:tgtEl>
                                          <p:spTgt spid="3281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2807"/>
                                        </p:tgtEl>
                                        <p:attrNameLst>
                                          <p:attrName>style.visibility</p:attrName>
                                        </p:attrNameLst>
                                      </p:cBhvr>
                                      <p:to>
                                        <p:strVal val="visible"/>
                                      </p:to>
                                    </p:set>
                                    <p:animEffect transition="in" filter="wipe(left)">
                                      <p:cBhvr>
                                        <p:cTn id="62" dur="500"/>
                                        <p:tgtEl>
                                          <p:spTgt spid="32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03" grpId="0"/>
      <p:bldP spid="32804" grpId="0"/>
      <p:bldP spid="32805" grpId="0"/>
      <p:bldP spid="32806" grpId="0"/>
      <p:bldP spid="32807" grpId="0"/>
      <p:bldP spid="3280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1320469" y="1910662"/>
            <a:ext cx="406176" cy="406176"/>
          </a:xfrm>
          <a:prstGeom prst="rect">
            <a:avLst/>
          </a:prstGeom>
        </p:spPr>
      </p:pic>
      <p:pic>
        <p:nvPicPr>
          <p:cNvPr id="3" name="图片 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131713" y="2833831"/>
            <a:ext cx="406176" cy="406176"/>
          </a:xfrm>
          <a:prstGeom prst="rect">
            <a:avLst/>
          </a:prstGeom>
        </p:spPr>
      </p:pic>
      <p:pic>
        <p:nvPicPr>
          <p:cNvPr id="4" name="图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941082" y="3744160"/>
            <a:ext cx="406176" cy="406176"/>
          </a:xfrm>
          <a:prstGeom prst="rect">
            <a:avLst/>
          </a:prstGeom>
        </p:spPr>
      </p:pic>
      <p:pic>
        <p:nvPicPr>
          <p:cNvPr id="5" name="图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3730567" y="4632857"/>
            <a:ext cx="406176" cy="406176"/>
          </a:xfrm>
          <a:prstGeom prst="rect">
            <a:avLst/>
          </a:prstGeom>
        </p:spPr>
      </p:pic>
      <p:grpSp>
        <p:nvGrpSpPr>
          <p:cNvPr id="6" name="组合 5"/>
          <p:cNvGrpSpPr/>
          <p:nvPr/>
        </p:nvGrpSpPr>
        <p:grpSpPr>
          <a:xfrm>
            <a:off x="630882" y="510638"/>
            <a:ext cx="1654059" cy="865821"/>
            <a:chOff x="630882" y="510638"/>
            <a:chExt cx="1654059" cy="865821"/>
          </a:xfrm>
        </p:grpSpPr>
        <p:sp>
          <p:nvSpPr>
            <p:cNvPr id="7" name="文本框 6"/>
            <p:cNvSpPr txBox="1"/>
            <p:nvPr/>
          </p:nvSpPr>
          <p:spPr>
            <a:xfrm>
              <a:off x="673794" y="510638"/>
              <a:ext cx="1611147"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目录</a:t>
              </a:r>
            </a:p>
          </p:txBody>
        </p:sp>
        <p:sp>
          <p:nvSpPr>
            <p:cNvPr id="8" name="Freeform 192"/>
            <p:cNvSpPr>
              <a:spLocks noEditPoints="1"/>
            </p:cNvSpPr>
            <p:nvPr/>
          </p:nvSpPr>
          <p:spPr bwMode="auto">
            <a:xfrm>
              <a:off x="630882" y="1146853"/>
              <a:ext cx="1426832" cy="229606"/>
            </a:xfrm>
            <a:custGeom>
              <a:avLst/>
              <a:gdLst>
                <a:gd name="T0" fmla="*/ 460 w 478"/>
                <a:gd name="T1" fmla="*/ 10 h 77"/>
                <a:gd name="T2" fmla="*/ 130 w 478"/>
                <a:gd name="T3" fmla="*/ 3 h 77"/>
                <a:gd name="T4" fmla="*/ 95 w 478"/>
                <a:gd name="T5" fmla="*/ 2 h 77"/>
                <a:gd name="T6" fmla="*/ 5 w 478"/>
                <a:gd name="T7" fmla="*/ 5 h 77"/>
                <a:gd name="T8" fmla="*/ 0 w 478"/>
                <a:gd name="T9" fmla="*/ 9 h 77"/>
                <a:gd name="T10" fmla="*/ 1 w 478"/>
                <a:gd name="T11" fmla="*/ 17 h 77"/>
                <a:gd name="T12" fmla="*/ 2 w 478"/>
                <a:gd name="T13" fmla="*/ 20 h 77"/>
                <a:gd name="T14" fmla="*/ 2 w 478"/>
                <a:gd name="T15" fmla="*/ 25 h 77"/>
                <a:gd name="T16" fmla="*/ 11 w 478"/>
                <a:gd name="T17" fmla="*/ 26 h 77"/>
                <a:gd name="T18" fmla="*/ 14 w 478"/>
                <a:gd name="T19" fmla="*/ 35 h 77"/>
                <a:gd name="T20" fmla="*/ 12 w 478"/>
                <a:gd name="T21" fmla="*/ 40 h 77"/>
                <a:gd name="T22" fmla="*/ 18 w 478"/>
                <a:gd name="T23" fmla="*/ 41 h 77"/>
                <a:gd name="T24" fmla="*/ 20 w 478"/>
                <a:gd name="T25" fmla="*/ 46 h 77"/>
                <a:gd name="T26" fmla="*/ 16 w 478"/>
                <a:gd name="T27" fmla="*/ 49 h 77"/>
                <a:gd name="T28" fmla="*/ 30 w 478"/>
                <a:gd name="T29" fmla="*/ 59 h 77"/>
                <a:gd name="T30" fmla="*/ 17 w 478"/>
                <a:gd name="T31" fmla="*/ 63 h 77"/>
                <a:gd name="T32" fmla="*/ 161 w 478"/>
                <a:gd name="T33" fmla="*/ 76 h 77"/>
                <a:gd name="T34" fmla="*/ 311 w 478"/>
                <a:gd name="T35" fmla="*/ 74 h 77"/>
                <a:gd name="T36" fmla="*/ 401 w 478"/>
                <a:gd name="T37" fmla="*/ 73 h 77"/>
                <a:gd name="T38" fmla="*/ 368 w 478"/>
                <a:gd name="T39" fmla="*/ 70 h 77"/>
                <a:gd name="T40" fmla="*/ 372 w 478"/>
                <a:gd name="T41" fmla="*/ 68 h 77"/>
                <a:gd name="T42" fmla="*/ 372 w 478"/>
                <a:gd name="T43" fmla="*/ 66 h 77"/>
                <a:gd name="T44" fmla="*/ 412 w 478"/>
                <a:gd name="T45" fmla="*/ 66 h 77"/>
                <a:gd name="T46" fmla="*/ 429 w 478"/>
                <a:gd name="T47" fmla="*/ 66 h 77"/>
                <a:gd name="T48" fmla="*/ 415 w 478"/>
                <a:gd name="T49" fmla="*/ 65 h 77"/>
                <a:gd name="T50" fmla="*/ 393 w 478"/>
                <a:gd name="T51" fmla="*/ 64 h 77"/>
                <a:gd name="T52" fmla="*/ 330 w 478"/>
                <a:gd name="T53" fmla="*/ 63 h 77"/>
                <a:gd name="T54" fmla="*/ 378 w 478"/>
                <a:gd name="T55" fmla="*/ 60 h 77"/>
                <a:gd name="T56" fmla="*/ 406 w 478"/>
                <a:gd name="T57" fmla="*/ 60 h 77"/>
                <a:gd name="T58" fmla="*/ 403 w 478"/>
                <a:gd name="T59" fmla="*/ 59 h 77"/>
                <a:gd name="T60" fmla="*/ 399 w 478"/>
                <a:gd name="T61" fmla="*/ 56 h 77"/>
                <a:gd name="T62" fmla="*/ 381 w 478"/>
                <a:gd name="T63" fmla="*/ 54 h 77"/>
                <a:gd name="T64" fmla="*/ 388 w 478"/>
                <a:gd name="T65" fmla="*/ 54 h 77"/>
                <a:gd name="T66" fmla="*/ 367 w 478"/>
                <a:gd name="T67" fmla="*/ 49 h 77"/>
                <a:gd name="T68" fmla="*/ 383 w 478"/>
                <a:gd name="T69" fmla="*/ 49 h 77"/>
                <a:gd name="T70" fmla="*/ 368 w 478"/>
                <a:gd name="T71" fmla="*/ 46 h 77"/>
                <a:gd name="T72" fmla="*/ 400 w 478"/>
                <a:gd name="T73" fmla="*/ 44 h 77"/>
                <a:gd name="T74" fmla="*/ 408 w 478"/>
                <a:gd name="T75" fmla="*/ 42 h 77"/>
                <a:gd name="T76" fmla="*/ 451 w 478"/>
                <a:gd name="T77" fmla="*/ 42 h 77"/>
                <a:gd name="T78" fmla="*/ 373 w 478"/>
                <a:gd name="T79" fmla="*/ 38 h 77"/>
                <a:gd name="T80" fmla="*/ 435 w 478"/>
                <a:gd name="T81" fmla="*/ 34 h 77"/>
                <a:gd name="T82" fmla="*/ 445 w 478"/>
                <a:gd name="T83" fmla="*/ 31 h 77"/>
                <a:gd name="T84" fmla="*/ 449 w 478"/>
                <a:gd name="T85" fmla="*/ 29 h 77"/>
                <a:gd name="T86" fmla="*/ 464 w 478"/>
                <a:gd name="T87" fmla="*/ 25 h 77"/>
                <a:gd name="T88" fmla="*/ 443 w 478"/>
                <a:gd name="T89" fmla="*/ 20 h 77"/>
                <a:gd name="T90" fmla="*/ 455 w 478"/>
                <a:gd name="T91" fmla="*/ 15 h 77"/>
                <a:gd name="T92" fmla="*/ 22 w 478"/>
                <a:gd name="T93" fmla="*/ 46 h 77"/>
                <a:gd name="T94" fmla="*/ 212 w 478"/>
                <a:gd name="T95" fmla="*/ 74 h 77"/>
                <a:gd name="T96" fmla="*/ 234 w 478"/>
                <a:gd name="T97" fmla="*/ 73 h 77"/>
                <a:gd name="T98" fmla="*/ 367 w 478"/>
                <a:gd name="T99" fmla="*/ 70 h 77"/>
                <a:gd name="T100" fmla="*/ 415 w 478"/>
                <a:gd name="T101" fmla="*/ 11 h 77"/>
                <a:gd name="T102" fmla="*/ 422 w 478"/>
                <a:gd name="T103" fmla="*/ 1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8" h="77">
                  <a:moveTo>
                    <a:pt x="478" y="13"/>
                  </a:moveTo>
                  <a:cubicBezTo>
                    <a:pt x="472" y="13"/>
                    <a:pt x="468" y="13"/>
                    <a:pt x="462" y="12"/>
                  </a:cubicBezTo>
                  <a:cubicBezTo>
                    <a:pt x="461" y="11"/>
                    <a:pt x="465" y="12"/>
                    <a:pt x="464" y="11"/>
                  </a:cubicBezTo>
                  <a:cubicBezTo>
                    <a:pt x="434" y="9"/>
                    <a:pt x="403" y="9"/>
                    <a:pt x="373" y="7"/>
                  </a:cubicBezTo>
                  <a:cubicBezTo>
                    <a:pt x="402" y="6"/>
                    <a:pt x="431" y="10"/>
                    <a:pt x="460" y="10"/>
                  </a:cubicBezTo>
                  <a:cubicBezTo>
                    <a:pt x="436" y="6"/>
                    <a:pt x="407" y="7"/>
                    <a:pt x="381" y="5"/>
                  </a:cubicBezTo>
                  <a:cubicBezTo>
                    <a:pt x="288" y="3"/>
                    <a:pt x="288" y="3"/>
                    <a:pt x="288" y="3"/>
                  </a:cubicBezTo>
                  <a:cubicBezTo>
                    <a:pt x="222" y="3"/>
                    <a:pt x="222" y="3"/>
                    <a:pt x="222" y="3"/>
                  </a:cubicBezTo>
                  <a:cubicBezTo>
                    <a:pt x="130" y="4"/>
                    <a:pt x="130" y="4"/>
                    <a:pt x="130" y="4"/>
                  </a:cubicBezTo>
                  <a:cubicBezTo>
                    <a:pt x="130" y="3"/>
                    <a:pt x="130" y="3"/>
                    <a:pt x="130" y="3"/>
                  </a:cubicBezTo>
                  <a:cubicBezTo>
                    <a:pt x="127" y="2"/>
                    <a:pt x="125" y="3"/>
                    <a:pt x="123" y="3"/>
                  </a:cubicBezTo>
                  <a:cubicBezTo>
                    <a:pt x="124" y="3"/>
                    <a:pt x="125" y="3"/>
                    <a:pt x="125" y="4"/>
                  </a:cubicBezTo>
                  <a:cubicBezTo>
                    <a:pt x="122" y="4"/>
                    <a:pt x="118" y="3"/>
                    <a:pt x="115" y="4"/>
                  </a:cubicBezTo>
                  <a:cubicBezTo>
                    <a:pt x="112" y="3"/>
                    <a:pt x="107" y="4"/>
                    <a:pt x="102" y="3"/>
                  </a:cubicBezTo>
                  <a:cubicBezTo>
                    <a:pt x="100" y="2"/>
                    <a:pt x="98" y="2"/>
                    <a:pt x="95" y="2"/>
                  </a:cubicBezTo>
                  <a:cubicBezTo>
                    <a:pt x="70" y="2"/>
                    <a:pt x="50" y="0"/>
                    <a:pt x="24" y="1"/>
                  </a:cubicBezTo>
                  <a:cubicBezTo>
                    <a:pt x="18" y="2"/>
                    <a:pt x="10" y="1"/>
                    <a:pt x="6" y="4"/>
                  </a:cubicBezTo>
                  <a:cubicBezTo>
                    <a:pt x="6" y="5"/>
                    <a:pt x="8" y="5"/>
                    <a:pt x="8" y="5"/>
                  </a:cubicBezTo>
                  <a:cubicBezTo>
                    <a:pt x="7" y="5"/>
                    <a:pt x="6" y="6"/>
                    <a:pt x="5" y="5"/>
                  </a:cubicBezTo>
                  <a:cubicBezTo>
                    <a:pt x="5" y="5"/>
                    <a:pt x="5" y="5"/>
                    <a:pt x="5" y="5"/>
                  </a:cubicBezTo>
                  <a:cubicBezTo>
                    <a:pt x="0" y="6"/>
                    <a:pt x="0" y="6"/>
                    <a:pt x="0" y="6"/>
                  </a:cubicBezTo>
                  <a:cubicBezTo>
                    <a:pt x="2" y="7"/>
                    <a:pt x="2" y="7"/>
                    <a:pt x="2" y="7"/>
                  </a:cubicBezTo>
                  <a:cubicBezTo>
                    <a:pt x="2" y="7"/>
                    <a:pt x="2" y="7"/>
                    <a:pt x="2" y="7"/>
                  </a:cubicBezTo>
                  <a:cubicBezTo>
                    <a:pt x="4" y="8"/>
                    <a:pt x="4" y="8"/>
                    <a:pt x="4" y="8"/>
                  </a:cubicBezTo>
                  <a:cubicBezTo>
                    <a:pt x="3" y="8"/>
                    <a:pt x="1" y="9"/>
                    <a:pt x="0" y="9"/>
                  </a:cubicBezTo>
                  <a:cubicBezTo>
                    <a:pt x="0" y="11"/>
                    <a:pt x="0" y="13"/>
                    <a:pt x="3" y="13"/>
                  </a:cubicBezTo>
                  <a:cubicBezTo>
                    <a:pt x="0" y="13"/>
                    <a:pt x="0" y="13"/>
                    <a:pt x="0" y="13"/>
                  </a:cubicBezTo>
                  <a:cubicBezTo>
                    <a:pt x="0" y="14"/>
                    <a:pt x="0" y="14"/>
                    <a:pt x="0" y="14"/>
                  </a:cubicBezTo>
                  <a:cubicBezTo>
                    <a:pt x="0" y="15"/>
                    <a:pt x="2" y="15"/>
                    <a:pt x="3" y="15"/>
                  </a:cubicBezTo>
                  <a:cubicBezTo>
                    <a:pt x="1" y="17"/>
                    <a:pt x="1" y="17"/>
                    <a:pt x="1" y="17"/>
                  </a:cubicBezTo>
                  <a:cubicBezTo>
                    <a:pt x="2" y="17"/>
                    <a:pt x="2" y="17"/>
                    <a:pt x="2" y="17"/>
                  </a:cubicBezTo>
                  <a:cubicBezTo>
                    <a:pt x="1" y="18"/>
                    <a:pt x="1" y="18"/>
                    <a:pt x="1" y="18"/>
                  </a:cubicBezTo>
                  <a:cubicBezTo>
                    <a:pt x="3" y="18"/>
                    <a:pt x="1" y="19"/>
                    <a:pt x="1" y="19"/>
                  </a:cubicBezTo>
                  <a:cubicBezTo>
                    <a:pt x="4" y="20"/>
                    <a:pt x="4" y="20"/>
                    <a:pt x="4" y="20"/>
                  </a:cubicBezTo>
                  <a:cubicBezTo>
                    <a:pt x="5" y="21"/>
                    <a:pt x="2" y="20"/>
                    <a:pt x="2" y="20"/>
                  </a:cubicBezTo>
                  <a:cubicBezTo>
                    <a:pt x="3" y="21"/>
                    <a:pt x="5" y="21"/>
                    <a:pt x="6" y="21"/>
                  </a:cubicBezTo>
                  <a:cubicBezTo>
                    <a:pt x="5" y="22"/>
                    <a:pt x="3" y="21"/>
                    <a:pt x="1" y="21"/>
                  </a:cubicBezTo>
                  <a:cubicBezTo>
                    <a:pt x="1" y="22"/>
                    <a:pt x="1" y="22"/>
                    <a:pt x="1" y="22"/>
                  </a:cubicBezTo>
                  <a:cubicBezTo>
                    <a:pt x="2" y="24"/>
                    <a:pt x="6" y="24"/>
                    <a:pt x="10" y="24"/>
                  </a:cubicBezTo>
                  <a:cubicBezTo>
                    <a:pt x="7" y="25"/>
                    <a:pt x="5" y="25"/>
                    <a:pt x="2" y="25"/>
                  </a:cubicBezTo>
                  <a:cubicBezTo>
                    <a:pt x="2" y="26"/>
                    <a:pt x="2" y="26"/>
                    <a:pt x="2" y="26"/>
                  </a:cubicBezTo>
                  <a:cubicBezTo>
                    <a:pt x="3" y="27"/>
                    <a:pt x="5" y="26"/>
                    <a:pt x="5" y="27"/>
                  </a:cubicBezTo>
                  <a:cubicBezTo>
                    <a:pt x="10" y="27"/>
                    <a:pt x="10" y="27"/>
                    <a:pt x="10" y="27"/>
                  </a:cubicBezTo>
                  <a:cubicBezTo>
                    <a:pt x="9" y="27"/>
                    <a:pt x="9" y="27"/>
                    <a:pt x="9" y="27"/>
                  </a:cubicBezTo>
                  <a:cubicBezTo>
                    <a:pt x="9" y="26"/>
                    <a:pt x="10" y="26"/>
                    <a:pt x="11" y="26"/>
                  </a:cubicBezTo>
                  <a:cubicBezTo>
                    <a:pt x="15" y="26"/>
                    <a:pt x="12" y="30"/>
                    <a:pt x="14" y="30"/>
                  </a:cubicBezTo>
                  <a:cubicBezTo>
                    <a:pt x="12" y="32"/>
                    <a:pt x="9" y="30"/>
                    <a:pt x="6" y="31"/>
                  </a:cubicBezTo>
                  <a:cubicBezTo>
                    <a:pt x="9" y="32"/>
                    <a:pt x="12" y="31"/>
                    <a:pt x="16" y="31"/>
                  </a:cubicBezTo>
                  <a:cubicBezTo>
                    <a:pt x="17" y="34"/>
                    <a:pt x="17" y="34"/>
                    <a:pt x="17" y="34"/>
                  </a:cubicBezTo>
                  <a:cubicBezTo>
                    <a:pt x="14" y="35"/>
                    <a:pt x="14" y="35"/>
                    <a:pt x="14" y="35"/>
                  </a:cubicBezTo>
                  <a:cubicBezTo>
                    <a:pt x="21" y="35"/>
                    <a:pt x="21" y="35"/>
                    <a:pt x="21" y="35"/>
                  </a:cubicBezTo>
                  <a:cubicBezTo>
                    <a:pt x="22" y="35"/>
                    <a:pt x="23" y="35"/>
                    <a:pt x="23" y="36"/>
                  </a:cubicBezTo>
                  <a:cubicBezTo>
                    <a:pt x="23" y="37"/>
                    <a:pt x="22" y="37"/>
                    <a:pt x="21" y="37"/>
                  </a:cubicBezTo>
                  <a:cubicBezTo>
                    <a:pt x="18" y="41"/>
                    <a:pt x="11" y="37"/>
                    <a:pt x="6" y="38"/>
                  </a:cubicBezTo>
                  <a:cubicBezTo>
                    <a:pt x="7" y="39"/>
                    <a:pt x="10" y="39"/>
                    <a:pt x="12" y="40"/>
                  </a:cubicBezTo>
                  <a:cubicBezTo>
                    <a:pt x="16" y="39"/>
                    <a:pt x="18" y="38"/>
                    <a:pt x="21" y="39"/>
                  </a:cubicBezTo>
                  <a:cubicBezTo>
                    <a:pt x="19" y="40"/>
                    <a:pt x="19" y="40"/>
                    <a:pt x="19" y="40"/>
                  </a:cubicBezTo>
                  <a:cubicBezTo>
                    <a:pt x="20" y="40"/>
                    <a:pt x="20" y="40"/>
                    <a:pt x="20" y="40"/>
                  </a:cubicBezTo>
                  <a:cubicBezTo>
                    <a:pt x="20" y="40"/>
                    <a:pt x="21" y="40"/>
                    <a:pt x="21" y="41"/>
                  </a:cubicBezTo>
                  <a:cubicBezTo>
                    <a:pt x="18" y="41"/>
                    <a:pt x="18" y="41"/>
                    <a:pt x="18" y="41"/>
                  </a:cubicBezTo>
                  <a:cubicBezTo>
                    <a:pt x="19" y="41"/>
                    <a:pt x="19" y="41"/>
                    <a:pt x="19" y="41"/>
                  </a:cubicBezTo>
                  <a:cubicBezTo>
                    <a:pt x="20" y="41"/>
                    <a:pt x="21" y="42"/>
                    <a:pt x="22" y="41"/>
                  </a:cubicBezTo>
                  <a:cubicBezTo>
                    <a:pt x="22" y="43"/>
                    <a:pt x="22" y="43"/>
                    <a:pt x="22" y="43"/>
                  </a:cubicBezTo>
                  <a:cubicBezTo>
                    <a:pt x="20" y="44"/>
                    <a:pt x="22" y="46"/>
                    <a:pt x="19" y="46"/>
                  </a:cubicBezTo>
                  <a:cubicBezTo>
                    <a:pt x="20" y="46"/>
                    <a:pt x="20" y="46"/>
                    <a:pt x="20" y="46"/>
                  </a:cubicBezTo>
                  <a:cubicBezTo>
                    <a:pt x="16" y="47"/>
                    <a:pt x="12" y="44"/>
                    <a:pt x="9" y="46"/>
                  </a:cubicBezTo>
                  <a:cubicBezTo>
                    <a:pt x="13" y="47"/>
                    <a:pt x="19" y="46"/>
                    <a:pt x="23" y="48"/>
                  </a:cubicBezTo>
                  <a:cubicBezTo>
                    <a:pt x="22" y="49"/>
                    <a:pt x="22" y="49"/>
                    <a:pt x="22" y="49"/>
                  </a:cubicBezTo>
                  <a:cubicBezTo>
                    <a:pt x="21" y="48"/>
                    <a:pt x="21" y="48"/>
                    <a:pt x="21" y="48"/>
                  </a:cubicBezTo>
                  <a:cubicBezTo>
                    <a:pt x="19" y="48"/>
                    <a:pt x="17" y="49"/>
                    <a:pt x="16" y="49"/>
                  </a:cubicBezTo>
                  <a:cubicBezTo>
                    <a:pt x="17" y="49"/>
                    <a:pt x="19" y="49"/>
                    <a:pt x="20" y="49"/>
                  </a:cubicBezTo>
                  <a:cubicBezTo>
                    <a:pt x="22" y="50"/>
                    <a:pt x="25" y="51"/>
                    <a:pt x="24" y="53"/>
                  </a:cubicBezTo>
                  <a:cubicBezTo>
                    <a:pt x="19" y="53"/>
                    <a:pt x="19" y="53"/>
                    <a:pt x="19" y="53"/>
                  </a:cubicBezTo>
                  <a:cubicBezTo>
                    <a:pt x="26" y="55"/>
                    <a:pt x="26" y="55"/>
                    <a:pt x="26" y="55"/>
                  </a:cubicBezTo>
                  <a:cubicBezTo>
                    <a:pt x="25" y="57"/>
                    <a:pt x="29" y="58"/>
                    <a:pt x="30" y="59"/>
                  </a:cubicBezTo>
                  <a:cubicBezTo>
                    <a:pt x="29" y="60"/>
                    <a:pt x="27" y="59"/>
                    <a:pt x="26" y="60"/>
                  </a:cubicBezTo>
                  <a:cubicBezTo>
                    <a:pt x="22" y="61"/>
                    <a:pt x="28" y="62"/>
                    <a:pt x="26" y="64"/>
                  </a:cubicBezTo>
                  <a:cubicBezTo>
                    <a:pt x="27" y="64"/>
                    <a:pt x="29" y="64"/>
                    <a:pt x="30" y="65"/>
                  </a:cubicBezTo>
                  <a:cubicBezTo>
                    <a:pt x="30" y="65"/>
                    <a:pt x="29" y="66"/>
                    <a:pt x="29" y="66"/>
                  </a:cubicBezTo>
                  <a:cubicBezTo>
                    <a:pt x="25" y="64"/>
                    <a:pt x="21" y="63"/>
                    <a:pt x="17" y="63"/>
                  </a:cubicBezTo>
                  <a:cubicBezTo>
                    <a:pt x="22" y="66"/>
                    <a:pt x="22" y="66"/>
                    <a:pt x="22" y="66"/>
                  </a:cubicBezTo>
                  <a:cubicBezTo>
                    <a:pt x="30" y="66"/>
                    <a:pt x="36" y="70"/>
                    <a:pt x="44" y="70"/>
                  </a:cubicBezTo>
                  <a:cubicBezTo>
                    <a:pt x="51" y="73"/>
                    <a:pt x="61" y="73"/>
                    <a:pt x="70" y="75"/>
                  </a:cubicBezTo>
                  <a:cubicBezTo>
                    <a:pt x="82" y="75"/>
                    <a:pt x="93" y="77"/>
                    <a:pt x="104" y="77"/>
                  </a:cubicBezTo>
                  <a:cubicBezTo>
                    <a:pt x="123" y="76"/>
                    <a:pt x="142" y="76"/>
                    <a:pt x="161" y="76"/>
                  </a:cubicBezTo>
                  <a:cubicBezTo>
                    <a:pt x="258" y="76"/>
                    <a:pt x="258" y="76"/>
                    <a:pt x="258" y="76"/>
                  </a:cubicBezTo>
                  <a:cubicBezTo>
                    <a:pt x="286" y="75"/>
                    <a:pt x="315" y="77"/>
                    <a:pt x="341" y="75"/>
                  </a:cubicBezTo>
                  <a:cubicBezTo>
                    <a:pt x="336" y="75"/>
                    <a:pt x="331" y="74"/>
                    <a:pt x="326" y="75"/>
                  </a:cubicBezTo>
                  <a:cubicBezTo>
                    <a:pt x="323" y="75"/>
                    <a:pt x="321" y="74"/>
                    <a:pt x="319" y="75"/>
                  </a:cubicBezTo>
                  <a:cubicBezTo>
                    <a:pt x="316" y="75"/>
                    <a:pt x="313" y="75"/>
                    <a:pt x="311" y="74"/>
                  </a:cubicBezTo>
                  <a:cubicBezTo>
                    <a:pt x="280" y="74"/>
                    <a:pt x="280" y="74"/>
                    <a:pt x="280" y="74"/>
                  </a:cubicBezTo>
                  <a:cubicBezTo>
                    <a:pt x="279" y="74"/>
                    <a:pt x="279" y="74"/>
                    <a:pt x="279" y="74"/>
                  </a:cubicBezTo>
                  <a:cubicBezTo>
                    <a:pt x="276" y="74"/>
                    <a:pt x="272" y="75"/>
                    <a:pt x="270" y="74"/>
                  </a:cubicBezTo>
                  <a:cubicBezTo>
                    <a:pt x="271" y="73"/>
                    <a:pt x="271" y="73"/>
                    <a:pt x="271" y="73"/>
                  </a:cubicBezTo>
                  <a:cubicBezTo>
                    <a:pt x="401" y="73"/>
                    <a:pt x="401" y="73"/>
                    <a:pt x="401" y="73"/>
                  </a:cubicBezTo>
                  <a:cubicBezTo>
                    <a:pt x="415" y="72"/>
                    <a:pt x="415" y="72"/>
                    <a:pt x="415" y="72"/>
                  </a:cubicBezTo>
                  <a:cubicBezTo>
                    <a:pt x="384" y="72"/>
                    <a:pt x="352" y="72"/>
                    <a:pt x="320" y="71"/>
                  </a:cubicBezTo>
                  <a:cubicBezTo>
                    <a:pt x="309" y="71"/>
                    <a:pt x="297" y="72"/>
                    <a:pt x="286" y="70"/>
                  </a:cubicBezTo>
                  <a:cubicBezTo>
                    <a:pt x="312" y="70"/>
                    <a:pt x="341" y="71"/>
                    <a:pt x="368" y="70"/>
                  </a:cubicBezTo>
                  <a:cubicBezTo>
                    <a:pt x="368" y="70"/>
                    <a:pt x="368" y="70"/>
                    <a:pt x="368" y="70"/>
                  </a:cubicBezTo>
                  <a:cubicBezTo>
                    <a:pt x="369" y="69"/>
                    <a:pt x="369" y="69"/>
                    <a:pt x="369" y="69"/>
                  </a:cubicBezTo>
                  <a:cubicBezTo>
                    <a:pt x="370" y="70"/>
                    <a:pt x="371" y="69"/>
                    <a:pt x="372" y="69"/>
                  </a:cubicBezTo>
                  <a:cubicBezTo>
                    <a:pt x="376" y="69"/>
                    <a:pt x="383" y="71"/>
                    <a:pt x="387" y="69"/>
                  </a:cubicBezTo>
                  <a:cubicBezTo>
                    <a:pt x="373" y="68"/>
                    <a:pt x="373" y="68"/>
                    <a:pt x="373" y="68"/>
                  </a:cubicBezTo>
                  <a:cubicBezTo>
                    <a:pt x="372" y="68"/>
                    <a:pt x="372" y="68"/>
                    <a:pt x="372" y="68"/>
                  </a:cubicBezTo>
                  <a:cubicBezTo>
                    <a:pt x="374" y="67"/>
                    <a:pt x="374" y="67"/>
                    <a:pt x="374" y="67"/>
                  </a:cubicBezTo>
                  <a:cubicBezTo>
                    <a:pt x="371" y="67"/>
                    <a:pt x="371" y="67"/>
                    <a:pt x="371" y="67"/>
                  </a:cubicBezTo>
                  <a:cubicBezTo>
                    <a:pt x="371" y="67"/>
                    <a:pt x="370" y="67"/>
                    <a:pt x="370" y="66"/>
                  </a:cubicBezTo>
                  <a:cubicBezTo>
                    <a:pt x="371" y="66"/>
                    <a:pt x="373" y="65"/>
                    <a:pt x="374" y="66"/>
                  </a:cubicBezTo>
                  <a:cubicBezTo>
                    <a:pt x="374" y="66"/>
                    <a:pt x="372" y="66"/>
                    <a:pt x="372" y="66"/>
                  </a:cubicBezTo>
                  <a:cubicBezTo>
                    <a:pt x="378" y="66"/>
                    <a:pt x="387" y="67"/>
                    <a:pt x="395" y="67"/>
                  </a:cubicBezTo>
                  <a:cubicBezTo>
                    <a:pt x="394" y="67"/>
                    <a:pt x="394" y="67"/>
                    <a:pt x="394" y="67"/>
                  </a:cubicBezTo>
                  <a:cubicBezTo>
                    <a:pt x="398" y="68"/>
                    <a:pt x="405" y="68"/>
                    <a:pt x="408" y="67"/>
                  </a:cubicBezTo>
                  <a:cubicBezTo>
                    <a:pt x="410" y="66"/>
                    <a:pt x="410" y="67"/>
                    <a:pt x="410" y="67"/>
                  </a:cubicBezTo>
                  <a:cubicBezTo>
                    <a:pt x="412" y="68"/>
                    <a:pt x="411" y="67"/>
                    <a:pt x="412" y="66"/>
                  </a:cubicBezTo>
                  <a:cubicBezTo>
                    <a:pt x="429" y="66"/>
                    <a:pt x="429" y="66"/>
                    <a:pt x="429" y="66"/>
                  </a:cubicBezTo>
                  <a:cubicBezTo>
                    <a:pt x="429" y="67"/>
                    <a:pt x="429" y="67"/>
                    <a:pt x="429" y="67"/>
                  </a:cubicBezTo>
                  <a:cubicBezTo>
                    <a:pt x="424" y="67"/>
                    <a:pt x="419" y="67"/>
                    <a:pt x="414" y="67"/>
                  </a:cubicBezTo>
                  <a:cubicBezTo>
                    <a:pt x="421" y="68"/>
                    <a:pt x="431" y="68"/>
                    <a:pt x="436" y="67"/>
                  </a:cubicBezTo>
                  <a:cubicBezTo>
                    <a:pt x="434" y="67"/>
                    <a:pt x="431" y="67"/>
                    <a:pt x="429" y="66"/>
                  </a:cubicBezTo>
                  <a:cubicBezTo>
                    <a:pt x="440" y="66"/>
                    <a:pt x="453" y="66"/>
                    <a:pt x="465" y="66"/>
                  </a:cubicBezTo>
                  <a:cubicBezTo>
                    <a:pt x="463" y="65"/>
                    <a:pt x="459" y="66"/>
                    <a:pt x="456" y="65"/>
                  </a:cubicBezTo>
                  <a:cubicBezTo>
                    <a:pt x="457" y="65"/>
                    <a:pt x="457" y="65"/>
                    <a:pt x="457" y="65"/>
                  </a:cubicBezTo>
                  <a:cubicBezTo>
                    <a:pt x="455" y="66"/>
                    <a:pt x="453" y="64"/>
                    <a:pt x="451" y="65"/>
                  </a:cubicBezTo>
                  <a:cubicBezTo>
                    <a:pt x="441" y="65"/>
                    <a:pt x="428" y="65"/>
                    <a:pt x="415" y="65"/>
                  </a:cubicBezTo>
                  <a:cubicBezTo>
                    <a:pt x="414" y="64"/>
                    <a:pt x="414" y="64"/>
                    <a:pt x="414" y="64"/>
                  </a:cubicBezTo>
                  <a:cubicBezTo>
                    <a:pt x="413" y="64"/>
                    <a:pt x="413" y="65"/>
                    <a:pt x="411" y="65"/>
                  </a:cubicBezTo>
                  <a:cubicBezTo>
                    <a:pt x="410" y="63"/>
                    <a:pt x="409" y="66"/>
                    <a:pt x="407" y="64"/>
                  </a:cubicBezTo>
                  <a:cubicBezTo>
                    <a:pt x="407" y="64"/>
                    <a:pt x="407" y="64"/>
                    <a:pt x="407" y="64"/>
                  </a:cubicBezTo>
                  <a:cubicBezTo>
                    <a:pt x="403" y="65"/>
                    <a:pt x="397" y="65"/>
                    <a:pt x="393" y="64"/>
                  </a:cubicBezTo>
                  <a:cubicBezTo>
                    <a:pt x="373" y="64"/>
                    <a:pt x="373" y="64"/>
                    <a:pt x="373" y="64"/>
                  </a:cubicBezTo>
                  <a:cubicBezTo>
                    <a:pt x="371" y="65"/>
                    <a:pt x="367" y="65"/>
                    <a:pt x="365" y="64"/>
                  </a:cubicBezTo>
                  <a:cubicBezTo>
                    <a:pt x="367" y="64"/>
                    <a:pt x="367" y="64"/>
                    <a:pt x="367" y="64"/>
                  </a:cubicBezTo>
                  <a:cubicBezTo>
                    <a:pt x="363" y="64"/>
                    <a:pt x="359" y="63"/>
                    <a:pt x="356" y="64"/>
                  </a:cubicBezTo>
                  <a:cubicBezTo>
                    <a:pt x="347" y="64"/>
                    <a:pt x="338" y="65"/>
                    <a:pt x="330" y="63"/>
                  </a:cubicBezTo>
                  <a:cubicBezTo>
                    <a:pt x="344" y="62"/>
                    <a:pt x="354" y="64"/>
                    <a:pt x="368" y="62"/>
                  </a:cubicBezTo>
                  <a:cubicBezTo>
                    <a:pt x="335" y="62"/>
                    <a:pt x="335" y="62"/>
                    <a:pt x="335" y="62"/>
                  </a:cubicBezTo>
                  <a:cubicBezTo>
                    <a:pt x="345" y="61"/>
                    <a:pt x="357" y="61"/>
                    <a:pt x="368" y="61"/>
                  </a:cubicBezTo>
                  <a:cubicBezTo>
                    <a:pt x="369" y="61"/>
                    <a:pt x="369" y="60"/>
                    <a:pt x="370" y="61"/>
                  </a:cubicBezTo>
                  <a:cubicBezTo>
                    <a:pt x="371" y="59"/>
                    <a:pt x="375" y="60"/>
                    <a:pt x="378" y="60"/>
                  </a:cubicBezTo>
                  <a:cubicBezTo>
                    <a:pt x="375" y="61"/>
                    <a:pt x="375" y="61"/>
                    <a:pt x="375" y="61"/>
                  </a:cubicBezTo>
                  <a:cubicBezTo>
                    <a:pt x="382" y="61"/>
                    <a:pt x="391" y="61"/>
                    <a:pt x="399" y="61"/>
                  </a:cubicBezTo>
                  <a:cubicBezTo>
                    <a:pt x="400" y="60"/>
                    <a:pt x="400" y="60"/>
                    <a:pt x="400" y="60"/>
                  </a:cubicBezTo>
                  <a:cubicBezTo>
                    <a:pt x="402" y="59"/>
                    <a:pt x="404" y="61"/>
                    <a:pt x="406" y="60"/>
                  </a:cubicBezTo>
                  <a:cubicBezTo>
                    <a:pt x="406" y="60"/>
                    <a:pt x="406" y="60"/>
                    <a:pt x="406" y="60"/>
                  </a:cubicBezTo>
                  <a:cubicBezTo>
                    <a:pt x="426" y="61"/>
                    <a:pt x="450" y="60"/>
                    <a:pt x="471" y="60"/>
                  </a:cubicBezTo>
                  <a:cubicBezTo>
                    <a:pt x="453" y="59"/>
                    <a:pt x="433" y="59"/>
                    <a:pt x="415" y="59"/>
                  </a:cubicBezTo>
                  <a:cubicBezTo>
                    <a:pt x="415" y="59"/>
                    <a:pt x="415" y="59"/>
                    <a:pt x="415" y="59"/>
                  </a:cubicBezTo>
                  <a:cubicBezTo>
                    <a:pt x="414" y="59"/>
                    <a:pt x="414" y="59"/>
                    <a:pt x="414" y="59"/>
                  </a:cubicBezTo>
                  <a:cubicBezTo>
                    <a:pt x="410" y="57"/>
                    <a:pt x="407" y="61"/>
                    <a:pt x="403" y="59"/>
                  </a:cubicBezTo>
                  <a:cubicBezTo>
                    <a:pt x="396" y="61"/>
                    <a:pt x="390" y="57"/>
                    <a:pt x="383" y="59"/>
                  </a:cubicBezTo>
                  <a:cubicBezTo>
                    <a:pt x="381" y="58"/>
                    <a:pt x="381" y="58"/>
                    <a:pt x="381" y="58"/>
                  </a:cubicBezTo>
                  <a:cubicBezTo>
                    <a:pt x="393" y="57"/>
                    <a:pt x="403" y="59"/>
                    <a:pt x="414" y="58"/>
                  </a:cubicBezTo>
                  <a:cubicBezTo>
                    <a:pt x="404" y="57"/>
                    <a:pt x="404" y="57"/>
                    <a:pt x="404" y="57"/>
                  </a:cubicBezTo>
                  <a:cubicBezTo>
                    <a:pt x="403" y="57"/>
                    <a:pt x="399" y="58"/>
                    <a:pt x="399" y="56"/>
                  </a:cubicBezTo>
                  <a:cubicBezTo>
                    <a:pt x="381" y="55"/>
                    <a:pt x="381" y="55"/>
                    <a:pt x="381" y="55"/>
                  </a:cubicBezTo>
                  <a:cubicBezTo>
                    <a:pt x="380" y="55"/>
                    <a:pt x="379" y="55"/>
                    <a:pt x="379" y="54"/>
                  </a:cubicBezTo>
                  <a:cubicBezTo>
                    <a:pt x="380" y="54"/>
                    <a:pt x="381" y="54"/>
                    <a:pt x="382" y="54"/>
                  </a:cubicBezTo>
                  <a:cubicBezTo>
                    <a:pt x="382" y="54"/>
                    <a:pt x="382" y="54"/>
                    <a:pt x="382" y="54"/>
                  </a:cubicBezTo>
                  <a:cubicBezTo>
                    <a:pt x="382" y="54"/>
                    <a:pt x="381" y="54"/>
                    <a:pt x="381" y="54"/>
                  </a:cubicBezTo>
                  <a:cubicBezTo>
                    <a:pt x="383" y="54"/>
                    <a:pt x="383" y="54"/>
                    <a:pt x="383" y="54"/>
                  </a:cubicBezTo>
                  <a:cubicBezTo>
                    <a:pt x="383" y="54"/>
                    <a:pt x="383" y="54"/>
                    <a:pt x="382" y="54"/>
                  </a:cubicBezTo>
                  <a:cubicBezTo>
                    <a:pt x="383" y="54"/>
                    <a:pt x="383" y="54"/>
                    <a:pt x="383" y="54"/>
                  </a:cubicBezTo>
                  <a:cubicBezTo>
                    <a:pt x="384" y="54"/>
                    <a:pt x="387" y="53"/>
                    <a:pt x="388" y="54"/>
                  </a:cubicBezTo>
                  <a:cubicBezTo>
                    <a:pt x="388" y="54"/>
                    <a:pt x="388" y="54"/>
                    <a:pt x="388" y="54"/>
                  </a:cubicBezTo>
                  <a:cubicBezTo>
                    <a:pt x="426" y="54"/>
                    <a:pt x="426" y="54"/>
                    <a:pt x="426" y="54"/>
                  </a:cubicBezTo>
                  <a:cubicBezTo>
                    <a:pt x="425" y="53"/>
                    <a:pt x="425" y="53"/>
                    <a:pt x="425" y="53"/>
                  </a:cubicBezTo>
                  <a:cubicBezTo>
                    <a:pt x="407" y="52"/>
                    <a:pt x="386" y="52"/>
                    <a:pt x="368" y="51"/>
                  </a:cubicBezTo>
                  <a:cubicBezTo>
                    <a:pt x="366" y="51"/>
                    <a:pt x="360" y="51"/>
                    <a:pt x="362" y="49"/>
                  </a:cubicBezTo>
                  <a:cubicBezTo>
                    <a:pt x="364" y="50"/>
                    <a:pt x="365" y="48"/>
                    <a:pt x="367" y="49"/>
                  </a:cubicBezTo>
                  <a:cubicBezTo>
                    <a:pt x="366" y="49"/>
                    <a:pt x="366" y="49"/>
                    <a:pt x="366" y="49"/>
                  </a:cubicBezTo>
                  <a:cubicBezTo>
                    <a:pt x="367" y="49"/>
                    <a:pt x="367" y="49"/>
                    <a:pt x="367" y="49"/>
                  </a:cubicBezTo>
                  <a:cubicBezTo>
                    <a:pt x="367" y="49"/>
                    <a:pt x="367" y="49"/>
                    <a:pt x="367" y="49"/>
                  </a:cubicBezTo>
                  <a:cubicBezTo>
                    <a:pt x="368" y="49"/>
                    <a:pt x="368" y="49"/>
                    <a:pt x="368" y="49"/>
                  </a:cubicBezTo>
                  <a:cubicBezTo>
                    <a:pt x="383" y="49"/>
                    <a:pt x="383" y="49"/>
                    <a:pt x="383" y="49"/>
                  </a:cubicBezTo>
                  <a:cubicBezTo>
                    <a:pt x="387" y="48"/>
                    <a:pt x="387" y="48"/>
                    <a:pt x="387" y="48"/>
                  </a:cubicBezTo>
                  <a:cubicBezTo>
                    <a:pt x="381" y="48"/>
                    <a:pt x="375" y="48"/>
                    <a:pt x="369" y="48"/>
                  </a:cubicBezTo>
                  <a:cubicBezTo>
                    <a:pt x="368" y="47"/>
                    <a:pt x="368" y="47"/>
                    <a:pt x="368" y="47"/>
                  </a:cubicBezTo>
                  <a:cubicBezTo>
                    <a:pt x="372" y="46"/>
                    <a:pt x="378" y="47"/>
                    <a:pt x="381" y="46"/>
                  </a:cubicBezTo>
                  <a:cubicBezTo>
                    <a:pt x="376" y="45"/>
                    <a:pt x="373" y="46"/>
                    <a:pt x="368" y="46"/>
                  </a:cubicBezTo>
                  <a:cubicBezTo>
                    <a:pt x="368" y="45"/>
                    <a:pt x="368" y="45"/>
                    <a:pt x="368" y="45"/>
                  </a:cubicBezTo>
                  <a:cubicBezTo>
                    <a:pt x="368" y="45"/>
                    <a:pt x="369" y="45"/>
                    <a:pt x="370" y="45"/>
                  </a:cubicBezTo>
                  <a:cubicBezTo>
                    <a:pt x="372" y="43"/>
                    <a:pt x="375" y="44"/>
                    <a:pt x="378" y="44"/>
                  </a:cubicBezTo>
                  <a:cubicBezTo>
                    <a:pt x="382" y="44"/>
                    <a:pt x="385" y="44"/>
                    <a:pt x="388" y="44"/>
                  </a:cubicBezTo>
                  <a:cubicBezTo>
                    <a:pt x="391" y="43"/>
                    <a:pt x="397" y="44"/>
                    <a:pt x="400" y="44"/>
                  </a:cubicBezTo>
                  <a:cubicBezTo>
                    <a:pt x="400" y="44"/>
                    <a:pt x="399" y="44"/>
                    <a:pt x="399" y="44"/>
                  </a:cubicBezTo>
                  <a:cubicBezTo>
                    <a:pt x="400" y="43"/>
                    <a:pt x="400" y="42"/>
                    <a:pt x="402" y="42"/>
                  </a:cubicBezTo>
                  <a:cubicBezTo>
                    <a:pt x="403" y="42"/>
                    <a:pt x="404" y="42"/>
                    <a:pt x="404" y="43"/>
                  </a:cubicBezTo>
                  <a:cubicBezTo>
                    <a:pt x="405" y="43"/>
                    <a:pt x="407" y="43"/>
                    <a:pt x="408" y="43"/>
                  </a:cubicBezTo>
                  <a:cubicBezTo>
                    <a:pt x="408" y="42"/>
                    <a:pt x="408" y="42"/>
                    <a:pt x="408" y="42"/>
                  </a:cubicBezTo>
                  <a:cubicBezTo>
                    <a:pt x="409" y="43"/>
                    <a:pt x="411" y="42"/>
                    <a:pt x="412" y="43"/>
                  </a:cubicBezTo>
                  <a:cubicBezTo>
                    <a:pt x="412" y="43"/>
                    <a:pt x="412" y="43"/>
                    <a:pt x="412" y="43"/>
                  </a:cubicBezTo>
                  <a:cubicBezTo>
                    <a:pt x="419" y="43"/>
                    <a:pt x="428" y="44"/>
                    <a:pt x="435" y="43"/>
                  </a:cubicBezTo>
                  <a:cubicBezTo>
                    <a:pt x="437" y="43"/>
                    <a:pt x="445" y="43"/>
                    <a:pt x="450" y="43"/>
                  </a:cubicBezTo>
                  <a:cubicBezTo>
                    <a:pt x="451" y="42"/>
                    <a:pt x="451" y="42"/>
                    <a:pt x="451" y="42"/>
                  </a:cubicBezTo>
                  <a:cubicBezTo>
                    <a:pt x="435" y="42"/>
                    <a:pt x="435" y="42"/>
                    <a:pt x="435" y="42"/>
                  </a:cubicBezTo>
                  <a:cubicBezTo>
                    <a:pt x="434" y="42"/>
                    <a:pt x="434" y="42"/>
                    <a:pt x="434" y="42"/>
                  </a:cubicBezTo>
                  <a:cubicBezTo>
                    <a:pt x="424" y="42"/>
                    <a:pt x="424" y="42"/>
                    <a:pt x="424" y="42"/>
                  </a:cubicBezTo>
                  <a:cubicBezTo>
                    <a:pt x="414" y="40"/>
                    <a:pt x="402" y="40"/>
                    <a:pt x="391" y="40"/>
                  </a:cubicBezTo>
                  <a:cubicBezTo>
                    <a:pt x="385" y="39"/>
                    <a:pt x="379" y="39"/>
                    <a:pt x="373" y="38"/>
                  </a:cubicBezTo>
                  <a:cubicBezTo>
                    <a:pt x="380" y="36"/>
                    <a:pt x="388" y="37"/>
                    <a:pt x="396" y="36"/>
                  </a:cubicBezTo>
                  <a:cubicBezTo>
                    <a:pt x="390" y="35"/>
                    <a:pt x="382" y="36"/>
                    <a:pt x="376" y="35"/>
                  </a:cubicBezTo>
                  <a:cubicBezTo>
                    <a:pt x="402" y="35"/>
                    <a:pt x="431" y="37"/>
                    <a:pt x="459" y="36"/>
                  </a:cubicBezTo>
                  <a:cubicBezTo>
                    <a:pt x="460" y="35"/>
                    <a:pt x="460" y="35"/>
                    <a:pt x="460" y="35"/>
                  </a:cubicBezTo>
                  <a:cubicBezTo>
                    <a:pt x="452" y="34"/>
                    <a:pt x="443" y="35"/>
                    <a:pt x="435" y="34"/>
                  </a:cubicBezTo>
                  <a:cubicBezTo>
                    <a:pt x="435" y="33"/>
                    <a:pt x="435" y="33"/>
                    <a:pt x="435" y="33"/>
                  </a:cubicBezTo>
                  <a:cubicBezTo>
                    <a:pt x="445" y="33"/>
                    <a:pt x="445" y="33"/>
                    <a:pt x="445" y="33"/>
                  </a:cubicBezTo>
                  <a:cubicBezTo>
                    <a:pt x="429" y="32"/>
                    <a:pt x="414" y="31"/>
                    <a:pt x="397" y="32"/>
                  </a:cubicBezTo>
                  <a:cubicBezTo>
                    <a:pt x="395" y="31"/>
                    <a:pt x="393" y="31"/>
                    <a:pt x="391" y="30"/>
                  </a:cubicBezTo>
                  <a:cubicBezTo>
                    <a:pt x="410" y="30"/>
                    <a:pt x="428" y="32"/>
                    <a:pt x="445" y="31"/>
                  </a:cubicBezTo>
                  <a:cubicBezTo>
                    <a:pt x="439" y="31"/>
                    <a:pt x="434" y="30"/>
                    <a:pt x="428" y="30"/>
                  </a:cubicBezTo>
                  <a:cubicBezTo>
                    <a:pt x="426" y="30"/>
                    <a:pt x="426" y="30"/>
                    <a:pt x="426" y="30"/>
                  </a:cubicBezTo>
                  <a:cubicBezTo>
                    <a:pt x="428" y="29"/>
                    <a:pt x="428" y="29"/>
                    <a:pt x="428" y="29"/>
                  </a:cubicBezTo>
                  <a:cubicBezTo>
                    <a:pt x="449" y="29"/>
                    <a:pt x="449" y="29"/>
                    <a:pt x="449" y="29"/>
                  </a:cubicBezTo>
                  <a:cubicBezTo>
                    <a:pt x="449" y="29"/>
                    <a:pt x="449" y="29"/>
                    <a:pt x="449" y="29"/>
                  </a:cubicBezTo>
                  <a:cubicBezTo>
                    <a:pt x="432" y="28"/>
                    <a:pt x="415" y="28"/>
                    <a:pt x="398" y="27"/>
                  </a:cubicBezTo>
                  <a:cubicBezTo>
                    <a:pt x="399" y="26"/>
                    <a:pt x="399" y="26"/>
                    <a:pt x="399" y="26"/>
                  </a:cubicBezTo>
                  <a:cubicBezTo>
                    <a:pt x="417" y="24"/>
                    <a:pt x="432" y="30"/>
                    <a:pt x="449" y="27"/>
                  </a:cubicBezTo>
                  <a:cubicBezTo>
                    <a:pt x="444" y="26"/>
                    <a:pt x="440" y="27"/>
                    <a:pt x="436" y="26"/>
                  </a:cubicBezTo>
                  <a:cubicBezTo>
                    <a:pt x="445" y="26"/>
                    <a:pt x="455" y="25"/>
                    <a:pt x="464" y="25"/>
                  </a:cubicBezTo>
                  <a:cubicBezTo>
                    <a:pt x="463" y="23"/>
                    <a:pt x="471" y="25"/>
                    <a:pt x="474" y="23"/>
                  </a:cubicBezTo>
                  <a:cubicBezTo>
                    <a:pt x="461" y="23"/>
                    <a:pt x="447" y="23"/>
                    <a:pt x="435" y="22"/>
                  </a:cubicBezTo>
                  <a:cubicBezTo>
                    <a:pt x="438" y="21"/>
                    <a:pt x="441" y="21"/>
                    <a:pt x="444" y="21"/>
                  </a:cubicBezTo>
                  <a:cubicBezTo>
                    <a:pt x="443" y="21"/>
                    <a:pt x="443" y="21"/>
                    <a:pt x="443" y="20"/>
                  </a:cubicBezTo>
                  <a:cubicBezTo>
                    <a:pt x="443" y="20"/>
                    <a:pt x="443" y="20"/>
                    <a:pt x="443" y="20"/>
                  </a:cubicBezTo>
                  <a:cubicBezTo>
                    <a:pt x="452" y="20"/>
                    <a:pt x="460" y="21"/>
                    <a:pt x="468" y="19"/>
                  </a:cubicBezTo>
                  <a:cubicBezTo>
                    <a:pt x="464" y="19"/>
                    <a:pt x="460" y="19"/>
                    <a:pt x="457" y="18"/>
                  </a:cubicBezTo>
                  <a:cubicBezTo>
                    <a:pt x="457" y="18"/>
                    <a:pt x="458" y="17"/>
                    <a:pt x="458" y="17"/>
                  </a:cubicBezTo>
                  <a:cubicBezTo>
                    <a:pt x="457" y="17"/>
                    <a:pt x="455" y="17"/>
                    <a:pt x="454" y="16"/>
                  </a:cubicBezTo>
                  <a:cubicBezTo>
                    <a:pt x="455" y="15"/>
                    <a:pt x="455" y="15"/>
                    <a:pt x="455" y="15"/>
                  </a:cubicBezTo>
                  <a:cubicBezTo>
                    <a:pt x="459" y="17"/>
                    <a:pt x="463" y="15"/>
                    <a:pt x="467" y="15"/>
                  </a:cubicBezTo>
                  <a:cubicBezTo>
                    <a:pt x="446" y="13"/>
                    <a:pt x="446" y="13"/>
                    <a:pt x="446" y="13"/>
                  </a:cubicBezTo>
                  <a:cubicBezTo>
                    <a:pt x="457" y="13"/>
                    <a:pt x="467" y="13"/>
                    <a:pt x="478" y="13"/>
                  </a:cubicBezTo>
                  <a:close/>
                  <a:moveTo>
                    <a:pt x="20" y="46"/>
                  </a:moveTo>
                  <a:cubicBezTo>
                    <a:pt x="22" y="46"/>
                    <a:pt x="22" y="46"/>
                    <a:pt x="22" y="46"/>
                  </a:cubicBezTo>
                  <a:cubicBezTo>
                    <a:pt x="22" y="46"/>
                    <a:pt x="22" y="46"/>
                    <a:pt x="22" y="46"/>
                  </a:cubicBezTo>
                  <a:lnTo>
                    <a:pt x="20" y="46"/>
                  </a:lnTo>
                  <a:close/>
                  <a:moveTo>
                    <a:pt x="224" y="74"/>
                  </a:moveTo>
                  <a:cubicBezTo>
                    <a:pt x="214" y="74"/>
                    <a:pt x="214" y="74"/>
                    <a:pt x="214" y="74"/>
                  </a:cubicBezTo>
                  <a:cubicBezTo>
                    <a:pt x="213" y="74"/>
                    <a:pt x="213" y="74"/>
                    <a:pt x="212" y="74"/>
                  </a:cubicBezTo>
                  <a:cubicBezTo>
                    <a:pt x="214" y="74"/>
                    <a:pt x="214" y="74"/>
                    <a:pt x="214" y="74"/>
                  </a:cubicBezTo>
                  <a:cubicBezTo>
                    <a:pt x="216" y="74"/>
                    <a:pt x="217" y="73"/>
                    <a:pt x="218" y="73"/>
                  </a:cubicBezTo>
                  <a:cubicBezTo>
                    <a:pt x="234" y="73"/>
                    <a:pt x="234" y="73"/>
                    <a:pt x="234" y="73"/>
                  </a:cubicBezTo>
                  <a:cubicBezTo>
                    <a:pt x="234" y="73"/>
                    <a:pt x="234" y="73"/>
                    <a:pt x="235" y="73"/>
                  </a:cubicBezTo>
                  <a:cubicBezTo>
                    <a:pt x="234" y="73"/>
                    <a:pt x="234" y="73"/>
                    <a:pt x="234" y="73"/>
                  </a:cubicBezTo>
                  <a:cubicBezTo>
                    <a:pt x="230" y="73"/>
                    <a:pt x="227" y="73"/>
                    <a:pt x="224" y="74"/>
                  </a:cubicBezTo>
                  <a:close/>
                  <a:moveTo>
                    <a:pt x="380" y="69"/>
                  </a:moveTo>
                  <a:cubicBezTo>
                    <a:pt x="379" y="69"/>
                    <a:pt x="378" y="69"/>
                    <a:pt x="377" y="69"/>
                  </a:cubicBezTo>
                  <a:cubicBezTo>
                    <a:pt x="377" y="69"/>
                    <a:pt x="379" y="69"/>
                    <a:pt x="380" y="69"/>
                  </a:cubicBezTo>
                  <a:close/>
                  <a:moveTo>
                    <a:pt x="367" y="70"/>
                  </a:moveTo>
                  <a:cubicBezTo>
                    <a:pt x="364" y="70"/>
                    <a:pt x="364" y="70"/>
                    <a:pt x="364" y="70"/>
                  </a:cubicBezTo>
                  <a:cubicBezTo>
                    <a:pt x="364" y="70"/>
                    <a:pt x="364" y="70"/>
                    <a:pt x="364" y="70"/>
                  </a:cubicBezTo>
                  <a:cubicBezTo>
                    <a:pt x="364" y="70"/>
                    <a:pt x="364" y="70"/>
                    <a:pt x="364" y="70"/>
                  </a:cubicBezTo>
                  <a:cubicBezTo>
                    <a:pt x="365" y="70"/>
                    <a:pt x="366" y="69"/>
                    <a:pt x="367" y="70"/>
                  </a:cubicBezTo>
                  <a:close/>
                  <a:moveTo>
                    <a:pt x="415" y="11"/>
                  </a:moveTo>
                  <a:cubicBezTo>
                    <a:pt x="410" y="11"/>
                    <a:pt x="410" y="11"/>
                    <a:pt x="410" y="11"/>
                  </a:cubicBezTo>
                  <a:cubicBezTo>
                    <a:pt x="411" y="11"/>
                    <a:pt x="413" y="11"/>
                    <a:pt x="415" y="11"/>
                  </a:cubicBezTo>
                  <a:cubicBezTo>
                    <a:pt x="419" y="11"/>
                    <a:pt x="419" y="11"/>
                    <a:pt x="419" y="11"/>
                  </a:cubicBezTo>
                  <a:cubicBezTo>
                    <a:pt x="417" y="12"/>
                    <a:pt x="416" y="11"/>
                    <a:pt x="415" y="11"/>
                  </a:cubicBezTo>
                  <a:close/>
                  <a:moveTo>
                    <a:pt x="422" y="12"/>
                  </a:moveTo>
                  <a:cubicBezTo>
                    <a:pt x="428" y="12"/>
                    <a:pt x="433" y="12"/>
                    <a:pt x="439" y="13"/>
                  </a:cubicBezTo>
                  <a:cubicBezTo>
                    <a:pt x="433" y="12"/>
                    <a:pt x="428" y="12"/>
                    <a:pt x="422" y="12"/>
                  </a:cubicBezTo>
                  <a:close/>
                </a:path>
              </a:pathLst>
            </a:custGeom>
            <a:solidFill>
              <a:srgbClr val="D32F2F"/>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 name="组合 8"/>
          <p:cNvGrpSpPr/>
          <p:nvPr/>
        </p:nvGrpSpPr>
        <p:grpSpPr>
          <a:xfrm>
            <a:off x="1932991" y="1692137"/>
            <a:ext cx="4864399" cy="677256"/>
            <a:chOff x="1968160" y="1961766"/>
            <a:chExt cx="4864399" cy="677256"/>
          </a:xfrm>
        </p:grpSpPr>
        <p:sp>
          <p:nvSpPr>
            <p:cNvPr id="10" name="文本框 9"/>
            <p:cNvSpPr txBox="1"/>
            <p:nvPr/>
          </p:nvSpPr>
          <p:spPr>
            <a:xfrm>
              <a:off x="1968160" y="1961766"/>
              <a:ext cx="4864399"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功  动能定理</a:t>
              </a:r>
            </a:p>
          </p:txBody>
        </p:sp>
        <p:sp>
          <p:nvSpPr>
            <p:cNvPr id="11" name="Freeform 304"/>
            <p:cNvSpPr>
              <a:spLocks noEditPoints="1"/>
            </p:cNvSpPr>
            <p:nvPr/>
          </p:nvSpPr>
          <p:spPr bwMode="auto">
            <a:xfrm>
              <a:off x="2104635" y="2458047"/>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 name="组合 11"/>
          <p:cNvGrpSpPr/>
          <p:nvPr/>
        </p:nvGrpSpPr>
        <p:grpSpPr>
          <a:xfrm>
            <a:off x="2744235" y="2644451"/>
            <a:ext cx="6409020" cy="640991"/>
            <a:chOff x="2715904" y="3066480"/>
            <a:chExt cx="6409020" cy="640991"/>
          </a:xfrm>
        </p:grpSpPr>
        <p:sp>
          <p:nvSpPr>
            <p:cNvPr id="13" name="文本框 12"/>
            <p:cNvSpPr txBox="1"/>
            <p:nvPr/>
          </p:nvSpPr>
          <p:spPr>
            <a:xfrm>
              <a:off x="2715904" y="3066480"/>
              <a:ext cx="6409020"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保守力  势能</a:t>
              </a:r>
            </a:p>
          </p:txBody>
        </p:sp>
        <p:sp>
          <p:nvSpPr>
            <p:cNvPr id="14" name="Freeform 304"/>
            <p:cNvSpPr>
              <a:spLocks noEditPoints="1"/>
            </p:cNvSpPr>
            <p:nvPr/>
          </p:nvSpPr>
          <p:spPr bwMode="auto">
            <a:xfrm>
              <a:off x="2822528" y="352649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5" name="组合 14"/>
          <p:cNvGrpSpPr/>
          <p:nvPr/>
        </p:nvGrpSpPr>
        <p:grpSpPr>
          <a:xfrm>
            <a:off x="3553604" y="3569411"/>
            <a:ext cx="3753135" cy="639107"/>
            <a:chOff x="3844727" y="4171194"/>
            <a:chExt cx="3753135" cy="639107"/>
          </a:xfrm>
        </p:grpSpPr>
        <p:sp>
          <p:nvSpPr>
            <p:cNvPr id="16" name="文本框 15"/>
            <p:cNvSpPr txBox="1"/>
            <p:nvPr/>
          </p:nvSpPr>
          <p:spPr>
            <a:xfrm>
              <a:off x="3844727" y="4171194"/>
              <a:ext cx="3753135"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功能原理  机械能守恒</a:t>
              </a:r>
            </a:p>
          </p:txBody>
        </p:sp>
        <p:sp>
          <p:nvSpPr>
            <p:cNvPr id="17"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p:cNvGrpSpPr/>
          <p:nvPr/>
        </p:nvGrpSpPr>
        <p:grpSpPr>
          <a:xfrm>
            <a:off x="4343089" y="4458223"/>
            <a:ext cx="5778432" cy="639154"/>
            <a:chOff x="5371789" y="5275906"/>
            <a:chExt cx="5778432" cy="639154"/>
          </a:xfrm>
        </p:grpSpPr>
        <p:sp>
          <p:nvSpPr>
            <p:cNvPr id="19" name="文本框 18"/>
            <p:cNvSpPr txBox="1"/>
            <p:nvPr/>
          </p:nvSpPr>
          <p:spPr>
            <a:xfrm>
              <a:off x="5371789" y="5275906"/>
              <a:ext cx="5778432"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冲量  动量定理</a:t>
              </a:r>
            </a:p>
          </p:txBody>
        </p:sp>
        <p:sp>
          <p:nvSpPr>
            <p:cNvPr id="20" name="Freeform 304"/>
            <p:cNvSpPr>
              <a:spLocks noEditPoints="1"/>
            </p:cNvSpPr>
            <p:nvPr/>
          </p:nvSpPr>
          <p:spPr bwMode="auto">
            <a:xfrm>
              <a:off x="5537506" y="5734085"/>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3" name="图片 2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4512050" y="5444935"/>
            <a:ext cx="406176" cy="406176"/>
          </a:xfrm>
          <a:prstGeom prst="rect">
            <a:avLst/>
          </a:prstGeom>
        </p:spPr>
      </p:pic>
      <p:grpSp>
        <p:nvGrpSpPr>
          <p:cNvPr id="24" name="组合 23"/>
          <p:cNvGrpSpPr/>
          <p:nvPr/>
        </p:nvGrpSpPr>
        <p:grpSpPr>
          <a:xfrm>
            <a:off x="5124572" y="5270301"/>
            <a:ext cx="5778432" cy="639154"/>
            <a:chOff x="5371789" y="5275906"/>
            <a:chExt cx="5778432" cy="639154"/>
          </a:xfrm>
        </p:grpSpPr>
        <p:sp>
          <p:nvSpPr>
            <p:cNvPr id="25" name="文本框 24"/>
            <p:cNvSpPr txBox="1"/>
            <p:nvPr/>
          </p:nvSpPr>
          <p:spPr>
            <a:xfrm>
              <a:off x="5371789" y="5275906"/>
              <a:ext cx="5778432"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动量守恒定律</a:t>
              </a:r>
            </a:p>
          </p:txBody>
        </p:sp>
        <p:sp>
          <p:nvSpPr>
            <p:cNvPr id="26" name="Freeform 304"/>
            <p:cNvSpPr>
              <a:spLocks noEditPoints="1"/>
            </p:cNvSpPr>
            <p:nvPr/>
          </p:nvSpPr>
          <p:spPr bwMode="auto">
            <a:xfrm>
              <a:off x="5537506" y="5734085"/>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32851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anim calcmode="lin" valueType="num">
                                      <p:cBhvr>
                                        <p:cTn id="11" dur="500" fill="hold"/>
                                        <p:tgtEl>
                                          <p:spTgt spid="2"/>
                                        </p:tgtEl>
                                        <p:attrNameLst>
                                          <p:attrName>ppt_x</p:attrName>
                                        </p:attrNameLst>
                                      </p:cBhvr>
                                      <p:tavLst>
                                        <p:tav tm="0">
                                          <p:val>
                                            <p:strVal val="#ppt_x"/>
                                          </p:val>
                                        </p:tav>
                                        <p:tav tm="100000">
                                          <p:val>
                                            <p:strVal val="#ppt_x"/>
                                          </p:val>
                                        </p:tav>
                                      </p:tavLst>
                                    </p:anim>
                                    <p:anim calcmode="lin" valueType="num">
                                      <p:cBhvr>
                                        <p:cTn id="12" dur="500" fill="hold"/>
                                        <p:tgtEl>
                                          <p:spTgt spid="2"/>
                                        </p:tgtEl>
                                        <p:attrNameLst>
                                          <p:attrName>ppt_y</p:attrName>
                                        </p:attrNameLst>
                                      </p:cBhvr>
                                      <p:tavLst>
                                        <p:tav tm="0">
                                          <p:val>
                                            <p:strVal val="#ppt_y+.1"/>
                                          </p:val>
                                        </p:tav>
                                        <p:tav tm="100000">
                                          <p:val>
                                            <p:strVal val="#ppt_y"/>
                                          </p:val>
                                        </p:tav>
                                      </p:tavLst>
                                    </p:anim>
                                  </p:childTnLst>
                                </p:cTn>
                              </p:par>
                              <p:par>
                                <p:cTn id="13" presetID="22" presetClass="entr" presetSubtype="8" fill="hold" nodeType="withEffect">
                                  <p:stCondLst>
                                    <p:cond delay="9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42" presetClass="entr" presetSubtype="0" fill="hold" nodeType="withEffect">
                                  <p:stCondLst>
                                    <p:cond delay="12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60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0"/>
                                        <p:tgtEl>
                                          <p:spTgt spid="12"/>
                                        </p:tgtEl>
                                      </p:cBhvr>
                                    </p:animEffect>
                                  </p:childTnLst>
                                </p:cTn>
                              </p:par>
                              <p:par>
                                <p:cTn id="24" presetID="42" presetClass="entr" presetSubtype="0" fill="hold" nodeType="withEffect">
                                  <p:stCondLst>
                                    <p:cond delay="19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anim calcmode="lin" valueType="num">
                                      <p:cBhvr>
                                        <p:cTn id="27" dur="500" fill="hold"/>
                                        <p:tgtEl>
                                          <p:spTgt spid="4"/>
                                        </p:tgtEl>
                                        <p:attrNameLst>
                                          <p:attrName>ppt_x</p:attrName>
                                        </p:attrNameLst>
                                      </p:cBhvr>
                                      <p:tavLst>
                                        <p:tav tm="0">
                                          <p:val>
                                            <p:strVal val="#ppt_x"/>
                                          </p:val>
                                        </p:tav>
                                        <p:tav tm="100000">
                                          <p:val>
                                            <p:strVal val="#ppt_x"/>
                                          </p:val>
                                        </p:tav>
                                      </p:tavLst>
                                    </p:anim>
                                    <p:anim calcmode="lin" valueType="num">
                                      <p:cBhvr>
                                        <p:cTn id="28" dur="500" fill="hold"/>
                                        <p:tgtEl>
                                          <p:spTgt spid="4"/>
                                        </p:tgtEl>
                                        <p:attrNameLst>
                                          <p:attrName>ppt_y</p:attrName>
                                        </p:attrNameLst>
                                      </p:cBhvr>
                                      <p:tavLst>
                                        <p:tav tm="0">
                                          <p:val>
                                            <p:strVal val="#ppt_y+.1"/>
                                          </p:val>
                                        </p:tav>
                                        <p:tav tm="100000">
                                          <p:val>
                                            <p:strVal val="#ppt_y"/>
                                          </p:val>
                                        </p:tav>
                                      </p:tavLst>
                                    </p:anim>
                                  </p:childTnLst>
                                </p:cTn>
                              </p:par>
                              <p:par>
                                <p:cTn id="29" presetID="22" presetClass="entr" presetSubtype="8" fill="hold" nodeType="withEffect">
                                  <p:stCondLst>
                                    <p:cond delay="23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1000"/>
                                        <p:tgtEl>
                                          <p:spTgt spid="15"/>
                                        </p:tgtEl>
                                      </p:cBhvr>
                                    </p:animEffect>
                                  </p:childTnLst>
                                </p:cTn>
                              </p:par>
                              <p:par>
                                <p:cTn id="32" presetID="42" presetClass="entr" presetSubtype="0" fill="hold" nodeType="withEffect">
                                  <p:stCondLst>
                                    <p:cond delay="26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anim calcmode="lin" valueType="num">
                                      <p:cBhvr>
                                        <p:cTn id="35" dur="500" fill="hold"/>
                                        <p:tgtEl>
                                          <p:spTgt spid="5"/>
                                        </p:tgtEl>
                                        <p:attrNameLst>
                                          <p:attrName>ppt_x</p:attrName>
                                        </p:attrNameLst>
                                      </p:cBhvr>
                                      <p:tavLst>
                                        <p:tav tm="0">
                                          <p:val>
                                            <p:strVal val="#ppt_x"/>
                                          </p:val>
                                        </p:tav>
                                        <p:tav tm="100000">
                                          <p:val>
                                            <p:strVal val="#ppt_x"/>
                                          </p:val>
                                        </p:tav>
                                      </p:tavLst>
                                    </p:anim>
                                    <p:anim calcmode="lin" valueType="num">
                                      <p:cBhvr>
                                        <p:cTn id="36" dur="500" fill="hold"/>
                                        <p:tgtEl>
                                          <p:spTgt spid="5"/>
                                        </p:tgtEl>
                                        <p:attrNameLst>
                                          <p:attrName>ppt_y</p:attrName>
                                        </p:attrNameLst>
                                      </p:cBhvr>
                                      <p:tavLst>
                                        <p:tav tm="0">
                                          <p:val>
                                            <p:strVal val="#ppt_y+.1"/>
                                          </p:val>
                                        </p:tav>
                                        <p:tav tm="100000">
                                          <p:val>
                                            <p:strVal val="#ppt_y"/>
                                          </p:val>
                                        </p:tav>
                                      </p:tavLst>
                                    </p:anim>
                                  </p:childTnLst>
                                </p:cTn>
                              </p:par>
                              <p:par>
                                <p:cTn id="37" presetID="22" presetClass="entr" presetSubtype="8" fill="hold" nodeType="withEffect">
                                  <p:stCondLst>
                                    <p:cond delay="300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1000"/>
                                        <p:tgtEl>
                                          <p:spTgt spid="18"/>
                                        </p:tgtEl>
                                      </p:cBhvr>
                                    </p:animEffect>
                                  </p:childTnLst>
                                </p:cTn>
                              </p:par>
                              <p:par>
                                <p:cTn id="40" presetID="42" presetClass="entr" presetSubtype="0" fill="hold" nodeType="withEffect">
                                  <p:stCondLst>
                                    <p:cond delay="33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anim calcmode="lin" valueType="num">
                                      <p:cBhvr>
                                        <p:cTn id="43" dur="500" fill="hold"/>
                                        <p:tgtEl>
                                          <p:spTgt spid="23"/>
                                        </p:tgtEl>
                                        <p:attrNameLst>
                                          <p:attrName>ppt_x</p:attrName>
                                        </p:attrNameLst>
                                      </p:cBhvr>
                                      <p:tavLst>
                                        <p:tav tm="0">
                                          <p:val>
                                            <p:strVal val="#ppt_x"/>
                                          </p:val>
                                        </p:tav>
                                        <p:tav tm="100000">
                                          <p:val>
                                            <p:strVal val="#ppt_x"/>
                                          </p:val>
                                        </p:tav>
                                      </p:tavLst>
                                    </p:anim>
                                    <p:anim calcmode="lin" valueType="num">
                                      <p:cBhvr>
                                        <p:cTn id="44" dur="500" fill="hold"/>
                                        <p:tgtEl>
                                          <p:spTgt spid="23"/>
                                        </p:tgtEl>
                                        <p:attrNameLst>
                                          <p:attrName>ppt_y</p:attrName>
                                        </p:attrNameLst>
                                      </p:cBhvr>
                                      <p:tavLst>
                                        <p:tav tm="0">
                                          <p:val>
                                            <p:strVal val="#ppt_y+.1"/>
                                          </p:val>
                                        </p:tav>
                                        <p:tav tm="100000">
                                          <p:val>
                                            <p:strVal val="#ppt_y"/>
                                          </p:val>
                                        </p:tav>
                                      </p:tavLst>
                                    </p:anim>
                                  </p:childTnLst>
                                </p:cTn>
                              </p:par>
                              <p:par>
                                <p:cTn id="45" presetID="22" presetClass="entr" presetSubtype="8" fill="hold" nodeType="withEffect">
                                  <p:stCondLst>
                                    <p:cond delay="370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文本框 10"/>
              <p:cNvSpPr txBox="1"/>
              <p:nvPr/>
            </p:nvSpPr>
            <p:spPr>
              <a:xfrm>
                <a:off x="401289" y="382512"/>
                <a:ext cx="9744760" cy="1815882"/>
              </a:xfrm>
              <a:prstGeom prst="rect">
                <a:avLst/>
              </a:prstGeom>
              <a:noFill/>
            </p:spPr>
            <p:txBody>
              <a:bodyPr wrap="square" rtlCol="0">
                <a:spAutoFit/>
              </a:bodyPr>
              <a:lstStyle/>
              <a:p>
                <a:pPr algn="just"/>
                <a:r>
                  <a:rPr lang="zh-CN" altLang="en-US" sz="2800" dirty="0">
                    <a:solidFill>
                      <a:srgbClr val="0000FF"/>
                    </a:solidFill>
                    <a:latin typeface="+mn-lt"/>
                    <a:ea typeface="+mn-ea"/>
                  </a:rPr>
                  <a:t>例</a:t>
                </a:r>
                <a:r>
                  <a:rPr lang="en-US" altLang="zh-CN" sz="2800" dirty="0">
                    <a:solidFill>
                      <a:srgbClr val="0000FF"/>
                    </a:solidFill>
                    <a:latin typeface="+mn-lt"/>
                    <a:ea typeface="+mn-ea"/>
                  </a:rPr>
                  <a:t>1.12</a:t>
                </a:r>
                <a:r>
                  <a:rPr lang="zh-CN" altLang="en-US" sz="2800" dirty="0">
                    <a:solidFill>
                      <a:srgbClr val="0000FF"/>
                    </a:solidFill>
                    <a:latin typeface="+mn-lt"/>
                    <a:ea typeface="+mn-ea"/>
                  </a:rPr>
                  <a:t>：质量</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𝑘𝑔</m:t>
                    </m:r>
                  </m:oMath>
                </a14:m>
                <a:r>
                  <a:rPr lang="zh-CN" altLang="en-US" sz="2800" dirty="0">
                    <a:solidFill>
                      <a:srgbClr val="0000FF"/>
                    </a:solidFill>
                    <a:latin typeface="+mn-lt"/>
                    <a:ea typeface="+mn-ea"/>
                  </a:rPr>
                  <a:t>的物体，在坐标原点处从静止出发，在水平面内沿</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a14:m>
                <a:r>
                  <a:rPr lang="zh-CN" altLang="en-US" sz="2800" dirty="0">
                    <a:solidFill>
                      <a:srgbClr val="0000FF"/>
                    </a:solidFill>
                    <a:latin typeface="+mn-lt"/>
                    <a:ea typeface="+mn-ea"/>
                  </a:rPr>
                  <a:t>轴运动，其所受合力方向与运动方向相同，合力大小为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r>
                      <a:rPr lang="en-US" altLang="zh-CN" sz="2800" b="0" i="1" smtClean="0">
                        <a:solidFill>
                          <a:srgbClr val="0000FF"/>
                        </a:solidFill>
                        <a:latin typeface="Cambria Math" panose="02040503050406030204" pitchFamily="18" charset="0"/>
                        <a:ea typeface="Cambria Math" panose="02040503050406030204" pitchFamily="18" charset="0"/>
                      </a:rPr>
                      <m:t>=3+2</m:t>
                    </m:r>
                    <m:r>
                      <a:rPr lang="en-US" altLang="zh-CN" sz="2800" b="0" i="1" smtClean="0">
                        <a:solidFill>
                          <a:srgbClr val="0000FF"/>
                        </a:solidFill>
                        <a:latin typeface="Cambria Math" panose="02040503050406030204" pitchFamily="18" charset="0"/>
                        <a:ea typeface="Cambria Math" panose="02040503050406030204" pitchFamily="18" charset="0"/>
                      </a:rPr>
                      <m:t>𝑥</m:t>
                    </m:r>
                  </m:oMath>
                </a14:m>
                <a:r>
                  <a:rPr lang="zh-CN" altLang="en-US" sz="2800" dirty="0">
                    <a:solidFill>
                      <a:srgbClr val="0000FF"/>
                    </a:solidFill>
                    <a:latin typeface="+mn-lt"/>
                    <a:ea typeface="+mn-ea"/>
                  </a:rPr>
                  <a:t>（国际单位制），计算（</a:t>
                </a:r>
                <a:r>
                  <a:rPr lang="en-US" altLang="zh-CN" sz="2800" dirty="0">
                    <a:solidFill>
                      <a:srgbClr val="0000FF"/>
                    </a:solidFill>
                    <a:latin typeface="+mn-lt"/>
                    <a:ea typeface="+mn-ea"/>
                  </a:rPr>
                  <a:t>1</a:t>
                </a:r>
                <a:r>
                  <a:rPr lang="zh-CN" altLang="en-US" sz="2800" dirty="0">
                    <a:solidFill>
                      <a:srgbClr val="0000FF"/>
                    </a:solidFill>
                    <a:latin typeface="+mn-lt"/>
                    <a:ea typeface="+mn-ea"/>
                  </a:rPr>
                  <a:t>）物体在开始运动的</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𝑚</m:t>
                    </m:r>
                  </m:oMath>
                </a14:m>
                <a:r>
                  <a:rPr lang="zh-CN" altLang="en-US" sz="2800" dirty="0">
                    <a:solidFill>
                      <a:srgbClr val="0000FF"/>
                    </a:solidFill>
                    <a:latin typeface="+mn-lt"/>
                    <a:ea typeface="+mn-ea"/>
                  </a:rPr>
                  <a:t>内，合力所作功？（</a:t>
                </a:r>
                <a:r>
                  <a:rPr lang="en-US" altLang="zh-CN" sz="2800" dirty="0">
                    <a:solidFill>
                      <a:srgbClr val="0000FF"/>
                    </a:solidFill>
                    <a:latin typeface="+mn-lt"/>
                    <a:ea typeface="+mn-ea"/>
                  </a:rPr>
                  <a:t>2</a:t>
                </a:r>
                <a:r>
                  <a:rPr lang="zh-CN" altLang="en-US" sz="2800" dirty="0">
                    <a:solidFill>
                      <a:srgbClr val="0000FF"/>
                    </a:solidFill>
                    <a:latin typeface="+mn-lt"/>
                    <a:ea typeface="+mn-ea"/>
                  </a:rPr>
                  <a:t>）当</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𝑥</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a:solidFill>
                          <a:srgbClr val="0000FF"/>
                        </a:solidFill>
                        <a:latin typeface="Cambria Math" panose="02040503050406030204" pitchFamily="18" charset="0"/>
                        <a:ea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𝑚</m:t>
                    </m:r>
                  </m:oMath>
                </a14:m>
                <a:r>
                  <a:rPr lang="zh-CN" altLang="en-US" sz="2800" dirty="0">
                    <a:solidFill>
                      <a:srgbClr val="0000FF"/>
                    </a:solidFill>
                    <a:latin typeface="+mn-lt"/>
                    <a:ea typeface="+mn-ea"/>
                  </a:rPr>
                  <a:t>时，物体的速率？</a:t>
                </a:r>
              </a:p>
            </p:txBody>
          </p:sp>
        </mc:Choice>
        <mc:Fallback xmlns="">
          <p:sp>
            <p:nvSpPr>
              <p:cNvPr id="11" name="文本框 10"/>
              <p:cNvSpPr txBox="1">
                <a:spLocks noRot="1" noChangeAspect="1" noMove="1" noResize="1" noEditPoints="1" noAdjustHandles="1" noChangeArrowheads="1" noChangeShapeType="1" noTextEdit="1"/>
              </p:cNvSpPr>
              <p:nvPr/>
            </p:nvSpPr>
            <p:spPr>
              <a:xfrm>
                <a:off x="401289" y="382512"/>
                <a:ext cx="9744760" cy="1815882"/>
              </a:xfrm>
              <a:prstGeom prst="rect">
                <a:avLst/>
              </a:prstGeom>
              <a:blipFill>
                <a:blip r:embed="rId2"/>
                <a:stretch>
                  <a:fillRect l="-1314" t="-3691" r="-1252" b="-8389"/>
                </a:stretch>
              </a:blipFill>
            </p:spPr>
            <p:txBody>
              <a:bodyPr/>
              <a:lstStyle/>
              <a:p>
                <a:r>
                  <a:rPr lang="zh-CN" altLang="en-US">
                    <a:noFill/>
                  </a:rPr>
                  <a:t> </a:t>
                </a:r>
              </a:p>
            </p:txBody>
          </p:sp>
        </mc:Fallback>
      </mc:AlternateContent>
      <p:sp>
        <p:nvSpPr>
          <p:cNvPr id="13" name="文本框 12"/>
          <p:cNvSpPr txBox="1"/>
          <p:nvPr/>
        </p:nvSpPr>
        <p:spPr>
          <a:xfrm>
            <a:off x="401289" y="2580227"/>
            <a:ext cx="1107281" cy="523220"/>
          </a:xfrm>
          <a:prstGeom prst="rect">
            <a:avLst/>
          </a:prstGeom>
          <a:noFill/>
        </p:spPr>
        <p:txBody>
          <a:bodyPr wrap="square" rtlCol="0">
            <a:spAutoFit/>
          </a:bodyPr>
          <a:lstStyle/>
          <a:p>
            <a:pPr algn="just"/>
            <a:r>
              <a:rPr lang="zh-CN" altLang="en-US" sz="2800" dirty="0">
                <a:solidFill>
                  <a:srgbClr val="0000FF"/>
                </a:solidFill>
                <a:latin typeface="+mn-lt"/>
                <a:ea typeface="+mn-ea"/>
              </a:rPr>
              <a:t>解：</a:t>
            </a:r>
          </a:p>
        </p:txBody>
      </p:sp>
      <mc:AlternateContent xmlns:mc="http://schemas.openxmlformats.org/markup-compatibility/2006" xmlns:a14="http://schemas.microsoft.com/office/drawing/2010/main">
        <mc:Choice Requires="a14">
          <p:sp>
            <p:nvSpPr>
              <p:cNvPr id="14" name="矩形 13"/>
              <p:cNvSpPr/>
              <p:nvPr/>
            </p:nvSpPr>
            <p:spPr>
              <a:xfrm>
                <a:off x="1157581" y="2318397"/>
                <a:ext cx="2313197" cy="10789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sSub>
                            <m:sSubPr>
                              <m:ctrlPr>
                                <a:rPr lang="en-US" altLang="zh-CN" sz="2800" b="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𝑥</m:t>
                              </m:r>
                            </m:e>
                            <m:sub>
                              <m:r>
                                <a:rPr lang="en-US" altLang="zh-CN" sz="2800" b="0" i="1" smtClean="0">
                                  <a:solidFill>
                                    <a:srgbClr val="0000FF"/>
                                  </a:solidFill>
                                  <a:latin typeface="Cambria Math" panose="02040503050406030204" pitchFamily="18" charset="0"/>
                                  <a:ea typeface="Cambria Math" panose="02040503050406030204" pitchFamily="18" charset="0"/>
                                </a:rPr>
                                <m:t>𝑎</m:t>
                              </m:r>
                            </m:sub>
                          </m:sSub>
                        </m:sub>
                        <m:sup>
                          <m:sSub>
                            <m:sSubPr>
                              <m:ctrlPr>
                                <a:rPr lang="en-US" altLang="zh-CN" sz="2800" b="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𝑥</m:t>
                              </m:r>
                            </m:e>
                            <m:sub>
                              <m:r>
                                <a:rPr lang="en-US" altLang="zh-CN" sz="2800" b="0" i="1" smtClean="0">
                                  <a:solidFill>
                                    <a:srgbClr val="0000FF"/>
                                  </a:solidFill>
                                  <a:latin typeface="Cambria Math" panose="02040503050406030204" pitchFamily="18" charset="0"/>
                                  <a:ea typeface="Cambria Math" panose="02040503050406030204" pitchFamily="18" charset="0"/>
                                </a:rPr>
                                <m:t>𝑏</m:t>
                              </m:r>
                            </m:sub>
                          </m:sSub>
                        </m:sup>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𝐹</m:t>
                              </m:r>
                            </m:e>
                            <m:sub>
                              <m:r>
                                <a:rPr lang="en-US" altLang="zh-CN" sz="2800" i="1">
                                  <a:solidFill>
                                    <a:srgbClr val="0000FF"/>
                                  </a:solidFill>
                                  <a:latin typeface="Cambria Math" panose="02040503050406030204" pitchFamily="18" charset="0"/>
                                  <a:ea typeface="Cambria Math" panose="02040503050406030204" pitchFamily="18" charset="0"/>
                                </a:rPr>
                                <m:t>𝑥</m:t>
                              </m:r>
                            </m:sub>
                          </m:sSub>
                          <m:r>
                            <a:rPr lang="en-US" altLang="zh-CN" sz="2800" i="1">
                              <a:solidFill>
                                <a:srgbClr val="0000FF"/>
                              </a:solidFill>
                              <a:latin typeface="Cambria Math" panose="02040503050406030204" pitchFamily="18" charset="0"/>
                              <a:ea typeface="Cambria Math" panose="02040503050406030204" pitchFamily="18" charset="0"/>
                            </a:rPr>
                            <m:t>𝑑𝑥</m:t>
                          </m:r>
                        </m:e>
                      </m:nary>
                    </m:oMath>
                  </m:oMathPara>
                </a14:m>
                <a:endParaRPr lang="zh-CN" altLang="en-US" sz="2800" dirty="0">
                  <a:solidFill>
                    <a:srgbClr val="0000FF"/>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1157581" y="2318397"/>
                <a:ext cx="2313197" cy="107895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3350179" y="2318397"/>
                <a:ext cx="2827954" cy="10611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3</m:t>
                          </m:r>
                        </m:sup>
                        <m:e>
                          <m:d>
                            <m:dPr>
                              <m:ctrlPr>
                                <a:rPr lang="en-US" altLang="zh-CN" sz="2800" b="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3+2</m:t>
                              </m:r>
                              <m:r>
                                <a:rPr lang="en-US" altLang="zh-CN" sz="2800" i="1">
                                  <a:solidFill>
                                    <a:srgbClr val="0000FF"/>
                                  </a:solidFill>
                                  <a:latin typeface="Cambria Math" panose="02040503050406030204" pitchFamily="18" charset="0"/>
                                  <a:ea typeface="Cambria Math" panose="02040503050406030204" pitchFamily="18" charset="0"/>
                                </a:rPr>
                                <m:t>𝑥</m:t>
                              </m:r>
                            </m:e>
                          </m:d>
                          <m:r>
                            <a:rPr lang="en-US" altLang="zh-CN" sz="2800" i="1">
                              <a:solidFill>
                                <a:srgbClr val="0000FF"/>
                              </a:solidFill>
                              <a:latin typeface="Cambria Math" panose="02040503050406030204" pitchFamily="18" charset="0"/>
                              <a:ea typeface="Cambria Math" panose="02040503050406030204" pitchFamily="18" charset="0"/>
                            </a:rPr>
                            <m:t>𝑑𝑥</m:t>
                          </m:r>
                        </m:e>
                      </m:nary>
                    </m:oMath>
                  </m:oMathPara>
                </a14:m>
                <a:endParaRPr lang="zh-CN" altLang="en-US" sz="2800" dirty="0">
                  <a:solidFill>
                    <a:srgbClr val="0000FF"/>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3350179" y="2318397"/>
                <a:ext cx="2827954" cy="106112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982543" y="2590940"/>
                <a:ext cx="2275431" cy="5338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bSup>
                        <m:sSubSupPr>
                          <m:ctrlPr>
                            <a:rPr lang="en-US" altLang="zh-CN" sz="2800" b="0" i="1" smtClean="0">
                              <a:solidFill>
                                <a:srgbClr val="0000FF"/>
                              </a:solidFill>
                              <a:latin typeface="Cambria Math"/>
                              <a:ea typeface="Cambria Math" panose="02040503050406030204" pitchFamily="18" charset="0"/>
                            </a:rPr>
                          </m:ctrlPr>
                        </m:sSubSupPr>
                        <m:e>
                          <m:d>
                            <m:dPr>
                              <m:begChr m:val="["/>
                              <m:endChr m:val="]"/>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3</m:t>
                              </m:r>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𝑥</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e>
                          </m:d>
                        </m:e>
                        <m:sub>
                          <m: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3</m:t>
                          </m:r>
                        </m:sup>
                      </m:sSubSup>
                    </m:oMath>
                  </m:oMathPara>
                </a14:m>
                <a:endParaRPr lang="zh-CN" altLang="en-US" sz="2800" dirty="0">
                  <a:solidFill>
                    <a:srgbClr val="0000FF"/>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5982543" y="2590940"/>
                <a:ext cx="2275431" cy="5338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8178310" y="2614060"/>
                <a:ext cx="11939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=18</m:t>
                      </m:r>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solidFill>
                    <a:srgbClr val="0000FF"/>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8178310" y="2614060"/>
                <a:ext cx="1193917" cy="523220"/>
              </a:xfrm>
              <a:prstGeom prst="rect">
                <a:avLst/>
              </a:prstGeom>
              <a:blipFill>
                <a:blip r:embed="rId6"/>
                <a:stretch>
                  <a:fillRect/>
                </a:stretch>
              </a:blipFill>
            </p:spPr>
            <p:txBody>
              <a:bodyPr/>
              <a:lstStyle/>
              <a:p>
                <a:r>
                  <a:rPr lang="zh-CN" altLang="en-US">
                    <a:noFill/>
                  </a:rPr>
                  <a:t> </a:t>
                </a:r>
              </a:p>
            </p:txBody>
          </p:sp>
        </mc:Fallback>
      </mc:AlternateContent>
      <p:sp>
        <p:nvSpPr>
          <p:cNvPr id="18" name="文本框 17"/>
          <p:cNvSpPr txBox="1"/>
          <p:nvPr/>
        </p:nvSpPr>
        <p:spPr>
          <a:xfrm>
            <a:off x="401289" y="3515577"/>
            <a:ext cx="2780823" cy="523220"/>
          </a:xfrm>
          <a:prstGeom prst="rect">
            <a:avLst/>
          </a:prstGeom>
          <a:noFill/>
        </p:spPr>
        <p:txBody>
          <a:bodyPr wrap="square" rtlCol="0">
            <a:spAutoFit/>
          </a:bodyPr>
          <a:lstStyle/>
          <a:p>
            <a:pPr algn="just"/>
            <a:r>
              <a:rPr lang="zh-CN" altLang="en-US" sz="2800" dirty="0">
                <a:solidFill>
                  <a:srgbClr val="0000FF"/>
                </a:solidFill>
                <a:latin typeface="+mn-lt"/>
                <a:ea typeface="+mn-ea"/>
              </a:rPr>
              <a:t>根据动能定理</a:t>
            </a:r>
          </a:p>
        </p:txBody>
      </p:sp>
      <mc:AlternateContent xmlns:mc="http://schemas.openxmlformats.org/markup-compatibility/2006" xmlns:a14="http://schemas.microsoft.com/office/drawing/2010/main">
        <mc:Choice Requires="a14">
          <p:sp>
            <p:nvSpPr>
              <p:cNvPr id="19" name="矩形 18"/>
              <p:cNvSpPr/>
              <p:nvPr/>
            </p:nvSpPr>
            <p:spPr>
              <a:xfrm>
                <a:off x="4970911" y="4195414"/>
                <a:ext cx="13093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𝑎</m:t>
                          </m:r>
                        </m:sub>
                      </m:sSub>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4970911" y="4195414"/>
                <a:ext cx="1309397"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6664237" y="4195414"/>
                <a:ext cx="13284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𝑏</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solidFill>
                    <a:srgbClr val="0000FF"/>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6664237" y="4195414"/>
                <a:ext cx="1328441"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1157581" y="4067986"/>
                <a:ext cx="3424142"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𝑚</m:t>
                      </m:r>
                      <m:sSubSup>
                        <m:sSubSupPr>
                          <m:ctrlPr>
                            <a:rPr lang="en-US" altLang="zh-CN" sz="2800" b="0" i="1" smtClean="0">
                              <a:solidFill>
                                <a:srgbClr val="0000FF"/>
                              </a:solidFill>
                              <a:latin typeface="Cambria Math"/>
                              <a:ea typeface="Cambria Math" panose="02040503050406030204" pitchFamily="18" charset="0"/>
                            </a:rPr>
                          </m:ctrlPr>
                        </m:sSubSupPr>
                        <m:e>
                          <m:r>
                            <a:rPr lang="en-US" altLang="zh-CN" sz="2800" b="0" i="1" smtClean="0">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𝑏</m:t>
                          </m:r>
                        </m:sub>
                        <m:sup>
                          <m:r>
                            <a:rPr lang="en-US" altLang="zh-CN" sz="2800" b="0" i="1" smtClean="0">
                              <a:solidFill>
                                <a:srgbClr val="0000FF"/>
                              </a:solidFill>
                              <a:latin typeface="Cambria Math" panose="02040503050406030204" pitchFamily="18" charset="0"/>
                              <a:ea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2</m:t>
                          </m:r>
                        </m:den>
                      </m:f>
                      <m:r>
                        <a:rPr lang="en-US" altLang="zh-CN" sz="2800" i="1">
                          <a:solidFill>
                            <a:srgbClr val="0000FF"/>
                          </a:solidFill>
                          <a:latin typeface="Cambria Math" panose="02040503050406030204" pitchFamily="18" charset="0"/>
                          <a:ea typeface="Cambria Math" panose="02040503050406030204" pitchFamily="18" charset="0"/>
                        </a:rPr>
                        <m:t>𝑚</m:t>
                      </m:r>
                      <m:sSubSup>
                        <m:sSubSupPr>
                          <m:ctrlPr>
                            <a:rPr lang="en-US" altLang="zh-CN" sz="2800" i="1">
                              <a:solidFill>
                                <a:srgbClr val="0000FF"/>
                              </a:solidFill>
                              <a:latin typeface="Cambria Math"/>
                              <a:ea typeface="Cambria Math" panose="02040503050406030204" pitchFamily="18" charset="0"/>
                            </a:rPr>
                          </m:ctrlPr>
                        </m:sSubSup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𝑎</m:t>
                          </m:r>
                        </m:sub>
                        <m:sup>
                          <m:r>
                            <a:rPr lang="en-US" altLang="zh-CN" sz="2800" i="1">
                              <a:solidFill>
                                <a:srgbClr val="0000FF"/>
                              </a:solidFill>
                              <a:latin typeface="Cambria Math" panose="02040503050406030204" pitchFamily="18" charset="0"/>
                              <a:ea typeface="Cambria Math" panose="02040503050406030204" pitchFamily="18" charset="0"/>
                            </a:rPr>
                            <m:t>2</m:t>
                          </m:r>
                        </m:sup>
                      </m:sSubSup>
                    </m:oMath>
                  </m:oMathPara>
                </a14:m>
                <a:endParaRPr lang="zh-CN" altLang="en-US" sz="2800" dirty="0">
                  <a:solidFill>
                    <a:srgbClr val="0000FF"/>
                  </a:solidFill>
                  <a:latin typeface="+mn-lt"/>
                  <a:ea typeface="+mn-ea"/>
                </a:endParaRPr>
              </a:p>
            </p:txBody>
          </p:sp>
        </mc:Choice>
        <mc:Fallback xmlns="">
          <p:sp>
            <p:nvSpPr>
              <p:cNvPr id="21" name="矩形 20"/>
              <p:cNvSpPr>
                <a:spLocks noRot="1" noChangeAspect="1" noMove="1" noResize="1" noEditPoints="1" noAdjustHandles="1" noChangeArrowheads="1" noChangeShapeType="1" noTextEdit="1"/>
              </p:cNvSpPr>
              <p:nvPr/>
            </p:nvSpPr>
            <p:spPr>
              <a:xfrm>
                <a:off x="1157581" y="4067986"/>
                <a:ext cx="3424142" cy="89896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1567051" y="5176587"/>
                <a:ext cx="159178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𝑚</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𝑣</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xmlns="">
          <p:sp>
            <p:nvSpPr>
              <p:cNvPr id="23" name="矩形 22"/>
              <p:cNvSpPr>
                <a:spLocks noRot="1" noChangeAspect="1" noMove="1" noResize="1" noEditPoints="1" noAdjustHandles="1" noChangeArrowheads="1" noChangeShapeType="1" noTextEdit="1"/>
              </p:cNvSpPr>
              <p:nvPr/>
            </p:nvSpPr>
            <p:spPr>
              <a:xfrm>
                <a:off x="1567051" y="5176587"/>
                <a:ext cx="1591781" cy="89896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4239897" y="4936478"/>
                <a:ext cx="1661865" cy="1365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𝐴</m:t>
                              </m:r>
                            </m:num>
                            <m:den>
                              <m:r>
                                <a:rPr lang="en-US" altLang="zh-CN" sz="2800" b="0" i="1" smtClean="0">
                                  <a:solidFill>
                                    <a:srgbClr val="0000FF"/>
                                  </a:solidFill>
                                  <a:latin typeface="Cambria Math" panose="02040503050406030204" pitchFamily="18" charset="0"/>
                                  <a:ea typeface="Cambria Math" panose="02040503050406030204" pitchFamily="18" charset="0"/>
                                </a:rPr>
                                <m:t>𝑚</m:t>
                              </m:r>
                            </m:den>
                          </m:f>
                        </m:e>
                      </m:rad>
                    </m:oMath>
                  </m:oMathPara>
                </a14:m>
                <a:endParaRPr lang="zh-CN" altLang="en-US" sz="2800" dirty="0">
                  <a:solidFill>
                    <a:srgbClr val="0000FF"/>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4239897" y="4936478"/>
                <a:ext cx="1661865" cy="136537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5790016" y="4936478"/>
                <a:ext cx="1938415" cy="1365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2×18</m:t>
                              </m:r>
                            </m:num>
                            <m:den>
                              <m:r>
                                <a:rPr lang="en-US" altLang="zh-CN" sz="2800" b="0" i="1" smtClean="0">
                                  <a:solidFill>
                                    <a:srgbClr val="0000FF"/>
                                  </a:solidFill>
                                  <a:latin typeface="Cambria Math" panose="02040503050406030204" pitchFamily="18" charset="0"/>
                                  <a:ea typeface="Cambria Math" panose="02040503050406030204" pitchFamily="18" charset="0"/>
                                </a:rPr>
                                <m:t>1</m:t>
                              </m:r>
                            </m:den>
                          </m:f>
                        </m:e>
                      </m:rad>
                    </m:oMath>
                  </m:oMathPara>
                </a14:m>
                <a:endParaRPr lang="zh-CN" altLang="en-US" sz="2800" dirty="0">
                  <a:solidFill>
                    <a:srgbClr val="0000FF"/>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5790016" y="4936478"/>
                <a:ext cx="1938415" cy="136537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7649833" y="5458472"/>
                <a:ext cx="8502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=6</m:t>
                      </m:r>
                    </m:oMath>
                  </m:oMathPara>
                </a14:m>
                <a:endParaRPr lang="zh-CN" altLang="en-US" sz="2800" dirty="0">
                  <a:solidFill>
                    <a:srgbClr val="0000FF"/>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7649833" y="5458472"/>
                <a:ext cx="850297"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8257974" y="5442603"/>
                <a:ext cx="13921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dirty="0">
                  <a:solidFill>
                    <a:srgbClr val="0000FF"/>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8257974" y="5442603"/>
                <a:ext cx="1392111" cy="523220"/>
              </a:xfrm>
              <a:prstGeom prst="rect">
                <a:avLst/>
              </a:prstGeom>
              <a:blipFill>
                <a:blip r:embed="rId14"/>
                <a:stretch>
                  <a:fillRect/>
                </a:stretch>
              </a:blipFill>
            </p:spPr>
            <p:txBody>
              <a:bodyPr/>
              <a:lstStyle/>
              <a:p>
                <a:r>
                  <a:rPr lang="zh-CN" altLang="en-US">
                    <a:noFill/>
                  </a:rPr>
                  <a:t> </a:t>
                </a:r>
              </a:p>
            </p:txBody>
          </p:sp>
        </mc:Fallback>
      </mc:AlternateContent>
      <p:sp>
        <p:nvSpPr>
          <p:cNvPr id="2" name="箭头: 右 1"/>
          <p:cNvSpPr/>
          <p:nvPr/>
        </p:nvSpPr>
        <p:spPr>
          <a:xfrm>
            <a:off x="3350179" y="5458472"/>
            <a:ext cx="660989" cy="3693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7244286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wipe(left)">
                                      <p:cBhvr>
                                        <p:cTn id="62" dur="5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left)">
                                      <p:cBhvr>
                                        <p:cTn id="67" dur="500"/>
                                        <p:tgtEl>
                                          <p:spTgt spid="2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left)">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left)">
                                      <p:cBhvr>
                                        <p:cTn id="77" dur="500"/>
                                        <p:tgtEl>
                                          <p:spTgt spid="2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wipe(left)">
                                      <p:cBhvr>
                                        <p:cTn id="8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16" grpId="0"/>
      <p:bldP spid="17" grpId="0"/>
      <p:bldP spid="18" grpId="0"/>
      <p:bldP spid="19" grpId="0"/>
      <p:bldP spid="20" grpId="0"/>
      <p:bldP spid="21" grpId="0"/>
      <p:bldP spid="23" grpId="0"/>
      <p:bldP spid="24" grpId="0"/>
      <p:bldP spid="25" grpId="0"/>
      <p:bldP spid="26" grpId="0"/>
      <p:bldP spid="27" grpId="0"/>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7</a:t>
              </a:r>
              <a:endParaRPr lang="zh-CN" altLang="en-US" sz="6000" dirty="0"/>
            </a:p>
          </p:txBody>
        </p:sp>
        <p:sp>
          <p:nvSpPr>
            <p:cNvPr id="51" name="文本框 50"/>
            <p:cNvSpPr txBox="1"/>
            <p:nvPr/>
          </p:nvSpPr>
          <p:spPr>
            <a:xfrm>
              <a:off x="8000957" y="3089644"/>
              <a:ext cx="4166521"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保守力  势能</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144091059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699" name="Text Box 27"/>
              <p:cNvSpPr txBox="1">
                <a:spLocks noChangeArrowheads="1"/>
              </p:cNvSpPr>
              <p:nvPr/>
            </p:nvSpPr>
            <p:spPr bwMode="auto">
              <a:xfrm>
                <a:off x="612012" y="1299349"/>
                <a:ext cx="5795963"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物体从</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m:t>
                    </m:r>
                  </m:oMath>
                </a14:m>
                <a:r>
                  <a:rPr lang="zh-CN" altLang="en-US" sz="2800" dirty="0">
                    <a:solidFill>
                      <a:srgbClr val="0000FF"/>
                    </a:solidFill>
                    <a:latin typeface="+mn-lt"/>
                    <a:ea typeface="+mn-ea"/>
                  </a:rPr>
                  <a:t>点运动到</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𝑏</m:t>
                    </m:r>
                  </m:oMath>
                </a14:m>
                <a:r>
                  <a:rPr lang="zh-CN" altLang="en-US" sz="2800" dirty="0">
                    <a:solidFill>
                      <a:srgbClr val="0000FF"/>
                    </a:solidFill>
                    <a:latin typeface="+mn-lt"/>
                    <a:ea typeface="+mn-ea"/>
                  </a:rPr>
                  <a:t>点的过程中</a:t>
                </a:r>
              </a:p>
            </p:txBody>
          </p:sp>
        </mc:Choice>
        <mc:Fallback xmlns="">
          <p:sp>
            <p:nvSpPr>
              <p:cNvPr id="28699" name="Text Box 27"/>
              <p:cNvSpPr txBox="1">
                <a:spLocks noRot="1" noChangeAspect="1" noMove="1" noResize="1" noEditPoints="1" noAdjustHandles="1" noChangeArrowheads="1" noChangeShapeType="1" noTextEdit="1"/>
              </p:cNvSpPr>
              <p:nvPr/>
            </p:nvSpPr>
            <p:spPr bwMode="auto">
              <a:xfrm>
                <a:off x="612012" y="1299349"/>
                <a:ext cx="5795963" cy="523220"/>
              </a:xfrm>
              <a:prstGeom prst="rect">
                <a:avLst/>
              </a:prstGeom>
              <a:blipFill>
                <a:blip r:embed="rId2"/>
                <a:stretch>
                  <a:fillRect l="-2103"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8700" name="Line 28"/>
          <p:cNvSpPr>
            <a:spLocks noChangeShapeType="1"/>
          </p:cNvSpPr>
          <p:nvPr/>
        </p:nvSpPr>
        <p:spPr bwMode="auto">
          <a:xfrm>
            <a:off x="6631646" y="3930568"/>
            <a:ext cx="2770188" cy="0"/>
          </a:xfrm>
          <a:prstGeom prst="line">
            <a:avLst/>
          </a:prstGeom>
          <a:noFill/>
          <a:ln w="31750">
            <a:solidFill>
              <a:srgbClr val="000000"/>
            </a:solidFill>
            <a:round/>
            <a:headEnd/>
            <a:tailEnd type="triangle" w="med" len="med"/>
          </a:ln>
          <a:extLst>
            <a:ext uri="{909E8E84-426E-40DD-AFC4-6F175D3DCCD1}">
              <a14:hiddenFill xmlns:a14="http://schemas.microsoft.com/office/drawing/2010/main">
                <a:noFill/>
              </a14:hiddenFill>
            </a:ext>
          </a:extLst>
        </p:spPr>
        <p:txBody>
          <a:bodyPr>
            <a:spAutoFit/>
          </a:bodyPr>
          <a:lstStyle/>
          <a:p>
            <a:pPr algn="just"/>
            <a:endParaRPr lang="zh-CN" altLang="en-US" sz="2800">
              <a:latin typeface="+mn-lt"/>
              <a:ea typeface="+mn-ea"/>
            </a:endParaRPr>
          </a:p>
        </p:txBody>
      </p:sp>
      <p:sp>
        <p:nvSpPr>
          <p:cNvPr id="28701" name="Line 29"/>
          <p:cNvSpPr>
            <a:spLocks noChangeShapeType="1"/>
          </p:cNvSpPr>
          <p:nvPr/>
        </p:nvSpPr>
        <p:spPr bwMode="auto">
          <a:xfrm flipV="1">
            <a:off x="6661809" y="1685844"/>
            <a:ext cx="0" cy="2232025"/>
          </a:xfrm>
          <a:prstGeom prst="line">
            <a:avLst/>
          </a:prstGeom>
          <a:noFill/>
          <a:ln w="31750">
            <a:solidFill>
              <a:srgbClr val="000000"/>
            </a:solidFill>
            <a:round/>
            <a:headEnd/>
            <a:tailEnd type="triangle" w="med" len="med"/>
          </a:ln>
          <a:extLst>
            <a:ext uri="{909E8E84-426E-40DD-AFC4-6F175D3DCCD1}">
              <a14:hiddenFill xmlns:a14="http://schemas.microsoft.com/office/drawing/2010/main">
                <a:noFill/>
              </a14:hiddenFill>
            </a:ext>
          </a:extLst>
        </p:spPr>
        <p:txBody>
          <a:bodyPr>
            <a:spAutoFit/>
          </a:bodyPr>
          <a:lstStyle/>
          <a:p>
            <a:pPr algn="just"/>
            <a:endParaRPr lang="zh-CN" altLang="en-US" sz="2800">
              <a:latin typeface="+mn-lt"/>
              <a:ea typeface="+mn-ea"/>
            </a:endParaRPr>
          </a:p>
        </p:txBody>
      </p:sp>
      <p:sp>
        <p:nvSpPr>
          <p:cNvPr id="28702" name="Freeform 30"/>
          <p:cNvSpPr>
            <a:spLocks/>
          </p:cNvSpPr>
          <p:nvPr/>
        </p:nvSpPr>
        <p:spPr bwMode="auto">
          <a:xfrm>
            <a:off x="7152345" y="1968418"/>
            <a:ext cx="1551885" cy="1428474"/>
          </a:xfrm>
          <a:custGeom>
            <a:avLst/>
            <a:gdLst>
              <a:gd name="T0" fmla="*/ 0 w 1089"/>
              <a:gd name="T1" fmla="*/ 0 h 998"/>
              <a:gd name="T2" fmla="*/ 2147483646 w 1089"/>
              <a:gd name="T3" fmla="*/ 2147483646 h 998"/>
              <a:gd name="T4" fmla="*/ 2147483646 w 1089"/>
              <a:gd name="T5" fmla="*/ 2147483646 h 998"/>
              <a:gd name="T6" fmla="*/ 2147483646 w 1089"/>
              <a:gd name="T7" fmla="*/ 2147483646 h 998"/>
              <a:gd name="T8" fmla="*/ 0 60000 65536"/>
              <a:gd name="T9" fmla="*/ 0 60000 65536"/>
              <a:gd name="T10" fmla="*/ 0 60000 65536"/>
              <a:gd name="T11" fmla="*/ 0 60000 65536"/>
              <a:gd name="T12" fmla="*/ 0 w 1089"/>
              <a:gd name="T13" fmla="*/ 0 h 998"/>
              <a:gd name="T14" fmla="*/ 1089 w 1089"/>
              <a:gd name="T15" fmla="*/ 998 h 998"/>
            </a:gdLst>
            <a:ahLst/>
            <a:cxnLst>
              <a:cxn ang="T8">
                <a:pos x="T0" y="T1"/>
              </a:cxn>
              <a:cxn ang="T9">
                <a:pos x="T2" y="T3"/>
              </a:cxn>
              <a:cxn ang="T10">
                <a:pos x="T4" y="T5"/>
              </a:cxn>
              <a:cxn ang="T11">
                <a:pos x="T6" y="T7"/>
              </a:cxn>
            </a:cxnLst>
            <a:rect l="T12" t="T13" r="T14" b="T15"/>
            <a:pathLst>
              <a:path w="1089" h="998">
                <a:moveTo>
                  <a:pt x="0" y="0"/>
                </a:moveTo>
                <a:cubicBezTo>
                  <a:pt x="257" y="37"/>
                  <a:pt x="515" y="75"/>
                  <a:pt x="681" y="181"/>
                </a:cubicBezTo>
                <a:cubicBezTo>
                  <a:pt x="847" y="287"/>
                  <a:pt x="930" y="499"/>
                  <a:pt x="998" y="635"/>
                </a:cubicBezTo>
                <a:cubicBezTo>
                  <a:pt x="1066" y="771"/>
                  <a:pt x="1077" y="884"/>
                  <a:pt x="1089" y="998"/>
                </a:cubicBez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just"/>
            <a:endParaRPr lang="zh-CN" altLang="en-US" sz="2800">
              <a:latin typeface="+mn-lt"/>
              <a:ea typeface="+mn-ea"/>
            </a:endParaRPr>
          </a:p>
        </p:txBody>
      </p:sp>
      <p:sp>
        <p:nvSpPr>
          <p:cNvPr id="28703" name="Line 31"/>
          <p:cNvSpPr>
            <a:spLocks noChangeShapeType="1"/>
          </p:cNvSpPr>
          <p:nvPr/>
        </p:nvSpPr>
        <p:spPr bwMode="auto">
          <a:xfrm>
            <a:off x="7887357" y="2109709"/>
            <a:ext cx="577850" cy="296863"/>
          </a:xfrm>
          <a:prstGeom prst="line">
            <a:avLst/>
          </a:prstGeom>
          <a:noFill/>
          <a:ln w="31750">
            <a:solidFill>
              <a:srgbClr val="000000"/>
            </a:solidFill>
            <a:round/>
            <a:headEnd/>
            <a:tailEnd type="triangle" w="med" len="med"/>
          </a:ln>
          <a:extLst>
            <a:ext uri="{909E8E84-426E-40DD-AFC4-6F175D3DCCD1}">
              <a14:hiddenFill xmlns:a14="http://schemas.microsoft.com/office/drawing/2010/main">
                <a:noFill/>
              </a14:hiddenFill>
            </a:ext>
          </a:extLst>
        </p:spPr>
        <p:txBody>
          <a:bodyPr>
            <a:spAutoFit/>
          </a:bodyPr>
          <a:lstStyle/>
          <a:p>
            <a:pPr algn="just"/>
            <a:endParaRPr lang="zh-CN" altLang="en-US" sz="2800">
              <a:latin typeface="+mn-lt"/>
              <a:ea typeface="+mn-ea"/>
            </a:endParaRPr>
          </a:p>
        </p:txBody>
      </p:sp>
      <p:sp>
        <p:nvSpPr>
          <p:cNvPr id="28704" name="Line 32"/>
          <p:cNvSpPr>
            <a:spLocks noChangeShapeType="1"/>
          </p:cNvSpPr>
          <p:nvPr/>
        </p:nvSpPr>
        <p:spPr bwMode="auto">
          <a:xfrm>
            <a:off x="7917519" y="2114471"/>
            <a:ext cx="0" cy="792162"/>
          </a:xfrm>
          <a:prstGeom prst="line">
            <a:avLst/>
          </a:prstGeom>
          <a:noFill/>
          <a:ln w="31750">
            <a:solidFill>
              <a:srgbClr val="000000"/>
            </a:solidFill>
            <a:round/>
            <a:headEnd/>
            <a:tailEnd type="triangle" w="med" len="med"/>
          </a:ln>
          <a:extLst>
            <a:ext uri="{909E8E84-426E-40DD-AFC4-6F175D3DCCD1}">
              <a14:hiddenFill xmlns:a14="http://schemas.microsoft.com/office/drawing/2010/main">
                <a:noFill/>
              </a14:hiddenFill>
            </a:ext>
          </a:extLst>
        </p:spPr>
        <p:txBody>
          <a:bodyPr>
            <a:spAutoFit/>
          </a:bodyPr>
          <a:lstStyle/>
          <a:p>
            <a:pPr algn="just"/>
            <a:endParaRPr lang="zh-CN" altLang="en-US" sz="2800">
              <a:latin typeface="+mn-lt"/>
              <a:ea typeface="+mn-ea"/>
            </a:endParaRPr>
          </a:p>
        </p:txBody>
      </p:sp>
      <p:sp>
        <p:nvSpPr>
          <p:cNvPr id="28705" name="Line 33"/>
          <p:cNvSpPr>
            <a:spLocks noChangeShapeType="1"/>
          </p:cNvSpPr>
          <p:nvPr/>
        </p:nvSpPr>
        <p:spPr bwMode="auto">
          <a:xfrm>
            <a:off x="6652285" y="1974768"/>
            <a:ext cx="503237" cy="0"/>
          </a:xfrm>
          <a:prstGeom prst="line">
            <a:avLst/>
          </a:prstGeom>
          <a:noFill/>
          <a:ln w="31750">
            <a:solidFill>
              <a:srgbClr val="000000"/>
            </a:solidFill>
            <a:prstDash val="dash"/>
            <a:round/>
            <a:headEnd/>
            <a:tailEnd/>
          </a:ln>
          <a:extLst>
            <a:ext uri="{909E8E84-426E-40DD-AFC4-6F175D3DCCD1}">
              <a14:hiddenFill xmlns:a14="http://schemas.microsoft.com/office/drawing/2010/main">
                <a:noFill/>
              </a14:hiddenFill>
            </a:ext>
          </a:extLst>
        </p:spPr>
        <p:txBody>
          <a:bodyPr>
            <a:spAutoFit/>
          </a:bodyPr>
          <a:lstStyle/>
          <a:p>
            <a:pPr algn="just"/>
            <a:endParaRPr lang="zh-CN" altLang="en-US" sz="2800">
              <a:latin typeface="+mn-lt"/>
              <a:ea typeface="+mn-ea"/>
            </a:endParaRPr>
          </a:p>
        </p:txBody>
      </p:sp>
      <p:sp>
        <p:nvSpPr>
          <p:cNvPr id="28706" name="Line 34"/>
          <p:cNvSpPr>
            <a:spLocks noChangeShapeType="1"/>
          </p:cNvSpPr>
          <p:nvPr/>
        </p:nvSpPr>
        <p:spPr bwMode="auto">
          <a:xfrm>
            <a:off x="6652285" y="3393993"/>
            <a:ext cx="2232025" cy="0"/>
          </a:xfrm>
          <a:prstGeom prst="line">
            <a:avLst/>
          </a:prstGeom>
          <a:noFill/>
          <a:ln w="31750">
            <a:solidFill>
              <a:srgbClr val="000000"/>
            </a:solidFill>
            <a:prstDash val="dash"/>
            <a:round/>
            <a:headEnd/>
            <a:tailEnd/>
          </a:ln>
          <a:extLst>
            <a:ext uri="{909E8E84-426E-40DD-AFC4-6F175D3DCCD1}">
              <a14:hiddenFill xmlns:a14="http://schemas.microsoft.com/office/drawing/2010/main">
                <a:noFill/>
              </a14:hiddenFill>
            </a:ext>
          </a:extLst>
        </p:spPr>
        <p:txBody>
          <a:bodyPr>
            <a:spAutoFit/>
          </a:bodyPr>
          <a:lstStyle/>
          <a:p>
            <a:pPr algn="just"/>
            <a:endParaRPr lang="zh-CN" altLang="en-US" sz="2800">
              <a:latin typeface="+mn-lt"/>
              <a:ea typeface="+mn-ea"/>
            </a:endParaRPr>
          </a:p>
        </p:txBody>
      </p:sp>
      <p:sp>
        <p:nvSpPr>
          <p:cNvPr id="28715" name="Freeform 43"/>
          <p:cNvSpPr>
            <a:spLocks/>
          </p:cNvSpPr>
          <p:nvPr/>
        </p:nvSpPr>
        <p:spPr bwMode="auto">
          <a:xfrm>
            <a:off x="7896882" y="2233534"/>
            <a:ext cx="193675" cy="187324"/>
          </a:xfrm>
          <a:custGeom>
            <a:avLst/>
            <a:gdLst>
              <a:gd name="T0" fmla="*/ 2147483646 w 136"/>
              <a:gd name="T1" fmla="*/ 0 h 106"/>
              <a:gd name="T2" fmla="*/ 2147483646 w 136"/>
              <a:gd name="T3" fmla="*/ 2147483646 h 106"/>
              <a:gd name="T4" fmla="*/ 0 w 136"/>
              <a:gd name="T5" fmla="*/ 2147483646 h 106"/>
              <a:gd name="T6" fmla="*/ 0 60000 65536"/>
              <a:gd name="T7" fmla="*/ 0 60000 65536"/>
              <a:gd name="T8" fmla="*/ 0 60000 65536"/>
              <a:gd name="T9" fmla="*/ 0 w 136"/>
              <a:gd name="T10" fmla="*/ 0 h 106"/>
              <a:gd name="T11" fmla="*/ 136 w 136"/>
              <a:gd name="T12" fmla="*/ 106 h 106"/>
            </a:gdLst>
            <a:ahLst/>
            <a:cxnLst>
              <a:cxn ang="T6">
                <a:pos x="T0" y="T1"/>
              </a:cxn>
              <a:cxn ang="T7">
                <a:pos x="T2" y="T3"/>
              </a:cxn>
              <a:cxn ang="T8">
                <a:pos x="T4" y="T5"/>
              </a:cxn>
            </a:cxnLst>
            <a:rect l="T9" t="T10" r="T11" b="T12"/>
            <a:pathLst>
              <a:path w="136" h="106">
                <a:moveTo>
                  <a:pt x="136" y="0"/>
                </a:moveTo>
                <a:cubicBezTo>
                  <a:pt x="135" y="38"/>
                  <a:pt x="134" y="76"/>
                  <a:pt x="111" y="91"/>
                </a:cubicBezTo>
                <a:cubicBezTo>
                  <a:pt x="88" y="106"/>
                  <a:pt x="44" y="98"/>
                  <a:pt x="0" y="91"/>
                </a:cubicBez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just"/>
            <a:endParaRPr lang="zh-CN" altLang="en-US" sz="2800">
              <a:latin typeface="+mn-lt"/>
              <a:ea typeface="+mn-ea"/>
            </a:endParaRPr>
          </a:p>
        </p:txBody>
      </p:sp>
      <p:sp>
        <p:nvSpPr>
          <p:cNvPr id="31" name="Rectangle 3"/>
          <p:cNvSpPr>
            <a:spLocks noChangeArrowheads="1"/>
          </p:cNvSpPr>
          <p:nvPr/>
        </p:nvSpPr>
        <p:spPr bwMode="auto">
          <a:xfrm>
            <a:off x="612012"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mn-ea"/>
              </a:rPr>
              <a:t>一、重力做功</a:t>
            </a:r>
          </a:p>
        </p:txBody>
      </p:sp>
      <mc:AlternateContent xmlns:mc="http://schemas.openxmlformats.org/markup-compatibility/2006" xmlns:a14="http://schemas.microsoft.com/office/drawing/2010/main">
        <mc:Choice Requires="a14">
          <p:sp>
            <p:nvSpPr>
              <p:cNvPr id="32" name="矩形 31"/>
              <p:cNvSpPr/>
              <p:nvPr/>
            </p:nvSpPr>
            <p:spPr>
              <a:xfrm>
                <a:off x="8605930" y="2970338"/>
                <a:ext cx="4762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𝑏</m:t>
                      </m:r>
                    </m:oMath>
                  </m:oMathPara>
                </a14:m>
                <a:endParaRPr lang="zh-CN" altLang="en-US" sz="2800" dirty="0">
                  <a:solidFill>
                    <a:srgbClr val="0000FF"/>
                  </a:solidFill>
                  <a:latin typeface="+mn-lt"/>
                  <a:ea typeface="+mn-ea"/>
                </a:endParaRPr>
              </a:p>
            </p:txBody>
          </p:sp>
        </mc:Choice>
        <mc:Fallback xmlns="">
          <p:sp>
            <p:nvSpPr>
              <p:cNvPr id="32" name="矩形 31"/>
              <p:cNvSpPr>
                <a:spLocks noRot="1" noChangeAspect="1" noMove="1" noResize="1" noEditPoints="1" noAdjustHandles="1" noChangeArrowheads="1" noChangeShapeType="1" noTextEdit="1"/>
              </p:cNvSpPr>
              <p:nvPr/>
            </p:nvSpPr>
            <p:spPr>
              <a:xfrm>
                <a:off x="8605930" y="2970338"/>
                <a:ext cx="476284"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7017843" y="1520743"/>
                <a:ext cx="4835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solidFill>
                    <a:srgbClr val="0000FF"/>
                  </a:solidFill>
                  <a:latin typeface="+mn-lt"/>
                  <a:ea typeface="+mn-ea"/>
                </a:endParaRPr>
              </a:p>
            </p:txBody>
          </p:sp>
        </mc:Choice>
        <mc:Fallback xmlns="">
          <p:sp>
            <p:nvSpPr>
              <p:cNvPr id="33" name="矩形 32"/>
              <p:cNvSpPr>
                <a:spLocks noRot="1" noChangeAspect="1" noMove="1" noResize="1" noEditPoints="1" noAdjustHandles="1" noChangeArrowheads="1" noChangeShapeType="1" noTextEdit="1"/>
              </p:cNvSpPr>
              <p:nvPr/>
            </p:nvSpPr>
            <p:spPr>
              <a:xfrm>
                <a:off x="7017843" y="1520743"/>
                <a:ext cx="483594"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9023140" y="3451678"/>
                <a:ext cx="41597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latin typeface="+mn-lt"/>
                  <a:ea typeface="+mn-ea"/>
                </a:endParaRPr>
              </a:p>
            </p:txBody>
          </p:sp>
        </mc:Choice>
        <mc:Fallback xmlns="">
          <p:sp>
            <p:nvSpPr>
              <p:cNvPr id="34" name="矩形 33"/>
              <p:cNvSpPr>
                <a:spLocks noRot="1" noChangeAspect="1" noMove="1" noResize="1" noEditPoints="1" noAdjustHandles="1" noChangeArrowheads="1" noChangeShapeType="1" noTextEdit="1"/>
              </p:cNvSpPr>
              <p:nvPr/>
            </p:nvSpPr>
            <p:spPr>
              <a:xfrm>
                <a:off x="9023140" y="3451678"/>
                <a:ext cx="415974"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6663394" y="1234324"/>
                <a:ext cx="42235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solidFill>
                    <a:srgbClr val="0000FF"/>
                  </a:solidFill>
                  <a:latin typeface="+mn-lt"/>
                  <a:ea typeface="+mn-ea"/>
                </a:endParaRPr>
              </a:p>
            </p:txBody>
          </p:sp>
        </mc:Choice>
        <mc:Fallback xmlns="">
          <p:sp>
            <p:nvSpPr>
              <p:cNvPr id="35" name="矩形 34"/>
              <p:cNvSpPr>
                <a:spLocks noRot="1" noChangeAspect="1" noMove="1" noResize="1" noEditPoints="1" noAdjustHandles="1" noChangeArrowheads="1" noChangeShapeType="1" noTextEdit="1"/>
              </p:cNvSpPr>
              <p:nvPr/>
            </p:nvSpPr>
            <p:spPr>
              <a:xfrm>
                <a:off x="6663394" y="1234324"/>
                <a:ext cx="42235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7930179" y="2240211"/>
                <a:ext cx="42235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latin typeface="+mn-lt"/>
                  <a:ea typeface="+mn-ea"/>
                </a:endParaRPr>
              </a:p>
            </p:txBody>
          </p:sp>
        </mc:Choice>
        <mc:Fallback xmlns="">
          <p:sp>
            <p:nvSpPr>
              <p:cNvPr id="36" name="矩形 35"/>
              <p:cNvSpPr>
                <a:spLocks noRot="1" noChangeAspect="1" noMove="1" noResize="1" noEditPoints="1" noAdjustHandles="1" noChangeArrowheads="1" noChangeShapeType="1" noTextEdit="1"/>
              </p:cNvSpPr>
              <p:nvPr/>
            </p:nvSpPr>
            <p:spPr>
              <a:xfrm>
                <a:off x="7930179" y="2240211"/>
                <a:ext cx="422358"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7728246" y="1682999"/>
                <a:ext cx="666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𝑠</m:t>
                          </m:r>
                        </m:e>
                      </m:acc>
                    </m:oMath>
                  </m:oMathPara>
                </a14:m>
                <a:endParaRPr lang="zh-CN" altLang="en-US" sz="2800" dirty="0">
                  <a:solidFill>
                    <a:srgbClr val="0000FF"/>
                  </a:solidFill>
                  <a:latin typeface="+mn-lt"/>
                  <a:ea typeface="+mn-ea"/>
                </a:endParaRPr>
              </a:p>
            </p:txBody>
          </p:sp>
        </mc:Choice>
        <mc:Fallback xmlns="">
          <p:sp>
            <p:nvSpPr>
              <p:cNvPr id="37" name="矩形 36"/>
              <p:cNvSpPr>
                <a:spLocks noRot="1" noChangeAspect="1" noMove="1" noResize="1" noEditPoints="1" noAdjustHandles="1" noChangeArrowheads="1" noChangeShapeType="1" noTextEdit="1"/>
              </p:cNvSpPr>
              <p:nvPr/>
            </p:nvSpPr>
            <p:spPr>
              <a:xfrm>
                <a:off x="7728246" y="1682999"/>
                <a:ext cx="666721"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7552941" y="2790113"/>
                <a:ext cx="8077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𝑚</m:t>
                      </m:r>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𝑔</m:t>
                          </m:r>
                        </m:e>
                      </m:acc>
                    </m:oMath>
                  </m:oMathPara>
                </a14:m>
                <a:endParaRPr lang="zh-CN" altLang="en-US" sz="2800" dirty="0">
                  <a:solidFill>
                    <a:srgbClr val="0000FF"/>
                  </a:solidFill>
                  <a:latin typeface="+mn-lt"/>
                  <a:ea typeface="+mn-ea"/>
                </a:endParaRPr>
              </a:p>
            </p:txBody>
          </p:sp>
        </mc:Choice>
        <mc:Fallback xmlns="">
          <p:sp>
            <p:nvSpPr>
              <p:cNvPr id="38" name="矩形 37"/>
              <p:cNvSpPr>
                <a:spLocks noRot="1" noChangeAspect="1" noMove="1" noResize="1" noEditPoints="1" noAdjustHandles="1" noChangeArrowheads="1" noChangeShapeType="1" noTextEdit="1"/>
              </p:cNvSpPr>
              <p:nvPr/>
            </p:nvSpPr>
            <p:spPr>
              <a:xfrm>
                <a:off x="7552941" y="2790113"/>
                <a:ext cx="807722"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6087096" y="1676423"/>
                <a:ext cx="6280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𝑦</m:t>
                          </m:r>
                        </m:e>
                        <m:sub>
                          <m:r>
                            <a:rPr lang="en-US" altLang="zh-CN" sz="2800" b="0" i="1" smtClean="0">
                              <a:solidFill>
                                <a:srgbClr val="0000FF"/>
                              </a:solidFill>
                              <a:latin typeface="Cambria Math" panose="02040503050406030204" pitchFamily="18" charset="0"/>
                            </a:rPr>
                            <m:t>𝑎</m:t>
                          </m:r>
                        </m:sub>
                      </m:sSub>
                    </m:oMath>
                  </m:oMathPara>
                </a14:m>
                <a:endParaRPr lang="zh-CN" altLang="en-US" sz="2800" dirty="0">
                  <a:solidFill>
                    <a:srgbClr val="0000FF"/>
                  </a:solidFill>
                  <a:latin typeface="+mn-lt"/>
                  <a:ea typeface="+mn-ea"/>
                </a:endParaRPr>
              </a:p>
            </p:txBody>
          </p:sp>
        </mc:Choice>
        <mc:Fallback xmlns="">
          <p:sp>
            <p:nvSpPr>
              <p:cNvPr id="39" name="矩形 38"/>
              <p:cNvSpPr>
                <a:spLocks noRot="1" noChangeAspect="1" noMove="1" noResize="1" noEditPoints="1" noAdjustHandles="1" noChangeArrowheads="1" noChangeShapeType="1" noTextEdit="1"/>
              </p:cNvSpPr>
              <p:nvPr/>
            </p:nvSpPr>
            <p:spPr>
              <a:xfrm>
                <a:off x="6087096" y="1676423"/>
                <a:ext cx="628056"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6120695" y="3073973"/>
                <a:ext cx="6429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𝑦</m:t>
                          </m:r>
                        </m:e>
                        <m:sub>
                          <m:r>
                            <a:rPr lang="en-US" altLang="zh-CN" sz="2800" b="0" i="1" smtClean="0">
                              <a:solidFill>
                                <a:srgbClr val="0000FF"/>
                              </a:solidFill>
                              <a:latin typeface="Cambria Math" panose="02040503050406030204" pitchFamily="18" charset="0"/>
                            </a:rPr>
                            <m:t>𝑏</m:t>
                          </m:r>
                        </m:sub>
                      </m:sSub>
                    </m:oMath>
                  </m:oMathPara>
                </a14:m>
                <a:endParaRPr lang="zh-CN" altLang="en-US" sz="2800" dirty="0">
                  <a:solidFill>
                    <a:srgbClr val="0000FF"/>
                  </a:solidFill>
                  <a:latin typeface="+mn-lt"/>
                  <a:ea typeface="+mn-ea"/>
                </a:endParaRPr>
              </a:p>
            </p:txBody>
          </p:sp>
        </mc:Choice>
        <mc:Fallback xmlns="">
          <p:sp>
            <p:nvSpPr>
              <p:cNvPr id="40" name="矩形 39"/>
              <p:cNvSpPr>
                <a:spLocks noRot="1" noChangeAspect="1" noMove="1" noResize="1" noEditPoints="1" noAdjustHandles="1" noChangeArrowheads="1" noChangeShapeType="1" noTextEdit="1"/>
              </p:cNvSpPr>
              <p:nvPr/>
            </p:nvSpPr>
            <p:spPr>
              <a:xfrm>
                <a:off x="6120695" y="3073973"/>
                <a:ext cx="642933"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6231558" y="3739461"/>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latin typeface="+mn-lt"/>
                  <a:ea typeface="+mn-ea"/>
                </a:endParaRPr>
              </a:p>
            </p:txBody>
          </p:sp>
        </mc:Choice>
        <mc:Fallback xmlns="">
          <p:sp>
            <p:nvSpPr>
              <p:cNvPr id="41" name="矩形 40"/>
              <p:cNvSpPr>
                <a:spLocks noRot="1" noChangeAspect="1" noMove="1" noResize="1" noEditPoints="1" noAdjustHandles="1" noChangeArrowheads="1" noChangeShapeType="1" noTextEdit="1"/>
              </p:cNvSpPr>
              <p:nvPr/>
            </p:nvSpPr>
            <p:spPr>
              <a:xfrm>
                <a:off x="6231558" y="3739461"/>
                <a:ext cx="525272"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612012" y="2082516"/>
                <a:ext cx="2075825"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𝑑𝐴</m:t>
                      </m:r>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𝐺</m:t>
                          </m:r>
                        </m:e>
                      </m:acc>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𝑠</m:t>
                          </m:r>
                        </m:e>
                      </m:acc>
                    </m:oMath>
                  </m:oMathPara>
                </a14:m>
                <a:endParaRPr lang="zh-CN" altLang="en-US" sz="2800" dirty="0">
                  <a:solidFill>
                    <a:srgbClr val="0000FF"/>
                  </a:solidFill>
                  <a:latin typeface="+mn-lt"/>
                  <a:ea typeface="+mn-ea"/>
                </a:endParaRPr>
              </a:p>
            </p:txBody>
          </p:sp>
        </mc:Choice>
        <mc:Fallback xmlns="">
          <p:sp>
            <p:nvSpPr>
              <p:cNvPr id="42" name="矩形 41"/>
              <p:cNvSpPr>
                <a:spLocks noRot="1" noChangeAspect="1" noMove="1" noResize="1" noEditPoints="1" noAdjustHandles="1" noChangeArrowheads="1" noChangeShapeType="1" noTextEdit="1"/>
              </p:cNvSpPr>
              <p:nvPr/>
            </p:nvSpPr>
            <p:spPr>
              <a:xfrm>
                <a:off x="612012" y="2082516"/>
                <a:ext cx="2075825" cy="57830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1288408" y="2781481"/>
                <a:ext cx="23792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𝑚𝑔𝑑𝑠</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0000FF"/>
                  </a:solidFill>
                  <a:latin typeface="+mn-lt"/>
                  <a:ea typeface="+mn-ea"/>
                </a:endParaRPr>
              </a:p>
            </p:txBody>
          </p:sp>
        </mc:Choice>
        <mc:Fallback xmlns="">
          <p:sp>
            <p:nvSpPr>
              <p:cNvPr id="43" name="矩形 42"/>
              <p:cNvSpPr>
                <a:spLocks noRot="1" noChangeAspect="1" noMove="1" noResize="1" noEditPoints="1" noAdjustHandles="1" noChangeArrowheads="1" noChangeShapeType="1" noTextEdit="1"/>
              </p:cNvSpPr>
              <p:nvPr/>
            </p:nvSpPr>
            <p:spPr>
              <a:xfrm>
                <a:off x="1288408" y="2781481"/>
                <a:ext cx="2379241"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3516163" y="2776649"/>
                <a:ext cx="184550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𝑚𝑔𝑑𝑦</m:t>
                      </m:r>
                    </m:oMath>
                  </m:oMathPara>
                </a14:m>
                <a:endParaRPr lang="zh-CN" altLang="en-US" sz="2800" dirty="0">
                  <a:solidFill>
                    <a:srgbClr val="0000FF"/>
                  </a:solidFill>
                  <a:latin typeface="+mn-lt"/>
                  <a:ea typeface="+mn-ea"/>
                </a:endParaRPr>
              </a:p>
            </p:txBody>
          </p:sp>
        </mc:Choice>
        <mc:Fallback xmlns="">
          <p:sp>
            <p:nvSpPr>
              <p:cNvPr id="44" name="矩形 43"/>
              <p:cNvSpPr>
                <a:spLocks noRot="1" noChangeAspect="1" noMove="1" noResize="1" noEditPoints="1" noAdjustHandles="1" noChangeArrowheads="1" noChangeShapeType="1" noTextEdit="1"/>
              </p:cNvSpPr>
              <p:nvPr/>
            </p:nvSpPr>
            <p:spPr>
              <a:xfrm>
                <a:off x="3516163" y="2776649"/>
                <a:ext cx="1845505"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612012" y="3503143"/>
                <a:ext cx="2321213"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𝑎</m:t>
                          </m:r>
                        </m:sub>
                        <m:sup>
                          <m:r>
                            <a:rPr lang="en-US" altLang="zh-CN" sz="2800" b="0" i="1" smtClean="0">
                              <a:solidFill>
                                <a:srgbClr val="0000FF"/>
                              </a:solidFill>
                              <a:latin typeface="Cambria Math" panose="02040503050406030204" pitchFamily="18" charset="0"/>
                              <a:ea typeface="Cambria Math" panose="02040503050406030204" pitchFamily="18" charset="0"/>
                            </a:rPr>
                            <m:t>𝑏</m:t>
                          </m:r>
                        </m:sup>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𝐺</m:t>
                              </m:r>
                            </m:e>
                          </m:acc>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𝑠</m:t>
                              </m:r>
                            </m:e>
                          </m:acc>
                        </m:e>
                      </m:nary>
                    </m:oMath>
                  </m:oMathPara>
                </a14:m>
                <a:endParaRPr lang="zh-CN" altLang="en-US" sz="2800" dirty="0">
                  <a:solidFill>
                    <a:srgbClr val="0000FF"/>
                  </a:solidFill>
                  <a:latin typeface="+mn-lt"/>
                  <a:ea typeface="+mn-ea"/>
                </a:endParaRPr>
              </a:p>
            </p:txBody>
          </p:sp>
        </mc:Choice>
        <mc:Fallback xmlns="">
          <p:sp>
            <p:nvSpPr>
              <p:cNvPr id="45" name="矩形 44"/>
              <p:cNvSpPr>
                <a:spLocks noRot="1" noChangeAspect="1" noMove="1" noResize="1" noEditPoints="1" noAdjustHandles="1" noChangeArrowheads="1" noChangeShapeType="1" noTextEdit="1"/>
              </p:cNvSpPr>
              <p:nvPr/>
            </p:nvSpPr>
            <p:spPr>
              <a:xfrm>
                <a:off x="612012" y="3503143"/>
                <a:ext cx="2321213" cy="1069716"/>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2997605" y="3510154"/>
                <a:ext cx="2510366" cy="10789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sSub>
                            <m:sSubPr>
                              <m:ctrlPr>
                                <a:rPr lang="en-US" altLang="zh-CN" sz="2800" b="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𝑦</m:t>
                              </m:r>
                            </m:e>
                            <m:sub>
                              <m:r>
                                <a:rPr lang="en-US" altLang="zh-CN" sz="2800" b="0" i="1" smtClean="0">
                                  <a:solidFill>
                                    <a:srgbClr val="0000FF"/>
                                  </a:solidFill>
                                  <a:latin typeface="Cambria Math" panose="02040503050406030204" pitchFamily="18" charset="0"/>
                                  <a:ea typeface="Cambria Math" panose="02040503050406030204" pitchFamily="18" charset="0"/>
                                </a:rPr>
                                <m:t>𝑎</m:t>
                              </m:r>
                            </m:sub>
                          </m:sSub>
                        </m:sub>
                        <m:sup>
                          <m:sSub>
                            <m:sSubPr>
                              <m:ctrlPr>
                                <a:rPr lang="en-US" altLang="zh-CN" sz="2800" b="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𝑦</m:t>
                              </m:r>
                            </m:e>
                            <m:sub>
                              <m:r>
                                <a:rPr lang="en-US" altLang="zh-CN" sz="2800" b="0" i="1" smtClean="0">
                                  <a:solidFill>
                                    <a:srgbClr val="0000FF"/>
                                  </a:solidFill>
                                  <a:latin typeface="Cambria Math" panose="02040503050406030204" pitchFamily="18" charset="0"/>
                                  <a:ea typeface="Cambria Math" panose="02040503050406030204" pitchFamily="18" charset="0"/>
                                </a:rPr>
                                <m:t>𝑏</m:t>
                              </m:r>
                            </m:sub>
                          </m:sSub>
                        </m:sup>
                        <m:e>
                          <m:r>
                            <a:rPr lang="en-US" altLang="zh-CN" sz="2800" i="1">
                              <a:solidFill>
                                <a:srgbClr val="0000FF"/>
                              </a:solidFill>
                              <a:latin typeface="Cambria Math" panose="02040503050406030204" pitchFamily="18" charset="0"/>
                              <a:ea typeface="Cambria Math" panose="02040503050406030204" pitchFamily="18" charset="0"/>
                            </a:rPr>
                            <m:t>𝑚𝑔𝑑𝑦</m:t>
                          </m:r>
                        </m:e>
                      </m:nary>
                    </m:oMath>
                  </m:oMathPara>
                </a14:m>
                <a:endParaRPr lang="zh-CN" altLang="en-US" sz="2800" dirty="0">
                  <a:solidFill>
                    <a:srgbClr val="0000FF"/>
                  </a:solidFill>
                  <a:latin typeface="+mn-lt"/>
                  <a:ea typeface="+mn-ea"/>
                </a:endParaRPr>
              </a:p>
            </p:txBody>
          </p:sp>
        </mc:Choice>
        <mc:Fallback xmlns="">
          <p:sp>
            <p:nvSpPr>
              <p:cNvPr id="46" name="矩形 45"/>
              <p:cNvSpPr>
                <a:spLocks noRot="1" noChangeAspect="1" noMove="1" noResize="1" noEditPoints="1" noAdjustHandles="1" noChangeArrowheads="1" noChangeShapeType="1" noTextEdit="1"/>
              </p:cNvSpPr>
              <p:nvPr/>
            </p:nvSpPr>
            <p:spPr>
              <a:xfrm>
                <a:off x="2997605" y="3510154"/>
                <a:ext cx="2510366" cy="107895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1105320" y="4748260"/>
                <a:ext cx="34112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d>
                        <m:dPr>
                          <m:ctrlPr>
                            <a:rPr lang="en-US" altLang="zh-CN" sz="2800" b="0" i="1" smtClean="0">
                              <a:solidFill>
                                <a:srgbClr val="FF0000"/>
                              </a:solidFill>
                              <a:latin typeface="Cambria Math"/>
                              <a:ea typeface="Cambria Math" panose="02040503050406030204" pitchFamily="18" charset="0"/>
                            </a:rPr>
                          </m:ctrlPr>
                        </m:dPr>
                        <m:e>
                          <m:r>
                            <a:rPr lang="en-US" altLang="zh-CN" sz="2800" i="1">
                              <a:solidFill>
                                <a:srgbClr val="FF0000"/>
                              </a:solidFill>
                              <a:latin typeface="Cambria Math" panose="02040503050406030204" pitchFamily="18" charset="0"/>
                              <a:ea typeface="Cambria Math" panose="02040503050406030204" pitchFamily="18" charset="0"/>
                            </a:rPr>
                            <m:t>𝑚𝑔</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𝑦</m:t>
                              </m:r>
                            </m:e>
                            <m:sub>
                              <m:r>
                                <a:rPr lang="en-US" altLang="zh-CN" sz="2800" i="1">
                                  <a:solidFill>
                                    <a:srgbClr val="FF0000"/>
                                  </a:solidFill>
                                  <a:latin typeface="Cambria Math" panose="02040503050406030204" pitchFamily="18" charset="0"/>
                                  <a:ea typeface="Cambria Math" panose="02040503050406030204" pitchFamily="18" charset="0"/>
                                </a:rPr>
                                <m:t>𝑏</m:t>
                              </m:r>
                            </m:sub>
                          </m:sSub>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𝑚𝑔</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𝑦</m:t>
                              </m:r>
                            </m:e>
                            <m:sub>
                              <m:r>
                                <a:rPr lang="en-US" altLang="zh-CN" sz="2800" b="0" i="1" smtClean="0">
                                  <a:solidFill>
                                    <a:srgbClr val="FF0000"/>
                                  </a:solidFill>
                                  <a:latin typeface="Cambria Math" panose="02040503050406030204" pitchFamily="18" charset="0"/>
                                  <a:ea typeface="Cambria Math" panose="02040503050406030204" pitchFamily="18" charset="0"/>
                                </a:rPr>
                                <m:t>𝑎</m:t>
                              </m:r>
                            </m:sub>
                          </m:sSub>
                        </m:e>
                      </m:d>
                    </m:oMath>
                  </m:oMathPara>
                </a14:m>
                <a:endParaRPr lang="zh-CN" altLang="en-US" sz="2800" dirty="0">
                  <a:solidFill>
                    <a:srgbClr val="FF0000"/>
                  </a:solidFill>
                  <a:latin typeface="+mn-lt"/>
                  <a:ea typeface="+mn-ea"/>
                </a:endParaRPr>
              </a:p>
            </p:txBody>
          </p:sp>
        </mc:Choice>
        <mc:Fallback xmlns="">
          <p:sp>
            <p:nvSpPr>
              <p:cNvPr id="47" name="矩形 46"/>
              <p:cNvSpPr>
                <a:spLocks noRot="1" noChangeAspect="1" noMove="1" noResize="1" noEditPoints="1" noAdjustHandles="1" noChangeArrowheads="1" noChangeShapeType="1" noTextEdit="1"/>
              </p:cNvSpPr>
              <p:nvPr/>
            </p:nvSpPr>
            <p:spPr>
              <a:xfrm>
                <a:off x="1105320" y="4748260"/>
                <a:ext cx="3411254" cy="523220"/>
              </a:xfrm>
              <a:prstGeom prst="rect">
                <a:avLst/>
              </a:prstGeom>
              <a:blipFill>
                <a:blip r:embed="rId18"/>
                <a:stretch>
                  <a:fillRect/>
                </a:stretch>
              </a:blipFill>
            </p:spPr>
            <p:txBody>
              <a:bodyPr/>
              <a:lstStyle/>
              <a:p>
                <a:r>
                  <a:rPr lang="zh-CN" altLang="en-US">
                    <a:noFill/>
                  </a:rPr>
                  <a:t> </a:t>
                </a:r>
              </a:p>
            </p:txBody>
          </p:sp>
        </mc:Fallback>
      </mc:AlternateContent>
      <p:sp>
        <p:nvSpPr>
          <p:cNvPr id="2" name="矩形 1"/>
          <p:cNvSpPr/>
          <p:nvPr/>
        </p:nvSpPr>
        <p:spPr>
          <a:xfrm>
            <a:off x="619648" y="5590333"/>
            <a:ext cx="923093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mn-lt"/>
                <a:ea typeface="+mn-ea"/>
              </a:rPr>
              <a:t>由此可见，重力作功仅仅与物体的始末位置有关，而与运动物体所经历的路径无关。</a:t>
            </a:r>
          </a:p>
        </p:txBody>
      </p:sp>
    </p:spTree>
    <p:extLst>
      <p:ext uri="{BB962C8B-B14F-4D97-AF65-F5344CB8AC3E}">
        <p14:creationId xmlns:p14="http://schemas.microsoft.com/office/powerpoint/2010/main" val="390364435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8700"/>
                                        </p:tgtEl>
                                        <p:attrNameLst>
                                          <p:attrName>style.visibility</p:attrName>
                                        </p:attrNameLst>
                                      </p:cBhvr>
                                      <p:to>
                                        <p:strVal val="visible"/>
                                      </p:to>
                                    </p:set>
                                    <p:animEffect transition="in" filter="wipe(left)">
                                      <p:cBhvr>
                                        <p:cTn id="7" dur="500"/>
                                        <p:tgtEl>
                                          <p:spTgt spid="287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8701"/>
                                        </p:tgtEl>
                                        <p:attrNameLst>
                                          <p:attrName>style.visibility</p:attrName>
                                        </p:attrNameLst>
                                      </p:cBhvr>
                                      <p:to>
                                        <p:strVal val="visible"/>
                                      </p:to>
                                    </p:set>
                                    <p:animEffect transition="in" filter="wipe(down)">
                                      <p:cBhvr>
                                        <p:cTn id="12" dur="500"/>
                                        <p:tgtEl>
                                          <p:spTgt spid="287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8702"/>
                                        </p:tgtEl>
                                        <p:attrNameLst>
                                          <p:attrName>style.visibility</p:attrName>
                                        </p:attrNameLst>
                                      </p:cBhvr>
                                      <p:to>
                                        <p:strVal val="visible"/>
                                      </p:to>
                                    </p:set>
                                    <p:animEffect transition="in" filter="wipe(left)">
                                      <p:cBhvr>
                                        <p:cTn id="32" dur="500"/>
                                        <p:tgtEl>
                                          <p:spTgt spid="2870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28705"/>
                                        </p:tgtEl>
                                        <p:attrNameLst>
                                          <p:attrName>style.visibility</p:attrName>
                                        </p:attrNameLst>
                                      </p:cBhvr>
                                      <p:to>
                                        <p:strVal val="visible"/>
                                      </p:to>
                                    </p:set>
                                    <p:animEffect transition="in" filter="wipe(left)">
                                      <p:cBhvr>
                                        <p:cTn id="47" dur="500"/>
                                        <p:tgtEl>
                                          <p:spTgt spid="2870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wipe(left)">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8706"/>
                                        </p:tgtEl>
                                        <p:attrNameLst>
                                          <p:attrName>style.visibility</p:attrName>
                                        </p:attrNameLst>
                                      </p:cBhvr>
                                      <p:to>
                                        <p:strVal val="visible"/>
                                      </p:to>
                                    </p:set>
                                    <p:animEffect transition="in" filter="wipe(left)">
                                      <p:cBhvr>
                                        <p:cTn id="57" dur="500"/>
                                        <p:tgtEl>
                                          <p:spTgt spid="2870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8699"/>
                                        </p:tgtEl>
                                        <p:attrNameLst>
                                          <p:attrName>style.visibility</p:attrName>
                                        </p:attrNameLst>
                                      </p:cBhvr>
                                      <p:to>
                                        <p:strVal val="visible"/>
                                      </p:to>
                                    </p:set>
                                    <p:animEffect transition="in" filter="wipe(left)">
                                      <p:cBhvr>
                                        <p:cTn id="67" dur="500"/>
                                        <p:tgtEl>
                                          <p:spTgt spid="2869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28703"/>
                                        </p:tgtEl>
                                        <p:attrNameLst>
                                          <p:attrName>style.visibility</p:attrName>
                                        </p:attrNameLst>
                                      </p:cBhvr>
                                      <p:to>
                                        <p:strVal val="visible"/>
                                      </p:to>
                                    </p:set>
                                    <p:animEffect transition="in" filter="wipe(left)">
                                      <p:cBhvr>
                                        <p:cTn id="72" dur="500"/>
                                        <p:tgtEl>
                                          <p:spTgt spid="2870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left)">
                                      <p:cBhvr>
                                        <p:cTn id="77" dur="500"/>
                                        <p:tgtEl>
                                          <p:spTgt spid="37"/>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28704"/>
                                        </p:tgtEl>
                                        <p:attrNameLst>
                                          <p:attrName>style.visibility</p:attrName>
                                        </p:attrNameLst>
                                      </p:cBhvr>
                                      <p:to>
                                        <p:strVal val="visible"/>
                                      </p:to>
                                    </p:set>
                                    <p:animEffect transition="in" filter="wipe(left)">
                                      <p:cBhvr>
                                        <p:cTn id="82" dur="500"/>
                                        <p:tgtEl>
                                          <p:spTgt spid="28704"/>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wipe(left)">
                                      <p:cBhvr>
                                        <p:cTn id="87" dur="500"/>
                                        <p:tgtEl>
                                          <p:spTgt spid="3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28715"/>
                                        </p:tgtEl>
                                        <p:attrNameLst>
                                          <p:attrName>style.visibility</p:attrName>
                                        </p:attrNameLst>
                                      </p:cBhvr>
                                      <p:to>
                                        <p:strVal val="visible"/>
                                      </p:to>
                                    </p:set>
                                    <p:animEffect transition="in" filter="wipe(left)">
                                      <p:cBhvr>
                                        <p:cTn id="92" dur="500"/>
                                        <p:tgtEl>
                                          <p:spTgt spid="2871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wipe(left)">
                                      <p:cBhvr>
                                        <p:cTn id="97" dur="500"/>
                                        <p:tgtEl>
                                          <p:spTgt spid="3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wipe(left)">
                                      <p:cBhvr>
                                        <p:cTn id="102" dur="500"/>
                                        <p:tgtEl>
                                          <p:spTgt spid="42"/>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wipe(left)">
                                      <p:cBhvr>
                                        <p:cTn id="107" dur="500"/>
                                        <p:tgtEl>
                                          <p:spTgt spid="43"/>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wipe(left)">
                                      <p:cBhvr>
                                        <p:cTn id="112" dur="500"/>
                                        <p:tgtEl>
                                          <p:spTgt spid="44"/>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45"/>
                                        </p:tgtEl>
                                        <p:attrNameLst>
                                          <p:attrName>style.visibility</p:attrName>
                                        </p:attrNameLst>
                                      </p:cBhvr>
                                      <p:to>
                                        <p:strVal val="visible"/>
                                      </p:to>
                                    </p:set>
                                    <p:animEffect transition="in" filter="wipe(left)">
                                      <p:cBhvr>
                                        <p:cTn id="117" dur="500"/>
                                        <p:tgtEl>
                                          <p:spTgt spid="45"/>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46"/>
                                        </p:tgtEl>
                                        <p:attrNameLst>
                                          <p:attrName>style.visibility</p:attrName>
                                        </p:attrNameLst>
                                      </p:cBhvr>
                                      <p:to>
                                        <p:strVal val="visible"/>
                                      </p:to>
                                    </p:set>
                                    <p:animEffect transition="in" filter="wipe(left)">
                                      <p:cBhvr>
                                        <p:cTn id="122" dur="500"/>
                                        <p:tgtEl>
                                          <p:spTgt spid="46"/>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47"/>
                                        </p:tgtEl>
                                        <p:attrNameLst>
                                          <p:attrName>style.visibility</p:attrName>
                                        </p:attrNameLst>
                                      </p:cBhvr>
                                      <p:to>
                                        <p:strVal val="visible"/>
                                      </p:to>
                                    </p:set>
                                    <p:animEffect transition="in" filter="wipe(left)">
                                      <p:cBhvr>
                                        <p:cTn id="127" dur="500"/>
                                        <p:tgtEl>
                                          <p:spTgt spid="47"/>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2"/>
                                        </p:tgtEl>
                                        <p:attrNameLst>
                                          <p:attrName>style.visibility</p:attrName>
                                        </p:attrNameLst>
                                      </p:cBhvr>
                                      <p:to>
                                        <p:strVal val="visible"/>
                                      </p:to>
                                    </p:set>
                                    <p:animEffect transition="in" filter="wipe(left)">
                                      <p:cBhvr>
                                        <p:cTn id="1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99"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4057" name="Text Box 25"/>
              <p:cNvSpPr txBox="1">
                <a:spLocks noChangeArrowheads="1"/>
              </p:cNvSpPr>
              <p:nvPr/>
            </p:nvSpPr>
            <p:spPr bwMode="auto">
              <a:xfrm>
                <a:off x="612774" y="1268413"/>
                <a:ext cx="514041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物体从</a:t>
                </a:r>
                <a14:m>
                  <m:oMath xmlns:m="http://schemas.openxmlformats.org/officeDocument/2006/math">
                    <m:r>
                      <a:rPr lang="en-US" altLang="zh-CN" sz="2800" b="0" i="1">
                        <a:solidFill>
                          <a:srgbClr val="0000FF"/>
                        </a:solidFill>
                        <a:latin typeface="Cambria Math" panose="02040503050406030204" pitchFamily="18" charset="0"/>
                        <a:ea typeface="+mn-ea"/>
                      </a:rPr>
                      <m:t>𝑎</m:t>
                    </m:r>
                  </m:oMath>
                </a14:m>
                <a:r>
                  <a:rPr lang="zh-CN" altLang="en-US" sz="2800" dirty="0">
                    <a:solidFill>
                      <a:srgbClr val="0000FF"/>
                    </a:solidFill>
                    <a:latin typeface="+mn-lt"/>
                    <a:ea typeface="+mn-ea"/>
                  </a:rPr>
                  <a:t>点运动到</a:t>
                </a:r>
                <a14:m>
                  <m:oMath xmlns:m="http://schemas.openxmlformats.org/officeDocument/2006/math">
                    <m:r>
                      <a:rPr lang="en-US" altLang="zh-CN" sz="2800" b="0" i="1">
                        <a:solidFill>
                          <a:srgbClr val="0000FF"/>
                        </a:solidFill>
                        <a:latin typeface="Cambria Math" panose="02040503050406030204" pitchFamily="18" charset="0"/>
                        <a:ea typeface="+mn-ea"/>
                      </a:rPr>
                      <m:t>𝑏</m:t>
                    </m:r>
                  </m:oMath>
                </a14:m>
                <a:r>
                  <a:rPr lang="zh-CN" altLang="en-US" sz="2800" dirty="0">
                    <a:solidFill>
                      <a:srgbClr val="0000FF"/>
                    </a:solidFill>
                    <a:latin typeface="+mn-lt"/>
                    <a:ea typeface="+mn-ea"/>
                  </a:rPr>
                  <a:t>点的过程中</a:t>
                </a:r>
              </a:p>
            </p:txBody>
          </p:sp>
        </mc:Choice>
        <mc:Fallback xmlns="">
          <p:sp>
            <p:nvSpPr>
              <p:cNvPr id="44057" name="Text Box 25"/>
              <p:cNvSpPr txBox="1">
                <a:spLocks noRot="1" noChangeAspect="1" noMove="1" noResize="1" noEditPoints="1" noAdjustHandles="1" noChangeArrowheads="1" noChangeShapeType="1" noTextEdit="1"/>
              </p:cNvSpPr>
              <p:nvPr/>
            </p:nvSpPr>
            <p:spPr bwMode="auto">
              <a:xfrm>
                <a:off x="612774" y="1268413"/>
                <a:ext cx="5140410" cy="523220"/>
              </a:xfrm>
              <a:prstGeom prst="rect">
                <a:avLst/>
              </a:prstGeom>
              <a:blipFill>
                <a:blip r:embed="rId2"/>
                <a:stretch>
                  <a:fillRect l="-2491"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9"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二、弹力做功</a:t>
            </a:r>
          </a:p>
        </p:txBody>
      </p:sp>
      <mc:AlternateContent xmlns:mc="http://schemas.openxmlformats.org/markup-compatibility/2006" xmlns:a14="http://schemas.microsoft.com/office/drawing/2010/main">
        <mc:Choice Requires="a14">
          <p:sp>
            <p:nvSpPr>
              <p:cNvPr id="37" name="矩形 36"/>
              <p:cNvSpPr/>
              <p:nvPr/>
            </p:nvSpPr>
            <p:spPr>
              <a:xfrm>
                <a:off x="612774" y="1878777"/>
                <a:ext cx="206768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𝑑𝐴</m:t>
                      </m:r>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𝐹</m:t>
                          </m:r>
                        </m:e>
                      </m:acc>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𝑠</m:t>
                          </m:r>
                        </m:e>
                      </m:acc>
                    </m:oMath>
                  </m:oMathPara>
                </a14:m>
                <a:endParaRPr lang="zh-CN" altLang="en-US" sz="2800" dirty="0">
                  <a:solidFill>
                    <a:srgbClr val="0000FF"/>
                  </a:solidFill>
                  <a:latin typeface="+mn-lt"/>
                  <a:ea typeface="+mn-ea"/>
                </a:endParaRPr>
              </a:p>
            </p:txBody>
          </p:sp>
        </mc:Choice>
        <mc:Fallback xmlns="">
          <p:sp>
            <p:nvSpPr>
              <p:cNvPr id="37" name="矩形 36"/>
              <p:cNvSpPr>
                <a:spLocks noRot="1" noChangeAspect="1" noMove="1" noResize="1" noEditPoints="1" noAdjustHandles="1" noChangeArrowheads="1" noChangeShapeType="1" noTextEdit="1"/>
              </p:cNvSpPr>
              <p:nvPr/>
            </p:nvSpPr>
            <p:spPr>
              <a:xfrm>
                <a:off x="612774" y="1878777"/>
                <a:ext cx="2067681" cy="5754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612774" y="2443218"/>
                <a:ext cx="2313069"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𝑎</m:t>
                          </m:r>
                        </m:sub>
                        <m:sup>
                          <m:r>
                            <a:rPr lang="en-US" altLang="zh-CN" sz="2800" b="0" i="1" smtClean="0">
                              <a:solidFill>
                                <a:srgbClr val="0000FF"/>
                              </a:solidFill>
                              <a:latin typeface="Cambria Math" panose="02040503050406030204" pitchFamily="18" charset="0"/>
                              <a:ea typeface="Cambria Math" panose="02040503050406030204" pitchFamily="18" charset="0"/>
                            </a:rPr>
                            <m:t>𝑏</m:t>
                          </m:r>
                        </m:sup>
                        <m:e>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𝐹</m:t>
                              </m:r>
                            </m:e>
                          </m:acc>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𝑠</m:t>
                              </m:r>
                            </m:e>
                          </m:acc>
                        </m:e>
                      </m:nary>
                    </m:oMath>
                  </m:oMathPara>
                </a14:m>
                <a:endParaRPr lang="zh-CN" altLang="en-US" sz="2800" dirty="0">
                  <a:solidFill>
                    <a:srgbClr val="0000FF"/>
                  </a:solidFill>
                  <a:latin typeface="+mn-lt"/>
                  <a:ea typeface="+mn-ea"/>
                </a:endParaRPr>
              </a:p>
            </p:txBody>
          </p:sp>
        </mc:Choice>
        <mc:Fallback xmlns="">
          <p:sp>
            <p:nvSpPr>
              <p:cNvPr id="38" name="矩形 37"/>
              <p:cNvSpPr>
                <a:spLocks noRot="1" noChangeAspect="1" noMove="1" noResize="1" noEditPoints="1" noAdjustHandles="1" noChangeArrowheads="1" noChangeShapeType="1" noTextEdit="1"/>
              </p:cNvSpPr>
              <p:nvPr/>
            </p:nvSpPr>
            <p:spPr>
              <a:xfrm>
                <a:off x="612774" y="2443218"/>
                <a:ext cx="2313069" cy="106971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947250" y="3567995"/>
                <a:ext cx="2370841" cy="10938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sSub>
                            <m:sSubPr>
                              <m:ctrlPr>
                                <a:rPr lang="en-US" altLang="zh-CN" sz="2800" b="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𝑥</m:t>
                              </m:r>
                            </m:e>
                            <m:sub>
                              <m:r>
                                <a:rPr lang="en-US" altLang="zh-CN" sz="2800" b="0" i="1" smtClean="0">
                                  <a:solidFill>
                                    <a:srgbClr val="0000FF"/>
                                  </a:solidFill>
                                  <a:latin typeface="Cambria Math" panose="02040503050406030204" pitchFamily="18" charset="0"/>
                                  <a:ea typeface="Cambria Math" panose="02040503050406030204" pitchFamily="18" charset="0"/>
                                </a:rPr>
                                <m:t>𝑎</m:t>
                              </m:r>
                            </m:sub>
                          </m:sSub>
                        </m:sub>
                        <m:sup>
                          <m:sSub>
                            <m:sSubPr>
                              <m:ctrlPr>
                                <a:rPr lang="en-US" altLang="zh-CN" sz="2800" b="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𝑥</m:t>
                              </m:r>
                            </m:e>
                            <m:sub>
                              <m:r>
                                <a:rPr lang="en-US" altLang="zh-CN" sz="2800" b="0" i="1" smtClean="0">
                                  <a:solidFill>
                                    <a:srgbClr val="0000FF"/>
                                  </a:solidFill>
                                  <a:latin typeface="Cambria Math" panose="02040503050406030204" pitchFamily="18" charset="0"/>
                                  <a:ea typeface="Cambria Math" panose="02040503050406030204" pitchFamily="18" charset="0"/>
                                </a:rPr>
                                <m:t>𝑏</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𝑘𝑥</m:t>
                          </m:r>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𝑥</m:t>
                          </m:r>
                        </m:e>
                      </m:nary>
                    </m:oMath>
                  </m:oMathPara>
                </a14:m>
                <a:endParaRPr lang="zh-CN" altLang="en-US" sz="2800" dirty="0">
                  <a:solidFill>
                    <a:srgbClr val="0000FF"/>
                  </a:solidFill>
                  <a:latin typeface="+mn-lt"/>
                  <a:ea typeface="+mn-ea"/>
                </a:endParaRPr>
              </a:p>
            </p:txBody>
          </p:sp>
        </mc:Choice>
        <mc:Fallback xmlns="">
          <p:sp>
            <p:nvSpPr>
              <p:cNvPr id="39" name="矩形 38"/>
              <p:cNvSpPr>
                <a:spLocks noRot="1" noChangeAspect="1" noMove="1" noResize="1" noEditPoints="1" noAdjustHandles="1" noChangeArrowheads="1" noChangeShapeType="1" noTextEdit="1"/>
              </p:cNvSpPr>
              <p:nvPr/>
            </p:nvSpPr>
            <p:spPr>
              <a:xfrm>
                <a:off x="947250" y="3567995"/>
                <a:ext cx="2370841" cy="109388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2634541" y="1944708"/>
                <a:ext cx="21154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𝐹𝑑𝑥</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b="0" i="1" smtClean="0">
                              <a:solidFill>
                                <a:srgbClr val="0000FF"/>
                              </a:solidFill>
                              <a:latin typeface="Cambria Math" panose="02040503050406030204" pitchFamily="18" charset="0"/>
                              <a:ea typeface="Cambria Math" panose="02040503050406030204" pitchFamily="18" charset="0"/>
                            </a:rPr>
                            <m:t>𝜋</m:t>
                          </m:r>
                        </m:e>
                      </m:func>
                    </m:oMath>
                  </m:oMathPara>
                </a14:m>
                <a:endParaRPr lang="zh-CN" altLang="en-US" sz="2800" dirty="0">
                  <a:solidFill>
                    <a:srgbClr val="0000FF"/>
                  </a:solidFill>
                  <a:latin typeface="+mn-lt"/>
                  <a:ea typeface="+mn-ea"/>
                </a:endParaRPr>
              </a:p>
            </p:txBody>
          </p:sp>
        </mc:Choice>
        <mc:Fallback xmlns="">
          <p:sp>
            <p:nvSpPr>
              <p:cNvPr id="40" name="矩形 39"/>
              <p:cNvSpPr>
                <a:spLocks noRot="1" noChangeAspect="1" noMove="1" noResize="1" noEditPoints="1" noAdjustHandles="1" noChangeArrowheads="1" noChangeShapeType="1" noTextEdit="1"/>
              </p:cNvSpPr>
              <p:nvPr/>
            </p:nvSpPr>
            <p:spPr>
              <a:xfrm>
                <a:off x="2634541" y="1944708"/>
                <a:ext cx="2115451"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4607509" y="1951696"/>
                <a:ext cx="170918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𝑘𝑥𝑑𝑥</m:t>
                      </m:r>
                    </m:oMath>
                  </m:oMathPara>
                </a14:m>
                <a:endParaRPr lang="zh-CN" altLang="en-US" sz="2800" dirty="0">
                  <a:solidFill>
                    <a:srgbClr val="0000FF"/>
                  </a:solidFill>
                  <a:latin typeface="+mn-lt"/>
                  <a:ea typeface="+mn-ea"/>
                </a:endParaRPr>
              </a:p>
            </p:txBody>
          </p:sp>
        </mc:Choice>
        <mc:Fallback xmlns="">
          <p:sp>
            <p:nvSpPr>
              <p:cNvPr id="41" name="矩形 40"/>
              <p:cNvSpPr>
                <a:spLocks noRot="1" noChangeAspect="1" noMove="1" noResize="1" noEditPoints="1" noAdjustHandles="1" noChangeArrowheads="1" noChangeShapeType="1" noTextEdit="1"/>
              </p:cNvSpPr>
              <p:nvPr/>
            </p:nvSpPr>
            <p:spPr>
              <a:xfrm>
                <a:off x="4607509" y="1951696"/>
                <a:ext cx="1709186"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939301" y="4555517"/>
                <a:ext cx="3499676"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d>
                        <m:dPr>
                          <m:ctrlPr>
                            <a:rPr lang="en-US" altLang="zh-CN" sz="2800" b="0" i="1" smtClean="0">
                              <a:solidFill>
                                <a:srgbClr val="FF0000"/>
                              </a:solidFill>
                              <a:latin typeface="Cambria Math"/>
                              <a:ea typeface="Cambria Math" panose="02040503050406030204" pitchFamily="18" charset="0"/>
                            </a:rPr>
                          </m:ctrlPr>
                        </m:dPr>
                        <m:e>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1</m:t>
                              </m:r>
                            </m:num>
                            <m:den>
                              <m:r>
                                <a:rPr lang="en-US" altLang="zh-CN" sz="2800" b="0" i="1" smtClean="0">
                                  <a:solidFill>
                                    <a:srgbClr val="FF0000"/>
                                  </a:solidFill>
                                  <a:latin typeface="Cambria Math" panose="02040503050406030204" pitchFamily="18" charset="0"/>
                                  <a:ea typeface="Cambria Math" panose="02040503050406030204" pitchFamily="18" charset="0"/>
                                </a:rPr>
                                <m:t>2</m:t>
                              </m:r>
                            </m:den>
                          </m:f>
                          <m:r>
                            <a:rPr lang="en-US" altLang="zh-CN" sz="2800" b="0" i="1" smtClean="0">
                              <a:solidFill>
                                <a:srgbClr val="FF0000"/>
                              </a:solidFill>
                              <a:latin typeface="Cambria Math" panose="02040503050406030204" pitchFamily="18" charset="0"/>
                              <a:ea typeface="Cambria Math" panose="02040503050406030204" pitchFamily="18" charset="0"/>
                            </a:rPr>
                            <m:t>𝑘</m:t>
                          </m:r>
                          <m:sSubSup>
                            <m:sSubSupPr>
                              <m:ctrlPr>
                                <a:rPr lang="en-US" altLang="zh-CN" sz="2800" b="0" i="1" smtClean="0">
                                  <a:solidFill>
                                    <a:srgbClr val="FF0000"/>
                                  </a:solidFill>
                                  <a:latin typeface="Cambria Math"/>
                                  <a:ea typeface="Cambria Math" panose="02040503050406030204" pitchFamily="18" charset="0"/>
                                </a:rPr>
                              </m:ctrlPr>
                            </m:sSubSupPr>
                            <m:e>
                              <m:r>
                                <a:rPr lang="en-US" altLang="zh-CN" sz="2800" b="0" i="1" smtClean="0">
                                  <a:solidFill>
                                    <a:srgbClr val="FF0000"/>
                                  </a:solidFill>
                                  <a:latin typeface="Cambria Math" panose="02040503050406030204" pitchFamily="18" charset="0"/>
                                  <a:ea typeface="Cambria Math" panose="02040503050406030204" pitchFamily="18" charset="0"/>
                                </a:rPr>
                                <m:t>𝑥</m:t>
                              </m:r>
                            </m:e>
                            <m:sub>
                              <m:r>
                                <a:rPr lang="en-US" altLang="zh-CN" sz="2800" b="0" i="1" smtClean="0">
                                  <a:solidFill>
                                    <a:srgbClr val="FF0000"/>
                                  </a:solidFill>
                                  <a:latin typeface="Cambria Math" panose="02040503050406030204" pitchFamily="18" charset="0"/>
                                  <a:ea typeface="Cambria Math" panose="02040503050406030204" pitchFamily="18" charset="0"/>
                                </a:rPr>
                                <m:t>𝑏</m:t>
                              </m:r>
                            </m:sub>
                            <m:sup>
                              <m:r>
                                <a:rPr lang="en-US" altLang="zh-CN" sz="2800" b="0" i="1" smtClean="0">
                                  <a:solidFill>
                                    <a:srgbClr val="FF0000"/>
                                  </a:solidFill>
                                  <a:latin typeface="Cambria Math" panose="02040503050406030204" pitchFamily="18" charset="0"/>
                                  <a:ea typeface="Cambria Math" panose="02040503050406030204" pitchFamily="18" charset="0"/>
                                </a:rPr>
                                <m:t>2</m:t>
                              </m:r>
                            </m:sup>
                          </m:sSubSup>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1</m:t>
                              </m:r>
                            </m:num>
                            <m:den>
                              <m:r>
                                <a:rPr lang="en-US" altLang="zh-CN" sz="2800" i="1">
                                  <a:solidFill>
                                    <a:srgbClr val="FF0000"/>
                                  </a:solidFill>
                                  <a:latin typeface="Cambria Math" panose="02040503050406030204" pitchFamily="18" charset="0"/>
                                  <a:ea typeface="Cambria Math" panose="02040503050406030204" pitchFamily="18" charset="0"/>
                                </a:rPr>
                                <m:t>2</m:t>
                              </m:r>
                            </m:den>
                          </m:f>
                          <m:r>
                            <a:rPr lang="en-US" altLang="zh-CN" sz="2800" i="1">
                              <a:solidFill>
                                <a:srgbClr val="FF0000"/>
                              </a:solidFill>
                              <a:latin typeface="Cambria Math" panose="02040503050406030204" pitchFamily="18" charset="0"/>
                              <a:ea typeface="Cambria Math" panose="02040503050406030204" pitchFamily="18" charset="0"/>
                            </a:rPr>
                            <m:t>𝑘</m:t>
                          </m:r>
                          <m:sSubSup>
                            <m:sSubSupPr>
                              <m:ctrlPr>
                                <a:rPr lang="en-US" altLang="zh-CN" sz="2800" i="1">
                                  <a:solidFill>
                                    <a:srgbClr val="FF0000"/>
                                  </a:solidFill>
                                  <a:latin typeface="Cambria Math"/>
                                  <a:ea typeface="Cambria Math" panose="02040503050406030204" pitchFamily="18" charset="0"/>
                                </a:rPr>
                              </m:ctrlPr>
                            </m:sSubSupPr>
                            <m:e>
                              <m:r>
                                <a:rPr lang="en-US" altLang="zh-CN" sz="2800" i="1">
                                  <a:solidFill>
                                    <a:srgbClr val="FF0000"/>
                                  </a:solidFill>
                                  <a:latin typeface="Cambria Math" panose="02040503050406030204" pitchFamily="18" charset="0"/>
                                  <a:ea typeface="Cambria Math" panose="02040503050406030204" pitchFamily="18" charset="0"/>
                                </a:rPr>
                                <m:t>𝑥</m:t>
                              </m:r>
                            </m:e>
                            <m:sub>
                              <m:r>
                                <a:rPr lang="en-US" altLang="zh-CN" sz="2800" b="0" i="1" smtClean="0">
                                  <a:solidFill>
                                    <a:srgbClr val="FF0000"/>
                                  </a:solidFill>
                                  <a:latin typeface="Cambria Math" panose="02040503050406030204" pitchFamily="18" charset="0"/>
                                  <a:ea typeface="Cambria Math" panose="02040503050406030204" pitchFamily="18" charset="0"/>
                                </a:rPr>
                                <m:t>𝑎</m:t>
                              </m:r>
                            </m:sub>
                            <m:sup>
                              <m:r>
                                <a:rPr lang="en-US" altLang="zh-CN" sz="2800" i="1">
                                  <a:solidFill>
                                    <a:srgbClr val="FF0000"/>
                                  </a:solidFill>
                                  <a:latin typeface="Cambria Math" panose="02040503050406030204" pitchFamily="18" charset="0"/>
                                  <a:ea typeface="Cambria Math" panose="02040503050406030204" pitchFamily="18" charset="0"/>
                                </a:rPr>
                                <m:t>2</m:t>
                              </m:r>
                            </m:sup>
                          </m:sSubSup>
                        </m:e>
                      </m:d>
                    </m:oMath>
                  </m:oMathPara>
                </a14:m>
                <a:endParaRPr lang="zh-CN" altLang="en-US" sz="2800" dirty="0">
                  <a:solidFill>
                    <a:srgbClr val="FF0000"/>
                  </a:solidFill>
                  <a:latin typeface="+mn-lt"/>
                  <a:ea typeface="+mn-ea"/>
                </a:endParaRPr>
              </a:p>
            </p:txBody>
          </p:sp>
        </mc:Choice>
        <mc:Fallback xmlns="">
          <p:sp>
            <p:nvSpPr>
              <p:cNvPr id="42" name="矩形 41"/>
              <p:cNvSpPr>
                <a:spLocks noRot="1" noChangeAspect="1" noMove="1" noResize="1" noEditPoints="1" noAdjustHandles="1" noChangeArrowheads="1" noChangeShapeType="1" noTextEdit="1"/>
              </p:cNvSpPr>
              <p:nvPr/>
            </p:nvSpPr>
            <p:spPr>
              <a:xfrm>
                <a:off x="939301" y="4555517"/>
                <a:ext cx="3499676" cy="1060483"/>
              </a:xfrm>
              <a:prstGeom prst="rect">
                <a:avLst/>
              </a:prstGeom>
              <a:blipFill>
                <a:blip r:embed="rId12"/>
                <a:stretch>
                  <a:fillRect/>
                </a:stretch>
              </a:blipFill>
            </p:spPr>
            <p:txBody>
              <a:bodyPr/>
              <a:lstStyle/>
              <a:p>
                <a:r>
                  <a:rPr lang="zh-CN" altLang="en-US">
                    <a:noFill/>
                  </a:rPr>
                  <a:t> </a:t>
                </a:r>
              </a:p>
            </p:txBody>
          </p:sp>
        </mc:Fallback>
      </mc:AlternateContent>
      <p:grpSp>
        <p:nvGrpSpPr>
          <p:cNvPr id="2" name="组合 1"/>
          <p:cNvGrpSpPr/>
          <p:nvPr/>
        </p:nvGrpSpPr>
        <p:grpSpPr>
          <a:xfrm>
            <a:off x="4566355" y="2636815"/>
            <a:ext cx="5064174" cy="1067939"/>
            <a:chOff x="4566355" y="2636815"/>
            <a:chExt cx="5064174" cy="1067939"/>
          </a:xfrm>
        </p:grpSpPr>
        <mc:AlternateContent xmlns:mc="http://schemas.openxmlformats.org/markup-compatibility/2006" xmlns:a14="http://schemas.microsoft.com/office/drawing/2010/main">
          <mc:Choice Requires="a14">
            <p:sp>
              <p:nvSpPr>
                <p:cNvPr id="33" name="矩形 32"/>
                <p:cNvSpPr/>
                <p:nvPr/>
              </p:nvSpPr>
              <p:spPr>
                <a:xfrm>
                  <a:off x="9214555" y="2713016"/>
                  <a:ext cx="41597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latin typeface="+mn-lt"/>
                    <a:ea typeface="+mn-ea"/>
                  </a:endParaRPr>
                </a:p>
              </p:txBody>
            </p:sp>
          </mc:Choice>
          <mc:Fallback xmlns="">
            <p:sp>
              <p:nvSpPr>
                <p:cNvPr id="33" name="矩形 32"/>
                <p:cNvSpPr>
                  <a:spLocks noRot="1" noChangeAspect="1" noMove="1" noResize="1" noEditPoints="1" noAdjustHandles="1" noChangeArrowheads="1" noChangeShapeType="1" noTextEdit="1"/>
                </p:cNvSpPr>
                <p:nvPr/>
              </p:nvSpPr>
              <p:spPr>
                <a:xfrm>
                  <a:off x="9214555" y="2713016"/>
                  <a:ext cx="415974"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6950666" y="3181534"/>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latin typeface="+mn-lt"/>
                    <a:ea typeface="+mn-ea"/>
                  </a:endParaRPr>
                </a:p>
              </p:txBody>
            </p:sp>
          </mc:Choice>
          <mc:Fallback xmlns="">
            <p:sp>
              <p:nvSpPr>
                <p:cNvPr id="34" name="矩形 33"/>
                <p:cNvSpPr>
                  <a:spLocks noRot="1" noChangeAspect="1" noMove="1" noResize="1" noEditPoints="1" noAdjustHandles="1" noChangeArrowheads="1" noChangeShapeType="1" noTextEdit="1"/>
                </p:cNvSpPr>
                <p:nvPr/>
              </p:nvSpPr>
              <p:spPr>
                <a:xfrm>
                  <a:off x="6950666" y="3181534"/>
                  <a:ext cx="525272" cy="523220"/>
                </a:xfrm>
                <a:prstGeom prst="rect">
                  <a:avLst/>
                </a:prstGeom>
                <a:blipFill>
                  <a:blip r:embed="rId14"/>
                  <a:stretch>
                    <a:fillRect/>
                  </a:stretch>
                </a:blipFill>
              </p:spPr>
              <p:txBody>
                <a:bodyPr/>
                <a:lstStyle/>
                <a:p>
                  <a:r>
                    <a:rPr lang="zh-CN" altLang="en-US">
                      <a:noFill/>
                    </a:rPr>
                    <a:t> </a:t>
                  </a:r>
                </a:p>
              </p:txBody>
            </p:sp>
          </mc:Fallback>
        </mc:AlternateContent>
        <p:grpSp>
          <p:nvGrpSpPr>
            <p:cNvPr id="46" name="Group 10"/>
            <p:cNvGrpSpPr>
              <a:grpSpLocks/>
            </p:cNvGrpSpPr>
            <p:nvPr/>
          </p:nvGrpSpPr>
          <p:grpSpPr bwMode="auto">
            <a:xfrm>
              <a:off x="4566355" y="2636815"/>
              <a:ext cx="5030788" cy="685800"/>
              <a:chOff x="1200" y="2064"/>
              <a:chExt cx="3169" cy="432"/>
            </a:xfrm>
          </p:grpSpPr>
          <p:grpSp>
            <p:nvGrpSpPr>
              <p:cNvPr id="47" name="Group 11"/>
              <p:cNvGrpSpPr>
                <a:grpSpLocks/>
              </p:cNvGrpSpPr>
              <p:nvPr/>
            </p:nvGrpSpPr>
            <p:grpSpPr bwMode="auto">
              <a:xfrm>
                <a:off x="1249" y="2064"/>
                <a:ext cx="1494" cy="399"/>
                <a:chOff x="1104" y="3312"/>
                <a:chExt cx="1494" cy="399"/>
              </a:xfrm>
            </p:grpSpPr>
            <p:sp>
              <p:nvSpPr>
                <p:cNvPr id="61" name="Line 12"/>
                <p:cNvSpPr>
                  <a:spLocks noChangeShapeType="1"/>
                </p:cNvSpPr>
                <p:nvPr/>
              </p:nvSpPr>
              <p:spPr bwMode="auto">
                <a:xfrm>
                  <a:off x="2458" y="3536"/>
                  <a:ext cx="140" cy="1"/>
                </a:xfrm>
                <a:prstGeom prst="line">
                  <a:avLst/>
                </a:prstGeom>
                <a:noFill/>
                <a:ln w="952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grpSp>
              <p:nvGrpSpPr>
                <p:cNvPr id="62" name="Group 13"/>
                <p:cNvGrpSpPr>
                  <a:grpSpLocks/>
                </p:cNvGrpSpPr>
                <p:nvPr/>
              </p:nvGrpSpPr>
              <p:grpSpPr bwMode="auto">
                <a:xfrm>
                  <a:off x="1244" y="3312"/>
                  <a:ext cx="1219" cy="399"/>
                  <a:chOff x="1244" y="3312"/>
                  <a:chExt cx="1219" cy="399"/>
                </a:xfrm>
              </p:grpSpPr>
              <p:sp>
                <p:nvSpPr>
                  <p:cNvPr id="64" name="Line 14"/>
                  <p:cNvSpPr>
                    <a:spLocks noChangeShapeType="1"/>
                  </p:cNvSpPr>
                  <p:nvPr/>
                </p:nvSpPr>
                <p:spPr bwMode="auto">
                  <a:xfrm rot="21388877" flipH="1">
                    <a:off x="2390" y="3552"/>
                    <a:ext cx="73" cy="159"/>
                  </a:xfrm>
                  <a:prstGeom prst="line">
                    <a:avLst/>
                  </a:prstGeom>
                  <a:noFill/>
                  <a:ln w="952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grpSp>
                <p:nvGrpSpPr>
                  <p:cNvPr id="65" name="Group 15"/>
                  <p:cNvGrpSpPr>
                    <a:grpSpLocks/>
                  </p:cNvGrpSpPr>
                  <p:nvPr/>
                </p:nvGrpSpPr>
                <p:grpSpPr bwMode="auto">
                  <a:xfrm>
                    <a:off x="1244" y="3312"/>
                    <a:ext cx="1156" cy="384"/>
                    <a:chOff x="1238" y="3456"/>
                    <a:chExt cx="1105" cy="240"/>
                  </a:xfrm>
                </p:grpSpPr>
                <p:sp>
                  <p:nvSpPr>
                    <p:cNvPr id="66" name="Line 16"/>
                    <p:cNvSpPr>
                      <a:spLocks noChangeShapeType="1"/>
                    </p:cNvSpPr>
                    <p:nvPr/>
                  </p:nvSpPr>
                  <p:spPr bwMode="auto">
                    <a:xfrm flipV="1">
                      <a:off x="1238" y="3456"/>
                      <a:ext cx="33" cy="160"/>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grpSp>
                  <p:nvGrpSpPr>
                    <p:cNvPr id="67" name="Group 17"/>
                    <p:cNvGrpSpPr>
                      <a:grpSpLocks/>
                    </p:cNvGrpSpPr>
                    <p:nvPr/>
                  </p:nvGrpSpPr>
                  <p:grpSpPr bwMode="auto">
                    <a:xfrm>
                      <a:off x="1271" y="3456"/>
                      <a:ext cx="101" cy="240"/>
                      <a:chOff x="1680" y="2544"/>
                      <a:chExt cx="144" cy="288"/>
                    </a:xfrm>
                  </p:grpSpPr>
                  <p:sp>
                    <p:nvSpPr>
                      <p:cNvPr id="96" name="Line 18"/>
                      <p:cNvSpPr>
                        <a:spLocks noChangeShapeType="1"/>
                      </p:cNvSpPr>
                      <p:nvPr/>
                    </p:nvSpPr>
                    <p:spPr bwMode="auto">
                      <a:xfrm>
                        <a:off x="1682" y="2544"/>
                        <a:ext cx="94"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sp>
                    <p:nvSpPr>
                      <p:cNvPr id="97" name="Line 19"/>
                      <p:cNvSpPr>
                        <a:spLocks noChangeShapeType="1"/>
                      </p:cNvSpPr>
                      <p:nvPr/>
                    </p:nvSpPr>
                    <p:spPr bwMode="auto">
                      <a:xfrm flipV="1">
                        <a:off x="1776" y="2544"/>
                        <a:ext cx="48"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grpSp>
                <p:grpSp>
                  <p:nvGrpSpPr>
                    <p:cNvPr id="68" name="Group 20"/>
                    <p:cNvGrpSpPr>
                      <a:grpSpLocks/>
                    </p:cNvGrpSpPr>
                    <p:nvPr/>
                  </p:nvGrpSpPr>
                  <p:grpSpPr bwMode="auto">
                    <a:xfrm>
                      <a:off x="1372" y="3456"/>
                      <a:ext cx="100" cy="240"/>
                      <a:chOff x="1680" y="2544"/>
                      <a:chExt cx="144" cy="288"/>
                    </a:xfrm>
                  </p:grpSpPr>
                  <p:sp>
                    <p:nvSpPr>
                      <p:cNvPr id="94" name="Line 21"/>
                      <p:cNvSpPr>
                        <a:spLocks noChangeShapeType="1"/>
                      </p:cNvSpPr>
                      <p:nvPr/>
                    </p:nvSpPr>
                    <p:spPr bwMode="auto">
                      <a:xfrm>
                        <a:off x="1680" y="2544"/>
                        <a:ext cx="96"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sp>
                    <p:nvSpPr>
                      <p:cNvPr id="95" name="Line 22"/>
                      <p:cNvSpPr>
                        <a:spLocks noChangeShapeType="1"/>
                      </p:cNvSpPr>
                      <p:nvPr/>
                    </p:nvSpPr>
                    <p:spPr bwMode="auto">
                      <a:xfrm flipV="1">
                        <a:off x="1776" y="2544"/>
                        <a:ext cx="48"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grpSp>
                <p:grpSp>
                  <p:nvGrpSpPr>
                    <p:cNvPr id="69" name="Group 23"/>
                    <p:cNvGrpSpPr>
                      <a:grpSpLocks/>
                    </p:cNvGrpSpPr>
                    <p:nvPr/>
                  </p:nvGrpSpPr>
                  <p:grpSpPr bwMode="auto">
                    <a:xfrm>
                      <a:off x="1975" y="3456"/>
                      <a:ext cx="100" cy="240"/>
                      <a:chOff x="1680" y="2544"/>
                      <a:chExt cx="144" cy="288"/>
                    </a:xfrm>
                  </p:grpSpPr>
                  <p:sp>
                    <p:nvSpPr>
                      <p:cNvPr id="92" name="Line 24"/>
                      <p:cNvSpPr>
                        <a:spLocks noChangeShapeType="1"/>
                      </p:cNvSpPr>
                      <p:nvPr/>
                    </p:nvSpPr>
                    <p:spPr bwMode="auto">
                      <a:xfrm>
                        <a:off x="1680" y="2544"/>
                        <a:ext cx="96"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sp>
                    <p:nvSpPr>
                      <p:cNvPr id="93" name="Line 25"/>
                      <p:cNvSpPr>
                        <a:spLocks noChangeShapeType="1"/>
                      </p:cNvSpPr>
                      <p:nvPr/>
                    </p:nvSpPr>
                    <p:spPr bwMode="auto">
                      <a:xfrm flipV="1">
                        <a:off x="1776" y="2544"/>
                        <a:ext cx="48"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grpSp>
                <p:grpSp>
                  <p:nvGrpSpPr>
                    <p:cNvPr id="70" name="Group 26"/>
                    <p:cNvGrpSpPr>
                      <a:grpSpLocks/>
                    </p:cNvGrpSpPr>
                    <p:nvPr/>
                  </p:nvGrpSpPr>
                  <p:grpSpPr bwMode="auto">
                    <a:xfrm>
                      <a:off x="1472" y="3456"/>
                      <a:ext cx="101" cy="240"/>
                      <a:chOff x="1680" y="2544"/>
                      <a:chExt cx="144" cy="288"/>
                    </a:xfrm>
                  </p:grpSpPr>
                  <p:sp>
                    <p:nvSpPr>
                      <p:cNvPr id="90" name="Line 27"/>
                      <p:cNvSpPr>
                        <a:spLocks noChangeShapeType="1"/>
                      </p:cNvSpPr>
                      <p:nvPr/>
                    </p:nvSpPr>
                    <p:spPr bwMode="auto">
                      <a:xfrm>
                        <a:off x="1680" y="2544"/>
                        <a:ext cx="94"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sp>
                    <p:nvSpPr>
                      <p:cNvPr id="91" name="Line 28"/>
                      <p:cNvSpPr>
                        <a:spLocks noChangeShapeType="1"/>
                      </p:cNvSpPr>
                      <p:nvPr/>
                    </p:nvSpPr>
                    <p:spPr bwMode="auto">
                      <a:xfrm flipV="1">
                        <a:off x="1776" y="2544"/>
                        <a:ext cx="48"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grpSp>
                <p:grpSp>
                  <p:nvGrpSpPr>
                    <p:cNvPr id="71" name="Group 29"/>
                    <p:cNvGrpSpPr>
                      <a:grpSpLocks/>
                    </p:cNvGrpSpPr>
                    <p:nvPr/>
                  </p:nvGrpSpPr>
                  <p:grpSpPr bwMode="auto">
                    <a:xfrm>
                      <a:off x="1573" y="3456"/>
                      <a:ext cx="100" cy="240"/>
                      <a:chOff x="1680" y="2544"/>
                      <a:chExt cx="144" cy="288"/>
                    </a:xfrm>
                  </p:grpSpPr>
                  <p:sp>
                    <p:nvSpPr>
                      <p:cNvPr id="88" name="Line 30"/>
                      <p:cNvSpPr>
                        <a:spLocks noChangeShapeType="1"/>
                      </p:cNvSpPr>
                      <p:nvPr/>
                    </p:nvSpPr>
                    <p:spPr bwMode="auto">
                      <a:xfrm>
                        <a:off x="1678" y="2544"/>
                        <a:ext cx="96"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sp>
                    <p:nvSpPr>
                      <p:cNvPr id="89" name="Line 31"/>
                      <p:cNvSpPr>
                        <a:spLocks noChangeShapeType="1"/>
                      </p:cNvSpPr>
                      <p:nvPr/>
                    </p:nvSpPr>
                    <p:spPr bwMode="auto">
                      <a:xfrm flipV="1">
                        <a:off x="1776" y="2544"/>
                        <a:ext cx="48"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grpSp>
                <p:grpSp>
                  <p:nvGrpSpPr>
                    <p:cNvPr id="72" name="Group 32"/>
                    <p:cNvGrpSpPr>
                      <a:grpSpLocks/>
                    </p:cNvGrpSpPr>
                    <p:nvPr/>
                  </p:nvGrpSpPr>
                  <p:grpSpPr bwMode="auto">
                    <a:xfrm>
                      <a:off x="1673" y="3456"/>
                      <a:ext cx="101" cy="240"/>
                      <a:chOff x="1680" y="2544"/>
                      <a:chExt cx="144" cy="288"/>
                    </a:xfrm>
                  </p:grpSpPr>
                  <p:sp>
                    <p:nvSpPr>
                      <p:cNvPr id="86" name="Line 33"/>
                      <p:cNvSpPr>
                        <a:spLocks noChangeShapeType="1"/>
                      </p:cNvSpPr>
                      <p:nvPr/>
                    </p:nvSpPr>
                    <p:spPr bwMode="auto">
                      <a:xfrm>
                        <a:off x="1680" y="2544"/>
                        <a:ext cx="97"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sp>
                    <p:nvSpPr>
                      <p:cNvPr id="87" name="Line 34"/>
                      <p:cNvSpPr>
                        <a:spLocks noChangeShapeType="1"/>
                      </p:cNvSpPr>
                      <p:nvPr/>
                    </p:nvSpPr>
                    <p:spPr bwMode="auto">
                      <a:xfrm flipV="1">
                        <a:off x="1777" y="2544"/>
                        <a:ext cx="49"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grpSp>
                <p:grpSp>
                  <p:nvGrpSpPr>
                    <p:cNvPr id="73" name="Group 35"/>
                    <p:cNvGrpSpPr>
                      <a:grpSpLocks/>
                    </p:cNvGrpSpPr>
                    <p:nvPr/>
                  </p:nvGrpSpPr>
                  <p:grpSpPr bwMode="auto">
                    <a:xfrm>
                      <a:off x="1774" y="3456"/>
                      <a:ext cx="100" cy="240"/>
                      <a:chOff x="1680" y="2544"/>
                      <a:chExt cx="144" cy="288"/>
                    </a:xfrm>
                  </p:grpSpPr>
                  <p:sp>
                    <p:nvSpPr>
                      <p:cNvPr id="84" name="Line 36"/>
                      <p:cNvSpPr>
                        <a:spLocks noChangeShapeType="1"/>
                      </p:cNvSpPr>
                      <p:nvPr/>
                    </p:nvSpPr>
                    <p:spPr bwMode="auto">
                      <a:xfrm>
                        <a:off x="1680" y="2544"/>
                        <a:ext cx="95"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sp>
                    <p:nvSpPr>
                      <p:cNvPr id="85" name="Line 37"/>
                      <p:cNvSpPr>
                        <a:spLocks noChangeShapeType="1"/>
                      </p:cNvSpPr>
                      <p:nvPr/>
                    </p:nvSpPr>
                    <p:spPr bwMode="auto">
                      <a:xfrm flipV="1">
                        <a:off x="1775" y="2544"/>
                        <a:ext cx="47"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grpSp>
                <p:grpSp>
                  <p:nvGrpSpPr>
                    <p:cNvPr id="74" name="Group 38"/>
                    <p:cNvGrpSpPr>
                      <a:grpSpLocks/>
                    </p:cNvGrpSpPr>
                    <p:nvPr/>
                  </p:nvGrpSpPr>
                  <p:grpSpPr bwMode="auto">
                    <a:xfrm>
                      <a:off x="1874" y="3456"/>
                      <a:ext cx="101" cy="240"/>
                      <a:chOff x="1680" y="2544"/>
                      <a:chExt cx="144" cy="288"/>
                    </a:xfrm>
                  </p:grpSpPr>
                  <p:sp>
                    <p:nvSpPr>
                      <p:cNvPr id="82" name="Line 39"/>
                      <p:cNvSpPr>
                        <a:spLocks noChangeShapeType="1"/>
                      </p:cNvSpPr>
                      <p:nvPr/>
                    </p:nvSpPr>
                    <p:spPr bwMode="auto">
                      <a:xfrm>
                        <a:off x="1680" y="2544"/>
                        <a:ext cx="97"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sp>
                    <p:nvSpPr>
                      <p:cNvPr id="83" name="Line 40"/>
                      <p:cNvSpPr>
                        <a:spLocks noChangeShapeType="1"/>
                      </p:cNvSpPr>
                      <p:nvPr/>
                    </p:nvSpPr>
                    <p:spPr bwMode="auto">
                      <a:xfrm flipV="1">
                        <a:off x="1776" y="2544"/>
                        <a:ext cx="48"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grpSp>
                <p:grpSp>
                  <p:nvGrpSpPr>
                    <p:cNvPr id="75" name="Group 41"/>
                    <p:cNvGrpSpPr>
                      <a:grpSpLocks/>
                    </p:cNvGrpSpPr>
                    <p:nvPr/>
                  </p:nvGrpSpPr>
                  <p:grpSpPr bwMode="auto">
                    <a:xfrm>
                      <a:off x="2176" y="3456"/>
                      <a:ext cx="100" cy="240"/>
                      <a:chOff x="1680" y="2544"/>
                      <a:chExt cx="144" cy="288"/>
                    </a:xfrm>
                  </p:grpSpPr>
                  <p:sp>
                    <p:nvSpPr>
                      <p:cNvPr id="80" name="Line 42"/>
                      <p:cNvSpPr>
                        <a:spLocks noChangeShapeType="1"/>
                      </p:cNvSpPr>
                      <p:nvPr/>
                    </p:nvSpPr>
                    <p:spPr bwMode="auto">
                      <a:xfrm>
                        <a:off x="1680" y="2544"/>
                        <a:ext cx="96"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sp>
                    <p:nvSpPr>
                      <p:cNvPr id="81" name="Line 43"/>
                      <p:cNvSpPr>
                        <a:spLocks noChangeShapeType="1"/>
                      </p:cNvSpPr>
                      <p:nvPr/>
                    </p:nvSpPr>
                    <p:spPr bwMode="auto">
                      <a:xfrm flipV="1">
                        <a:off x="1776" y="2544"/>
                        <a:ext cx="48"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grpSp>
                <p:grpSp>
                  <p:nvGrpSpPr>
                    <p:cNvPr id="76" name="Group 44"/>
                    <p:cNvGrpSpPr>
                      <a:grpSpLocks/>
                    </p:cNvGrpSpPr>
                    <p:nvPr/>
                  </p:nvGrpSpPr>
                  <p:grpSpPr bwMode="auto">
                    <a:xfrm>
                      <a:off x="2075" y="3456"/>
                      <a:ext cx="101" cy="240"/>
                      <a:chOff x="1680" y="2544"/>
                      <a:chExt cx="144" cy="288"/>
                    </a:xfrm>
                  </p:grpSpPr>
                  <p:sp>
                    <p:nvSpPr>
                      <p:cNvPr id="78" name="Line 45"/>
                      <p:cNvSpPr>
                        <a:spLocks noChangeShapeType="1"/>
                      </p:cNvSpPr>
                      <p:nvPr/>
                    </p:nvSpPr>
                    <p:spPr bwMode="auto">
                      <a:xfrm>
                        <a:off x="1682" y="2544"/>
                        <a:ext cx="94"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sp>
                    <p:nvSpPr>
                      <p:cNvPr id="79" name="Line 46"/>
                      <p:cNvSpPr>
                        <a:spLocks noChangeShapeType="1"/>
                      </p:cNvSpPr>
                      <p:nvPr/>
                    </p:nvSpPr>
                    <p:spPr bwMode="auto">
                      <a:xfrm flipV="1">
                        <a:off x="1776" y="2544"/>
                        <a:ext cx="48"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grpSp>
                <p:sp>
                  <p:nvSpPr>
                    <p:cNvPr id="77" name="Line 47"/>
                    <p:cNvSpPr>
                      <a:spLocks noChangeShapeType="1"/>
                    </p:cNvSpPr>
                    <p:nvPr/>
                  </p:nvSpPr>
                  <p:spPr bwMode="auto">
                    <a:xfrm>
                      <a:off x="2276" y="3456"/>
                      <a:ext cx="67" cy="240"/>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grpSp>
            </p:grpSp>
            <p:sp>
              <p:nvSpPr>
                <p:cNvPr id="63" name="Line 48"/>
                <p:cNvSpPr>
                  <a:spLocks noChangeShapeType="1"/>
                </p:cNvSpPr>
                <p:nvPr/>
              </p:nvSpPr>
              <p:spPr bwMode="auto">
                <a:xfrm flipH="1">
                  <a:off x="1104" y="3561"/>
                  <a:ext cx="142" cy="0"/>
                </a:xfrm>
                <a:prstGeom prst="line">
                  <a:avLst/>
                </a:prstGeom>
                <a:noFill/>
                <a:ln w="952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grpSp>
          <p:grpSp>
            <p:nvGrpSpPr>
              <p:cNvPr id="48" name="Group 49"/>
              <p:cNvGrpSpPr>
                <a:grpSpLocks/>
              </p:cNvGrpSpPr>
              <p:nvPr/>
            </p:nvGrpSpPr>
            <p:grpSpPr bwMode="auto">
              <a:xfrm>
                <a:off x="1249" y="2112"/>
                <a:ext cx="3120" cy="336"/>
                <a:chOff x="1440" y="2496"/>
                <a:chExt cx="2784" cy="528"/>
              </a:xfrm>
            </p:grpSpPr>
            <p:sp>
              <p:nvSpPr>
                <p:cNvPr id="59" name="Line 50"/>
                <p:cNvSpPr>
                  <a:spLocks noChangeShapeType="1"/>
                </p:cNvSpPr>
                <p:nvPr/>
              </p:nvSpPr>
              <p:spPr bwMode="auto">
                <a:xfrm>
                  <a:off x="1440" y="3024"/>
                  <a:ext cx="2784" cy="0"/>
                </a:xfrm>
                <a:prstGeom prst="line">
                  <a:avLst/>
                </a:prstGeom>
                <a:noFill/>
                <a:ln w="28575">
                  <a:solidFill>
                    <a:schemeClr val="tx1"/>
                  </a:solidFill>
                  <a:round/>
                  <a:headEnd/>
                  <a:tailEnd type="triangle" w="med" len="med"/>
                </a:ln>
                <a:effectLst>
                  <a:prstShdw prst="shdw17" dist="17961" dir="2700000">
                    <a:schemeClr val="tx1">
                      <a:gamma/>
                      <a:shade val="60000"/>
                      <a:invGamma/>
                    </a:schemeClr>
                  </a:prstShdw>
                </a:effectLst>
                <a:extLst/>
              </p:spPr>
              <p:txBody>
                <a:bodyPr/>
                <a:lstStyle/>
                <a:p>
                  <a:pPr>
                    <a:defRPr/>
                  </a:pPr>
                  <a:endParaRPr lang="zh-CN" altLang="en-US"/>
                </a:p>
              </p:txBody>
            </p:sp>
            <p:sp>
              <p:nvSpPr>
                <p:cNvPr id="60" name="Line 51"/>
                <p:cNvSpPr>
                  <a:spLocks noChangeShapeType="1"/>
                </p:cNvSpPr>
                <p:nvPr/>
              </p:nvSpPr>
              <p:spPr bwMode="auto">
                <a:xfrm>
                  <a:off x="1440" y="2496"/>
                  <a:ext cx="0" cy="52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grpSp>
          <p:grpSp>
            <p:nvGrpSpPr>
              <p:cNvPr id="49" name="Group 52"/>
              <p:cNvGrpSpPr>
                <a:grpSpLocks/>
              </p:cNvGrpSpPr>
              <p:nvPr/>
            </p:nvGrpSpPr>
            <p:grpSpPr bwMode="auto">
              <a:xfrm>
                <a:off x="1200" y="2112"/>
                <a:ext cx="49" cy="384"/>
                <a:chOff x="1391" y="2496"/>
                <a:chExt cx="49" cy="576"/>
              </a:xfrm>
            </p:grpSpPr>
            <p:sp>
              <p:nvSpPr>
                <p:cNvPr id="53" name="Line 53"/>
                <p:cNvSpPr>
                  <a:spLocks noChangeShapeType="1"/>
                </p:cNvSpPr>
                <p:nvPr/>
              </p:nvSpPr>
              <p:spPr bwMode="auto">
                <a:xfrm flipH="1">
                  <a:off x="1392" y="2496"/>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54"/>
                <p:cNvSpPr>
                  <a:spLocks noChangeShapeType="1"/>
                </p:cNvSpPr>
                <p:nvPr/>
              </p:nvSpPr>
              <p:spPr bwMode="auto">
                <a:xfrm flipH="1">
                  <a:off x="1391" y="2592"/>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Line 55"/>
                <p:cNvSpPr>
                  <a:spLocks noChangeShapeType="1"/>
                </p:cNvSpPr>
                <p:nvPr/>
              </p:nvSpPr>
              <p:spPr bwMode="auto">
                <a:xfrm flipH="1">
                  <a:off x="1391" y="2688"/>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Line 56"/>
                <p:cNvSpPr>
                  <a:spLocks noChangeShapeType="1"/>
                </p:cNvSpPr>
                <p:nvPr/>
              </p:nvSpPr>
              <p:spPr bwMode="auto">
                <a:xfrm flipH="1">
                  <a:off x="1391" y="2784"/>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Line 57"/>
                <p:cNvSpPr>
                  <a:spLocks noChangeShapeType="1"/>
                </p:cNvSpPr>
                <p:nvPr/>
              </p:nvSpPr>
              <p:spPr bwMode="auto">
                <a:xfrm flipH="1">
                  <a:off x="1391" y="2880"/>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Line 58"/>
                <p:cNvSpPr>
                  <a:spLocks noChangeShapeType="1"/>
                </p:cNvSpPr>
                <p:nvPr/>
              </p:nvSpPr>
              <p:spPr bwMode="auto">
                <a:xfrm flipH="1">
                  <a:off x="1391" y="2976"/>
                  <a:ext cx="48"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2" name="Oval 61"/>
              <p:cNvSpPr>
                <a:spLocks noChangeArrowheads="1"/>
              </p:cNvSpPr>
              <p:nvPr/>
            </p:nvSpPr>
            <p:spPr bwMode="auto">
              <a:xfrm>
                <a:off x="2737" y="2160"/>
                <a:ext cx="288" cy="288"/>
              </a:xfrm>
              <a:prstGeom prst="ellipse">
                <a:avLst/>
              </a:prstGeom>
              <a:gradFill rotWithShape="0">
                <a:gsLst>
                  <a:gs pos="0">
                    <a:srgbClr val="FFCC00"/>
                  </a:gs>
                  <a:gs pos="100000">
                    <a:srgbClr val="765E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4" name="组合 3"/>
          <p:cNvGrpSpPr/>
          <p:nvPr/>
        </p:nvGrpSpPr>
        <p:grpSpPr>
          <a:xfrm>
            <a:off x="4566355" y="3541681"/>
            <a:ext cx="5412690" cy="2066935"/>
            <a:chOff x="4566355" y="3541681"/>
            <a:chExt cx="5412690" cy="2066935"/>
          </a:xfrm>
        </p:grpSpPr>
        <p:grpSp>
          <p:nvGrpSpPr>
            <p:cNvPr id="98" name="Group 62"/>
            <p:cNvGrpSpPr>
              <a:grpSpLocks/>
            </p:cNvGrpSpPr>
            <p:nvPr/>
          </p:nvGrpSpPr>
          <p:grpSpPr bwMode="auto">
            <a:xfrm>
              <a:off x="4566355" y="4084616"/>
              <a:ext cx="5030788" cy="1524000"/>
              <a:chOff x="1200" y="2976"/>
              <a:chExt cx="3169" cy="960"/>
            </a:xfrm>
          </p:grpSpPr>
          <p:sp>
            <p:nvSpPr>
              <p:cNvPr id="99" name="Line 63"/>
              <p:cNvSpPr>
                <a:spLocks noChangeShapeType="1"/>
              </p:cNvSpPr>
              <p:nvPr/>
            </p:nvSpPr>
            <p:spPr bwMode="auto">
              <a:xfrm>
                <a:off x="3293" y="3200"/>
                <a:ext cx="211" cy="1"/>
              </a:xfrm>
              <a:prstGeom prst="line">
                <a:avLst/>
              </a:prstGeom>
              <a:noFill/>
              <a:ln w="952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grpSp>
            <p:nvGrpSpPr>
              <p:cNvPr id="100" name="Group 64"/>
              <p:cNvGrpSpPr>
                <a:grpSpLocks/>
              </p:cNvGrpSpPr>
              <p:nvPr/>
            </p:nvGrpSpPr>
            <p:grpSpPr bwMode="auto">
              <a:xfrm>
                <a:off x="1460" y="2976"/>
                <a:ext cx="1840" cy="399"/>
                <a:chOff x="1244" y="3312"/>
                <a:chExt cx="1219" cy="399"/>
              </a:xfrm>
            </p:grpSpPr>
            <p:sp>
              <p:nvSpPr>
                <p:cNvPr id="123" name="Line 65"/>
                <p:cNvSpPr>
                  <a:spLocks noChangeShapeType="1"/>
                </p:cNvSpPr>
                <p:nvPr/>
              </p:nvSpPr>
              <p:spPr bwMode="auto">
                <a:xfrm rot="21388877" flipH="1">
                  <a:off x="2390" y="3552"/>
                  <a:ext cx="73" cy="159"/>
                </a:xfrm>
                <a:prstGeom prst="line">
                  <a:avLst/>
                </a:prstGeom>
                <a:noFill/>
                <a:ln w="952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grpSp>
              <p:nvGrpSpPr>
                <p:cNvPr id="124" name="Group 66"/>
                <p:cNvGrpSpPr>
                  <a:grpSpLocks/>
                </p:cNvGrpSpPr>
                <p:nvPr/>
              </p:nvGrpSpPr>
              <p:grpSpPr bwMode="auto">
                <a:xfrm>
                  <a:off x="1244" y="3312"/>
                  <a:ext cx="1156" cy="384"/>
                  <a:chOff x="1238" y="3456"/>
                  <a:chExt cx="1105" cy="240"/>
                </a:xfrm>
              </p:grpSpPr>
              <p:sp>
                <p:nvSpPr>
                  <p:cNvPr id="125" name="Line 67"/>
                  <p:cNvSpPr>
                    <a:spLocks noChangeShapeType="1"/>
                  </p:cNvSpPr>
                  <p:nvPr/>
                </p:nvSpPr>
                <p:spPr bwMode="auto">
                  <a:xfrm flipV="1">
                    <a:off x="1238" y="3456"/>
                    <a:ext cx="33" cy="160"/>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grpSp>
                <p:nvGrpSpPr>
                  <p:cNvPr id="126" name="Group 68"/>
                  <p:cNvGrpSpPr>
                    <a:grpSpLocks/>
                  </p:cNvGrpSpPr>
                  <p:nvPr/>
                </p:nvGrpSpPr>
                <p:grpSpPr bwMode="auto">
                  <a:xfrm>
                    <a:off x="1271" y="3456"/>
                    <a:ext cx="101" cy="240"/>
                    <a:chOff x="1680" y="2544"/>
                    <a:chExt cx="144" cy="288"/>
                  </a:xfrm>
                </p:grpSpPr>
                <p:sp>
                  <p:nvSpPr>
                    <p:cNvPr id="155" name="Line 69"/>
                    <p:cNvSpPr>
                      <a:spLocks noChangeShapeType="1"/>
                    </p:cNvSpPr>
                    <p:nvPr/>
                  </p:nvSpPr>
                  <p:spPr bwMode="auto">
                    <a:xfrm>
                      <a:off x="1680" y="2544"/>
                      <a:ext cx="98"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sp>
                  <p:nvSpPr>
                    <p:cNvPr id="156" name="Line 70"/>
                    <p:cNvSpPr>
                      <a:spLocks noChangeShapeType="1"/>
                    </p:cNvSpPr>
                    <p:nvPr/>
                  </p:nvSpPr>
                  <p:spPr bwMode="auto">
                    <a:xfrm flipV="1">
                      <a:off x="1777" y="2544"/>
                      <a:ext cx="48"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grpSp>
              <p:grpSp>
                <p:nvGrpSpPr>
                  <p:cNvPr id="127" name="Group 71"/>
                  <p:cNvGrpSpPr>
                    <a:grpSpLocks/>
                  </p:cNvGrpSpPr>
                  <p:nvPr/>
                </p:nvGrpSpPr>
                <p:grpSpPr bwMode="auto">
                  <a:xfrm>
                    <a:off x="1372" y="3456"/>
                    <a:ext cx="100" cy="240"/>
                    <a:chOff x="1680" y="2544"/>
                    <a:chExt cx="144" cy="288"/>
                  </a:xfrm>
                </p:grpSpPr>
                <p:sp>
                  <p:nvSpPr>
                    <p:cNvPr id="153" name="Line 72"/>
                    <p:cNvSpPr>
                      <a:spLocks noChangeShapeType="1"/>
                    </p:cNvSpPr>
                    <p:nvPr/>
                  </p:nvSpPr>
                  <p:spPr bwMode="auto">
                    <a:xfrm>
                      <a:off x="1680" y="2544"/>
                      <a:ext cx="96"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sp>
                  <p:nvSpPr>
                    <p:cNvPr id="154" name="Line 73"/>
                    <p:cNvSpPr>
                      <a:spLocks noChangeShapeType="1"/>
                    </p:cNvSpPr>
                    <p:nvPr/>
                  </p:nvSpPr>
                  <p:spPr bwMode="auto">
                    <a:xfrm flipV="1">
                      <a:off x="1776" y="2544"/>
                      <a:ext cx="48"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grpSp>
              <p:grpSp>
                <p:nvGrpSpPr>
                  <p:cNvPr id="128" name="Group 74"/>
                  <p:cNvGrpSpPr>
                    <a:grpSpLocks/>
                  </p:cNvGrpSpPr>
                  <p:nvPr/>
                </p:nvGrpSpPr>
                <p:grpSpPr bwMode="auto">
                  <a:xfrm>
                    <a:off x="1975" y="3456"/>
                    <a:ext cx="100" cy="240"/>
                    <a:chOff x="1680" y="2544"/>
                    <a:chExt cx="144" cy="288"/>
                  </a:xfrm>
                </p:grpSpPr>
                <p:sp>
                  <p:nvSpPr>
                    <p:cNvPr id="151" name="Line 75"/>
                    <p:cNvSpPr>
                      <a:spLocks noChangeShapeType="1"/>
                    </p:cNvSpPr>
                    <p:nvPr/>
                  </p:nvSpPr>
                  <p:spPr bwMode="auto">
                    <a:xfrm>
                      <a:off x="1680" y="2544"/>
                      <a:ext cx="96"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sp>
                  <p:nvSpPr>
                    <p:cNvPr id="152" name="Line 76"/>
                    <p:cNvSpPr>
                      <a:spLocks noChangeShapeType="1"/>
                    </p:cNvSpPr>
                    <p:nvPr/>
                  </p:nvSpPr>
                  <p:spPr bwMode="auto">
                    <a:xfrm flipV="1">
                      <a:off x="1776" y="2544"/>
                      <a:ext cx="48"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grpSp>
              <p:grpSp>
                <p:nvGrpSpPr>
                  <p:cNvPr id="129" name="Group 77"/>
                  <p:cNvGrpSpPr>
                    <a:grpSpLocks/>
                  </p:cNvGrpSpPr>
                  <p:nvPr/>
                </p:nvGrpSpPr>
                <p:grpSpPr bwMode="auto">
                  <a:xfrm>
                    <a:off x="1472" y="3456"/>
                    <a:ext cx="101" cy="240"/>
                    <a:chOff x="1680" y="2544"/>
                    <a:chExt cx="144" cy="288"/>
                  </a:xfrm>
                </p:grpSpPr>
                <p:sp>
                  <p:nvSpPr>
                    <p:cNvPr id="149" name="Line 78"/>
                    <p:cNvSpPr>
                      <a:spLocks noChangeShapeType="1"/>
                    </p:cNvSpPr>
                    <p:nvPr/>
                  </p:nvSpPr>
                  <p:spPr bwMode="auto">
                    <a:xfrm>
                      <a:off x="1680" y="2544"/>
                      <a:ext cx="96"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sp>
                  <p:nvSpPr>
                    <p:cNvPr id="150" name="Line 79"/>
                    <p:cNvSpPr>
                      <a:spLocks noChangeShapeType="1"/>
                    </p:cNvSpPr>
                    <p:nvPr/>
                  </p:nvSpPr>
                  <p:spPr bwMode="auto">
                    <a:xfrm flipV="1">
                      <a:off x="1776" y="2544"/>
                      <a:ext cx="48"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grpSp>
              <p:grpSp>
                <p:nvGrpSpPr>
                  <p:cNvPr id="130" name="Group 80"/>
                  <p:cNvGrpSpPr>
                    <a:grpSpLocks/>
                  </p:cNvGrpSpPr>
                  <p:nvPr/>
                </p:nvGrpSpPr>
                <p:grpSpPr bwMode="auto">
                  <a:xfrm>
                    <a:off x="1573" y="3456"/>
                    <a:ext cx="100" cy="240"/>
                    <a:chOff x="1680" y="2544"/>
                    <a:chExt cx="144" cy="288"/>
                  </a:xfrm>
                </p:grpSpPr>
                <p:sp>
                  <p:nvSpPr>
                    <p:cNvPr id="147" name="Line 81"/>
                    <p:cNvSpPr>
                      <a:spLocks noChangeShapeType="1"/>
                    </p:cNvSpPr>
                    <p:nvPr/>
                  </p:nvSpPr>
                  <p:spPr bwMode="auto">
                    <a:xfrm>
                      <a:off x="1680" y="2544"/>
                      <a:ext cx="96"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sp>
                  <p:nvSpPr>
                    <p:cNvPr id="148" name="Line 82"/>
                    <p:cNvSpPr>
                      <a:spLocks noChangeShapeType="1"/>
                    </p:cNvSpPr>
                    <p:nvPr/>
                  </p:nvSpPr>
                  <p:spPr bwMode="auto">
                    <a:xfrm flipV="1">
                      <a:off x="1776" y="2544"/>
                      <a:ext cx="48"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grpSp>
              <p:grpSp>
                <p:nvGrpSpPr>
                  <p:cNvPr id="131" name="Group 83"/>
                  <p:cNvGrpSpPr>
                    <a:grpSpLocks/>
                  </p:cNvGrpSpPr>
                  <p:nvPr/>
                </p:nvGrpSpPr>
                <p:grpSpPr bwMode="auto">
                  <a:xfrm>
                    <a:off x="1673" y="3456"/>
                    <a:ext cx="101" cy="240"/>
                    <a:chOff x="1680" y="2544"/>
                    <a:chExt cx="144" cy="288"/>
                  </a:xfrm>
                </p:grpSpPr>
                <p:sp>
                  <p:nvSpPr>
                    <p:cNvPr id="145" name="Line 84"/>
                    <p:cNvSpPr>
                      <a:spLocks noChangeShapeType="1"/>
                    </p:cNvSpPr>
                    <p:nvPr/>
                  </p:nvSpPr>
                  <p:spPr bwMode="auto">
                    <a:xfrm>
                      <a:off x="1680" y="2544"/>
                      <a:ext cx="96"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sp>
                  <p:nvSpPr>
                    <p:cNvPr id="146" name="Line 85"/>
                    <p:cNvSpPr>
                      <a:spLocks noChangeShapeType="1"/>
                    </p:cNvSpPr>
                    <p:nvPr/>
                  </p:nvSpPr>
                  <p:spPr bwMode="auto">
                    <a:xfrm flipV="1">
                      <a:off x="1776" y="2544"/>
                      <a:ext cx="48"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grpSp>
              <p:grpSp>
                <p:nvGrpSpPr>
                  <p:cNvPr id="132" name="Group 86"/>
                  <p:cNvGrpSpPr>
                    <a:grpSpLocks/>
                  </p:cNvGrpSpPr>
                  <p:nvPr/>
                </p:nvGrpSpPr>
                <p:grpSpPr bwMode="auto">
                  <a:xfrm>
                    <a:off x="1774" y="3456"/>
                    <a:ext cx="100" cy="240"/>
                    <a:chOff x="1680" y="2544"/>
                    <a:chExt cx="144" cy="288"/>
                  </a:xfrm>
                </p:grpSpPr>
                <p:sp>
                  <p:nvSpPr>
                    <p:cNvPr id="143" name="Line 87"/>
                    <p:cNvSpPr>
                      <a:spLocks noChangeShapeType="1"/>
                    </p:cNvSpPr>
                    <p:nvPr/>
                  </p:nvSpPr>
                  <p:spPr bwMode="auto">
                    <a:xfrm>
                      <a:off x="1680" y="2544"/>
                      <a:ext cx="96"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sp>
                  <p:nvSpPr>
                    <p:cNvPr id="144" name="Line 88"/>
                    <p:cNvSpPr>
                      <a:spLocks noChangeShapeType="1"/>
                    </p:cNvSpPr>
                    <p:nvPr/>
                  </p:nvSpPr>
                  <p:spPr bwMode="auto">
                    <a:xfrm flipV="1">
                      <a:off x="1774" y="2544"/>
                      <a:ext cx="48"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grpSp>
              <p:grpSp>
                <p:nvGrpSpPr>
                  <p:cNvPr id="133" name="Group 89"/>
                  <p:cNvGrpSpPr>
                    <a:grpSpLocks/>
                  </p:cNvGrpSpPr>
                  <p:nvPr/>
                </p:nvGrpSpPr>
                <p:grpSpPr bwMode="auto">
                  <a:xfrm>
                    <a:off x="1874" y="3456"/>
                    <a:ext cx="101" cy="240"/>
                    <a:chOff x="1680" y="2544"/>
                    <a:chExt cx="144" cy="288"/>
                  </a:xfrm>
                </p:grpSpPr>
                <p:sp>
                  <p:nvSpPr>
                    <p:cNvPr id="141" name="Line 90"/>
                    <p:cNvSpPr>
                      <a:spLocks noChangeShapeType="1"/>
                    </p:cNvSpPr>
                    <p:nvPr/>
                  </p:nvSpPr>
                  <p:spPr bwMode="auto">
                    <a:xfrm>
                      <a:off x="1680" y="2544"/>
                      <a:ext cx="98"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sp>
                  <p:nvSpPr>
                    <p:cNvPr id="142" name="Line 91"/>
                    <p:cNvSpPr>
                      <a:spLocks noChangeShapeType="1"/>
                    </p:cNvSpPr>
                    <p:nvPr/>
                  </p:nvSpPr>
                  <p:spPr bwMode="auto">
                    <a:xfrm flipV="1">
                      <a:off x="1776" y="2544"/>
                      <a:ext cx="48"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grpSp>
              <p:grpSp>
                <p:nvGrpSpPr>
                  <p:cNvPr id="134" name="Group 92"/>
                  <p:cNvGrpSpPr>
                    <a:grpSpLocks/>
                  </p:cNvGrpSpPr>
                  <p:nvPr/>
                </p:nvGrpSpPr>
                <p:grpSpPr bwMode="auto">
                  <a:xfrm>
                    <a:off x="2176" y="3456"/>
                    <a:ext cx="100" cy="240"/>
                    <a:chOff x="1680" y="2544"/>
                    <a:chExt cx="144" cy="288"/>
                  </a:xfrm>
                </p:grpSpPr>
                <p:sp>
                  <p:nvSpPr>
                    <p:cNvPr id="139" name="Line 93"/>
                    <p:cNvSpPr>
                      <a:spLocks noChangeShapeType="1"/>
                    </p:cNvSpPr>
                    <p:nvPr/>
                  </p:nvSpPr>
                  <p:spPr bwMode="auto">
                    <a:xfrm>
                      <a:off x="1680" y="2544"/>
                      <a:ext cx="96"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sp>
                  <p:nvSpPr>
                    <p:cNvPr id="140" name="Line 94"/>
                    <p:cNvSpPr>
                      <a:spLocks noChangeShapeType="1"/>
                    </p:cNvSpPr>
                    <p:nvPr/>
                  </p:nvSpPr>
                  <p:spPr bwMode="auto">
                    <a:xfrm flipV="1">
                      <a:off x="1776" y="2544"/>
                      <a:ext cx="48"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grpSp>
              <p:grpSp>
                <p:nvGrpSpPr>
                  <p:cNvPr id="135" name="Group 95"/>
                  <p:cNvGrpSpPr>
                    <a:grpSpLocks/>
                  </p:cNvGrpSpPr>
                  <p:nvPr/>
                </p:nvGrpSpPr>
                <p:grpSpPr bwMode="auto">
                  <a:xfrm>
                    <a:off x="2075" y="3456"/>
                    <a:ext cx="101" cy="240"/>
                    <a:chOff x="1680" y="2544"/>
                    <a:chExt cx="144" cy="288"/>
                  </a:xfrm>
                </p:grpSpPr>
                <p:sp>
                  <p:nvSpPr>
                    <p:cNvPr id="137" name="Line 96"/>
                    <p:cNvSpPr>
                      <a:spLocks noChangeShapeType="1"/>
                    </p:cNvSpPr>
                    <p:nvPr/>
                  </p:nvSpPr>
                  <p:spPr bwMode="auto">
                    <a:xfrm>
                      <a:off x="1680" y="2544"/>
                      <a:ext cx="96"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sp>
                  <p:nvSpPr>
                    <p:cNvPr id="138" name="Line 97"/>
                    <p:cNvSpPr>
                      <a:spLocks noChangeShapeType="1"/>
                    </p:cNvSpPr>
                    <p:nvPr/>
                  </p:nvSpPr>
                  <p:spPr bwMode="auto">
                    <a:xfrm flipV="1">
                      <a:off x="1776" y="2544"/>
                      <a:ext cx="48" cy="288"/>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grpSp>
              <p:sp>
                <p:nvSpPr>
                  <p:cNvPr id="136" name="Line 98"/>
                  <p:cNvSpPr>
                    <a:spLocks noChangeShapeType="1"/>
                  </p:cNvSpPr>
                  <p:nvPr/>
                </p:nvSpPr>
                <p:spPr bwMode="auto">
                  <a:xfrm>
                    <a:off x="2276" y="3456"/>
                    <a:ext cx="67" cy="240"/>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grpSp>
          </p:grpSp>
          <p:sp>
            <p:nvSpPr>
              <p:cNvPr id="101" name="Line 99"/>
              <p:cNvSpPr>
                <a:spLocks noChangeShapeType="1"/>
              </p:cNvSpPr>
              <p:nvPr/>
            </p:nvSpPr>
            <p:spPr bwMode="auto">
              <a:xfrm flipH="1">
                <a:off x="1249" y="3225"/>
                <a:ext cx="214" cy="0"/>
              </a:xfrm>
              <a:prstGeom prst="line">
                <a:avLst/>
              </a:prstGeom>
              <a:noFill/>
              <a:ln w="952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sp>
            <p:nvSpPr>
              <p:cNvPr id="102" name="Line 100"/>
              <p:cNvSpPr>
                <a:spLocks noChangeShapeType="1"/>
              </p:cNvSpPr>
              <p:nvPr/>
            </p:nvSpPr>
            <p:spPr bwMode="auto">
              <a:xfrm>
                <a:off x="1249" y="3360"/>
                <a:ext cx="3120" cy="0"/>
              </a:xfrm>
              <a:prstGeom prst="line">
                <a:avLst/>
              </a:prstGeom>
              <a:noFill/>
              <a:ln w="28575">
                <a:solidFill>
                  <a:schemeClr val="tx1"/>
                </a:solidFill>
                <a:round/>
                <a:headEnd/>
                <a:tailEnd type="triangle" w="med" len="med"/>
              </a:ln>
              <a:effectLst>
                <a:prstShdw prst="shdw17" dist="17961" dir="2700000">
                  <a:schemeClr val="tx1">
                    <a:gamma/>
                    <a:shade val="60000"/>
                    <a:invGamma/>
                  </a:schemeClr>
                </a:prstShdw>
              </a:effectLst>
              <a:extLst/>
            </p:spPr>
            <p:txBody>
              <a:bodyPr/>
              <a:lstStyle/>
              <a:p>
                <a:pPr>
                  <a:defRPr/>
                </a:pPr>
                <a:endParaRPr lang="zh-CN" altLang="en-US"/>
              </a:p>
            </p:txBody>
          </p:sp>
          <p:sp>
            <p:nvSpPr>
              <p:cNvPr id="103" name="Line 101"/>
              <p:cNvSpPr>
                <a:spLocks noChangeShapeType="1"/>
              </p:cNvSpPr>
              <p:nvPr/>
            </p:nvSpPr>
            <p:spPr bwMode="auto">
              <a:xfrm>
                <a:off x="1249" y="3024"/>
                <a:ext cx="0" cy="336"/>
              </a:xfrm>
              <a:prstGeom prst="line">
                <a:avLst/>
              </a:prstGeom>
              <a:noFill/>
              <a:ln w="28575">
                <a:solidFill>
                  <a:schemeClr val="tx1"/>
                </a:solidFill>
                <a:round/>
                <a:headEnd/>
                <a:tailEnd/>
              </a:ln>
              <a:effectLst>
                <a:prstShdw prst="shdw17" dist="17961" dir="2700000">
                  <a:schemeClr val="tx1">
                    <a:gamma/>
                    <a:shade val="60000"/>
                    <a:invGamma/>
                  </a:schemeClr>
                </a:prstShdw>
              </a:effectLst>
              <a:extLst/>
            </p:spPr>
            <p:txBody>
              <a:bodyPr/>
              <a:lstStyle/>
              <a:p>
                <a:pPr>
                  <a:defRPr/>
                </a:pPr>
                <a:endParaRPr lang="zh-CN" altLang="en-US"/>
              </a:p>
            </p:txBody>
          </p:sp>
          <p:sp>
            <p:nvSpPr>
              <p:cNvPr id="104" name="Line 102"/>
              <p:cNvSpPr>
                <a:spLocks noChangeShapeType="1"/>
              </p:cNvSpPr>
              <p:nvPr/>
            </p:nvSpPr>
            <p:spPr bwMode="auto">
              <a:xfrm flipH="1">
                <a:off x="1201" y="3024"/>
                <a:ext cx="48" cy="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 name="Line 103"/>
              <p:cNvSpPr>
                <a:spLocks noChangeShapeType="1"/>
              </p:cNvSpPr>
              <p:nvPr/>
            </p:nvSpPr>
            <p:spPr bwMode="auto">
              <a:xfrm flipH="1">
                <a:off x="1200" y="3088"/>
                <a:ext cx="48" cy="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 name="Line 104"/>
              <p:cNvSpPr>
                <a:spLocks noChangeShapeType="1"/>
              </p:cNvSpPr>
              <p:nvPr/>
            </p:nvSpPr>
            <p:spPr bwMode="auto">
              <a:xfrm flipH="1">
                <a:off x="1200" y="3152"/>
                <a:ext cx="48" cy="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 name="Line 105"/>
              <p:cNvSpPr>
                <a:spLocks noChangeShapeType="1"/>
              </p:cNvSpPr>
              <p:nvPr/>
            </p:nvSpPr>
            <p:spPr bwMode="auto">
              <a:xfrm flipH="1">
                <a:off x="1200" y="3216"/>
                <a:ext cx="48" cy="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8" name="Line 106"/>
              <p:cNvSpPr>
                <a:spLocks noChangeShapeType="1"/>
              </p:cNvSpPr>
              <p:nvPr/>
            </p:nvSpPr>
            <p:spPr bwMode="auto">
              <a:xfrm flipH="1">
                <a:off x="1200" y="3280"/>
                <a:ext cx="48" cy="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9" name="Line 107"/>
              <p:cNvSpPr>
                <a:spLocks noChangeShapeType="1"/>
              </p:cNvSpPr>
              <p:nvPr/>
            </p:nvSpPr>
            <p:spPr bwMode="auto">
              <a:xfrm flipH="1">
                <a:off x="1200" y="3344"/>
                <a:ext cx="48" cy="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4" name="Oval 112"/>
              <p:cNvSpPr>
                <a:spLocks noChangeArrowheads="1"/>
              </p:cNvSpPr>
              <p:nvPr/>
            </p:nvSpPr>
            <p:spPr bwMode="auto">
              <a:xfrm>
                <a:off x="3504" y="3072"/>
                <a:ext cx="288" cy="288"/>
              </a:xfrm>
              <a:prstGeom prst="ellipse">
                <a:avLst/>
              </a:prstGeom>
              <a:gradFill rotWithShape="0">
                <a:gsLst>
                  <a:gs pos="0">
                    <a:srgbClr val="FFCC00"/>
                  </a:gs>
                  <a:gs pos="100000">
                    <a:srgbClr val="765E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5" name="Line 113"/>
              <p:cNvSpPr>
                <a:spLocks noChangeShapeType="1"/>
              </p:cNvSpPr>
              <p:nvPr/>
            </p:nvSpPr>
            <p:spPr bwMode="auto">
              <a:xfrm>
                <a:off x="2880" y="3360"/>
                <a:ext cx="0" cy="576"/>
              </a:xfrm>
              <a:prstGeom prst="line">
                <a:avLst/>
              </a:prstGeom>
              <a:noFill/>
              <a:ln w="28575">
                <a:solidFill>
                  <a:srgbClr val="0066FF"/>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6" name="Oval 114"/>
              <p:cNvSpPr>
                <a:spLocks noChangeArrowheads="1"/>
              </p:cNvSpPr>
              <p:nvPr/>
            </p:nvSpPr>
            <p:spPr bwMode="auto">
              <a:xfrm>
                <a:off x="3024" y="3072"/>
                <a:ext cx="288" cy="288"/>
              </a:xfrm>
              <a:prstGeom prst="ellipse">
                <a:avLst/>
              </a:prstGeom>
              <a:gradFill rotWithShape="0">
                <a:gsLst>
                  <a:gs pos="0">
                    <a:srgbClr val="FFCC00"/>
                  </a:gs>
                  <a:gs pos="100000">
                    <a:srgbClr val="765E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7" name="Oval 115"/>
              <p:cNvSpPr>
                <a:spLocks noChangeArrowheads="1"/>
              </p:cNvSpPr>
              <p:nvPr/>
            </p:nvSpPr>
            <p:spPr bwMode="auto">
              <a:xfrm>
                <a:off x="3984" y="3072"/>
                <a:ext cx="288" cy="288"/>
              </a:xfrm>
              <a:prstGeom prst="ellipse">
                <a:avLst/>
              </a:prstGeom>
              <a:gradFill rotWithShape="0">
                <a:gsLst>
                  <a:gs pos="0">
                    <a:srgbClr val="FFCC00"/>
                  </a:gs>
                  <a:gs pos="100000">
                    <a:srgbClr val="765E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8" name="Line 116"/>
              <p:cNvSpPr>
                <a:spLocks noChangeShapeType="1"/>
              </p:cNvSpPr>
              <p:nvPr/>
            </p:nvSpPr>
            <p:spPr bwMode="auto">
              <a:xfrm flipH="1">
                <a:off x="3360" y="3216"/>
                <a:ext cx="288" cy="0"/>
              </a:xfrm>
              <a:prstGeom prst="line">
                <a:avLst/>
              </a:prstGeom>
              <a:noFill/>
              <a:ln w="57150">
                <a:solidFill>
                  <a:srgbClr val="FF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0" name="Line 118"/>
              <p:cNvSpPr>
                <a:spLocks noChangeShapeType="1"/>
              </p:cNvSpPr>
              <p:nvPr/>
            </p:nvSpPr>
            <p:spPr bwMode="auto">
              <a:xfrm>
                <a:off x="1248" y="3348"/>
                <a:ext cx="0" cy="576"/>
              </a:xfrm>
              <a:prstGeom prst="line">
                <a:avLst/>
              </a:prstGeom>
              <a:noFill/>
              <a:ln w="28575">
                <a:solidFill>
                  <a:srgbClr val="0066FF"/>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21" name="Line 119"/>
              <p:cNvSpPr>
                <a:spLocks noChangeShapeType="1"/>
              </p:cNvSpPr>
              <p:nvPr/>
            </p:nvSpPr>
            <p:spPr bwMode="auto">
              <a:xfrm>
                <a:off x="1248" y="3744"/>
                <a:ext cx="1632" cy="0"/>
              </a:xfrm>
              <a:prstGeom prst="line">
                <a:avLst/>
              </a:prstGeom>
              <a:noFill/>
              <a:ln w="2857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 name="组合 2"/>
            <p:cNvGrpSpPr/>
            <p:nvPr/>
          </p:nvGrpSpPr>
          <p:grpSpPr>
            <a:xfrm>
              <a:off x="5645323" y="3541681"/>
              <a:ext cx="4333722" cy="1716049"/>
              <a:chOff x="5645323" y="3541681"/>
              <a:chExt cx="4333722" cy="1716049"/>
            </a:xfrm>
          </p:grpSpPr>
          <mc:AlternateContent xmlns:mc="http://schemas.openxmlformats.org/markup-compatibility/2006" xmlns:a14="http://schemas.microsoft.com/office/drawing/2010/main">
            <mc:Choice Requires="a14">
              <p:sp>
                <p:nvSpPr>
                  <p:cNvPr id="31" name="矩形 30"/>
                  <p:cNvSpPr/>
                  <p:nvPr/>
                </p:nvSpPr>
                <p:spPr>
                  <a:xfrm>
                    <a:off x="8916612" y="4719616"/>
                    <a:ext cx="6464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𝑥</m:t>
                              </m:r>
                            </m:e>
                            <m:sub>
                              <m:r>
                                <a:rPr lang="en-US" altLang="zh-CN" sz="2800" i="1">
                                  <a:solidFill>
                                    <a:srgbClr val="0000FF"/>
                                  </a:solidFill>
                                  <a:latin typeface="Cambria Math" panose="02040503050406030204" pitchFamily="18" charset="0"/>
                                  <a:ea typeface="Cambria Math" panose="02040503050406030204" pitchFamily="18" charset="0"/>
                                </a:rPr>
                                <m:t>𝑎</m:t>
                              </m:r>
                            </m:sub>
                          </m:sSub>
                        </m:oMath>
                      </m:oMathPara>
                    </a14:m>
                    <a:endParaRPr lang="zh-CN" altLang="en-US" sz="2800" dirty="0">
                      <a:solidFill>
                        <a:srgbClr val="0000FF"/>
                      </a:solidFill>
                      <a:latin typeface="+mn-lt"/>
                      <a:ea typeface="+mn-ea"/>
                    </a:endParaRPr>
                  </a:p>
                </p:txBody>
              </p:sp>
            </mc:Choice>
            <mc:Fallback xmlns="">
              <p:sp>
                <p:nvSpPr>
                  <p:cNvPr id="31" name="矩形 30"/>
                  <p:cNvSpPr>
                    <a:spLocks noRot="1" noChangeAspect="1" noMove="1" noResize="1" noEditPoints="1" noAdjustHandles="1" noChangeArrowheads="1" noChangeShapeType="1" noTextEdit="1"/>
                  </p:cNvSpPr>
                  <p:nvPr/>
                </p:nvSpPr>
                <p:spPr>
                  <a:xfrm>
                    <a:off x="8916612" y="4719616"/>
                    <a:ext cx="646459"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5922599" y="3541681"/>
                    <a:ext cx="4837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𝑘</m:t>
                          </m:r>
                        </m:oMath>
                      </m:oMathPara>
                    </a14:m>
                    <a:endParaRPr lang="zh-CN" altLang="en-US" sz="2800" dirty="0">
                      <a:solidFill>
                        <a:srgbClr val="0000FF"/>
                      </a:solidFill>
                      <a:latin typeface="+mn-lt"/>
                      <a:ea typeface="+mn-ea"/>
                    </a:endParaRPr>
                  </a:p>
                </p:txBody>
              </p:sp>
            </mc:Choice>
            <mc:Fallback xmlns="">
              <p:sp>
                <p:nvSpPr>
                  <p:cNvPr id="35" name="矩形 34"/>
                  <p:cNvSpPr>
                    <a:spLocks noRot="1" noChangeAspect="1" noMove="1" noResize="1" noEditPoints="1" noAdjustHandles="1" noChangeArrowheads="1" noChangeShapeType="1" noTextEdit="1"/>
                  </p:cNvSpPr>
                  <p:nvPr/>
                </p:nvSpPr>
                <p:spPr>
                  <a:xfrm>
                    <a:off x="5922599" y="3541681"/>
                    <a:ext cx="483722"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7" name="矩形 156"/>
                  <p:cNvSpPr/>
                  <p:nvPr/>
                </p:nvSpPr>
                <p:spPr>
                  <a:xfrm>
                    <a:off x="9563071" y="4389416"/>
                    <a:ext cx="41597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latin typeface="+mn-lt"/>
                      <a:ea typeface="+mn-ea"/>
                    </a:endParaRPr>
                  </a:p>
                </p:txBody>
              </p:sp>
            </mc:Choice>
            <mc:Fallback xmlns="">
              <p:sp>
                <p:nvSpPr>
                  <p:cNvPr id="157" name="矩形 156"/>
                  <p:cNvSpPr>
                    <a:spLocks noRot="1" noChangeAspect="1" noMove="1" noResize="1" noEditPoints="1" noAdjustHandles="1" noChangeArrowheads="1" noChangeShapeType="1" noTextEdit="1"/>
                  </p:cNvSpPr>
                  <p:nvPr/>
                </p:nvSpPr>
                <p:spPr>
                  <a:xfrm>
                    <a:off x="9563071" y="4389416"/>
                    <a:ext cx="415974"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8" name="矩形 157"/>
                  <p:cNvSpPr/>
                  <p:nvPr/>
                </p:nvSpPr>
                <p:spPr>
                  <a:xfrm>
                    <a:off x="7136492" y="4646919"/>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latin typeface="+mn-lt"/>
                      <a:ea typeface="+mn-ea"/>
                    </a:endParaRPr>
                  </a:p>
                </p:txBody>
              </p:sp>
            </mc:Choice>
            <mc:Fallback xmlns="">
              <p:sp>
                <p:nvSpPr>
                  <p:cNvPr id="158" name="矩形 157"/>
                  <p:cNvSpPr>
                    <a:spLocks noRot="1" noChangeAspect="1" noMove="1" noResize="1" noEditPoints="1" noAdjustHandles="1" noChangeArrowheads="1" noChangeShapeType="1" noTextEdit="1"/>
                  </p:cNvSpPr>
                  <p:nvPr/>
                </p:nvSpPr>
                <p:spPr>
                  <a:xfrm>
                    <a:off x="7136492" y="4646919"/>
                    <a:ext cx="525272"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9" name="矩形 158"/>
                  <p:cNvSpPr/>
                  <p:nvPr/>
                </p:nvSpPr>
                <p:spPr>
                  <a:xfrm>
                    <a:off x="7470586" y="4671747"/>
                    <a:ext cx="6406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𝑥</m:t>
                              </m:r>
                            </m:e>
                            <m:sub>
                              <m:r>
                                <a:rPr lang="en-US" altLang="zh-CN" sz="2800" b="0" i="1" smtClean="0">
                                  <a:solidFill>
                                    <a:srgbClr val="0000FF"/>
                                  </a:solidFill>
                                  <a:latin typeface="Cambria Math" panose="02040503050406030204" pitchFamily="18" charset="0"/>
                                  <a:ea typeface="Cambria Math" panose="02040503050406030204" pitchFamily="18" charset="0"/>
                                </a:rPr>
                                <m:t>𝑏</m:t>
                              </m:r>
                            </m:sub>
                          </m:sSub>
                        </m:oMath>
                      </m:oMathPara>
                    </a14:m>
                    <a:endParaRPr lang="zh-CN" altLang="en-US" sz="2800" dirty="0">
                      <a:solidFill>
                        <a:srgbClr val="0000FF"/>
                      </a:solidFill>
                      <a:latin typeface="+mn-lt"/>
                      <a:ea typeface="+mn-ea"/>
                    </a:endParaRPr>
                  </a:p>
                </p:txBody>
              </p:sp>
            </mc:Choice>
            <mc:Fallback xmlns="">
              <p:sp>
                <p:nvSpPr>
                  <p:cNvPr id="159" name="矩形 158"/>
                  <p:cNvSpPr>
                    <a:spLocks noRot="1" noChangeAspect="1" noMove="1" noResize="1" noEditPoints="1" noAdjustHandles="1" noChangeArrowheads="1" noChangeShapeType="1" noTextEdit="1"/>
                  </p:cNvSpPr>
                  <p:nvPr/>
                </p:nvSpPr>
                <p:spPr>
                  <a:xfrm>
                    <a:off x="7470586" y="4671747"/>
                    <a:ext cx="640688"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0" name="矩形 159"/>
                  <p:cNvSpPr/>
                  <p:nvPr/>
                </p:nvSpPr>
                <p:spPr>
                  <a:xfrm>
                    <a:off x="5645323" y="4734510"/>
                    <a:ext cx="55540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𝑙</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latin typeface="+mn-lt"/>
                      <a:ea typeface="+mn-ea"/>
                    </a:endParaRPr>
                  </a:p>
                </p:txBody>
              </p:sp>
            </mc:Choice>
            <mc:Fallback xmlns="">
              <p:sp>
                <p:nvSpPr>
                  <p:cNvPr id="160" name="矩形 159"/>
                  <p:cNvSpPr>
                    <a:spLocks noRot="1" noChangeAspect="1" noMove="1" noResize="1" noEditPoints="1" noAdjustHandles="1" noChangeArrowheads="1" noChangeShapeType="1" noTextEdit="1"/>
                  </p:cNvSpPr>
                  <p:nvPr/>
                </p:nvSpPr>
                <p:spPr>
                  <a:xfrm>
                    <a:off x="5645323" y="4734510"/>
                    <a:ext cx="555408"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1" name="矩形 160"/>
                  <p:cNvSpPr/>
                  <p:nvPr/>
                </p:nvSpPr>
                <p:spPr>
                  <a:xfrm>
                    <a:off x="8259115" y="4734510"/>
                    <a:ext cx="41597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latin typeface="+mn-lt"/>
                      <a:ea typeface="+mn-ea"/>
                    </a:endParaRPr>
                  </a:p>
                </p:txBody>
              </p:sp>
            </mc:Choice>
            <mc:Fallback xmlns="">
              <p:sp>
                <p:nvSpPr>
                  <p:cNvPr id="161" name="矩形 160"/>
                  <p:cNvSpPr>
                    <a:spLocks noRot="1" noChangeAspect="1" noMove="1" noResize="1" noEditPoints="1" noAdjustHandles="1" noChangeArrowheads="1" noChangeShapeType="1" noTextEdit="1"/>
                  </p:cNvSpPr>
                  <p:nvPr/>
                </p:nvSpPr>
                <p:spPr>
                  <a:xfrm>
                    <a:off x="8259115" y="4734510"/>
                    <a:ext cx="415974" cy="523220"/>
                  </a:xfrm>
                  <a:prstGeom prst="rect">
                    <a:avLst/>
                  </a:prstGeom>
                  <a:blipFill>
                    <a:blip r:embed="rId21"/>
                    <a:stretch>
                      <a:fillRect/>
                    </a:stretch>
                  </a:blipFill>
                </p:spPr>
                <p:txBody>
                  <a:bodyPr/>
                  <a:lstStyle/>
                  <a:p>
                    <a:r>
                      <a:rPr lang="zh-CN" altLang="en-US">
                        <a:noFill/>
                      </a:rPr>
                      <a:t> </a:t>
                    </a:r>
                  </a:p>
                </p:txBody>
              </p:sp>
            </mc:Fallback>
          </mc:AlternateContent>
        </p:grpSp>
      </p:grpSp>
      <p:sp>
        <p:nvSpPr>
          <p:cNvPr id="162" name="Text Box 64"/>
          <p:cNvSpPr txBox="1">
            <a:spLocks noChangeArrowheads="1"/>
          </p:cNvSpPr>
          <p:nvPr/>
        </p:nvSpPr>
        <p:spPr bwMode="auto">
          <a:xfrm>
            <a:off x="922075" y="5653222"/>
            <a:ext cx="7772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spcBef>
                <a:spcPct val="50000"/>
              </a:spcBef>
              <a:buClrTx/>
              <a:buSzTx/>
              <a:buFontTx/>
              <a:buNone/>
              <a:defRPr kumimoji="1" sz="2800">
                <a:solidFill>
                  <a:srgbClr val="0000FF"/>
                </a:solidFill>
                <a:latin typeface="+mn-lt"/>
                <a:ea typeface="+mn-ea"/>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由此可见，弹性力作功仅仅与质点的始末位置有关，与具体路径无关。</a:t>
            </a:r>
          </a:p>
        </p:txBody>
      </p:sp>
    </p:spTree>
    <p:extLst>
      <p:ext uri="{BB962C8B-B14F-4D97-AF65-F5344CB8AC3E}">
        <p14:creationId xmlns:p14="http://schemas.microsoft.com/office/powerpoint/2010/main" val="71805663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057"/>
                                        </p:tgtEl>
                                        <p:attrNameLst>
                                          <p:attrName>style.visibility</p:attrName>
                                        </p:attrNameLst>
                                      </p:cBhvr>
                                      <p:to>
                                        <p:strVal val="visible"/>
                                      </p:to>
                                    </p:set>
                                    <p:animEffect transition="in" filter="wipe(left)">
                                      <p:cBhvr>
                                        <p:cTn id="12" dur="500"/>
                                        <p:tgtEl>
                                          <p:spTgt spid="440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left)">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left)">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left)">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2"/>
                                        </p:tgtEl>
                                        <p:attrNameLst>
                                          <p:attrName>style.visibility</p:attrName>
                                        </p:attrNameLst>
                                      </p:cBhvr>
                                      <p:to>
                                        <p:strVal val="visible"/>
                                      </p:to>
                                    </p:set>
                                    <p:animEffect transition="in" filter="wipe(left)">
                                      <p:cBhvr>
                                        <p:cTn id="52"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57" grpId="0"/>
      <p:bldP spid="37" grpId="0"/>
      <p:bldP spid="38" grpId="0"/>
      <p:bldP spid="39" grpId="0"/>
      <p:bldP spid="40" grpId="0"/>
      <p:bldP spid="41" grpId="0"/>
      <p:bldP spid="42" grpId="0"/>
      <p:bldP spid="162"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5092" name="Text Box 36"/>
              <p:cNvSpPr txBox="1">
                <a:spLocks noChangeArrowheads="1"/>
              </p:cNvSpPr>
              <p:nvPr/>
            </p:nvSpPr>
            <p:spPr bwMode="auto">
              <a:xfrm>
                <a:off x="608913" y="1263657"/>
                <a:ext cx="566380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物体从</a:t>
                </a:r>
                <a14:m>
                  <m:oMath xmlns:m="http://schemas.openxmlformats.org/officeDocument/2006/math">
                    <m:r>
                      <a:rPr lang="en-US" altLang="zh-CN" sz="2800" i="1">
                        <a:solidFill>
                          <a:srgbClr val="0000FF"/>
                        </a:solidFill>
                        <a:latin typeface="Cambria Math" panose="02040503050406030204" pitchFamily="18" charset="0"/>
                      </a:rPr>
                      <m:t>𝑎</m:t>
                    </m:r>
                  </m:oMath>
                </a14:m>
                <a:r>
                  <a:rPr lang="zh-CN" altLang="en-US" sz="2800" dirty="0">
                    <a:solidFill>
                      <a:srgbClr val="0000FF"/>
                    </a:solidFill>
                    <a:latin typeface="+mn-lt"/>
                    <a:ea typeface="+mn-ea"/>
                  </a:rPr>
                  <a:t>点运动到</a:t>
                </a:r>
                <a14:m>
                  <m:oMath xmlns:m="http://schemas.openxmlformats.org/officeDocument/2006/math">
                    <m:r>
                      <a:rPr lang="en-US" altLang="zh-CN" sz="2800" i="1">
                        <a:solidFill>
                          <a:srgbClr val="0000FF"/>
                        </a:solidFill>
                        <a:latin typeface="Cambria Math" panose="02040503050406030204" pitchFamily="18" charset="0"/>
                      </a:rPr>
                      <m:t>𝑏</m:t>
                    </m:r>
                  </m:oMath>
                </a14:m>
                <a:r>
                  <a:rPr lang="zh-CN" altLang="en-US" sz="2800" dirty="0">
                    <a:solidFill>
                      <a:srgbClr val="0000FF"/>
                    </a:solidFill>
                    <a:latin typeface="+mn-lt"/>
                    <a:ea typeface="+mn-ea"/>
                  </a:rPr>
                  <a:t>点的过程中</a:t>
                </a:r>
              </a:p>
            </p:txBody>
          </p:sp>
        </mc:Choice>
        <mc:Fallback xmlns="">
          <p:sp>
            <p:nvSpPr>
              <p:cNvPr id="45092" name="Text Box 36"/>
              <p:cNvSpPr txBox="1">
                <a:spLocks noRot="1" noChangeAspect="1" noMove="1" noResize="1" noEditPoints="1" noAdjustHandles="1" noChangeArrowheads="1" noChangeShapeType="1" noTextEdit="1"/>
              </p:cNvSpPr>
              <p:nvPr/>
            </p:nvSpPr>
            <p:spPr bwMode="auto">
              <a:xfrm>
                <a:off x="608913" y="1263657"/>
                <a:ext cx="5663808" cy="523220"/>
              </a:xfrm>
              <a:prstGeom prst="rect">
                <a:avLst/>
              </a:prstGeom>
              <a:blipFill>
                <a:blip r:embed="rId2"/>
                <a:stretch>
                  <a:fillRect l="-2260"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5"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mn-ea"/>
              </a:rPr>
              <a:t>三、引力做功</a:t>
            </a:r>
          </a:p>
        </p:txBody>
      </p:sp>
      <p:sp>
        <p:nvSpPr>
          <p:cNvPr id="36" name="Line 38"/>
          <p:cNvSpPr>
            <a:spLocks noChangeShapeType="1"/>
          </p:cNvSpPr>
          <p:nvPr/>
        </p:nvSpPr>
        <p:spPr bwMode="auto">
          <a:xfrm flipV="1">
            <a:off x="6528237" y="1385268"/>
            <a:ext cx="258763" cy="1585913"/>
          </a:xfrm>
          <a:prstGeom prst="line">
            <a:avLst/>
          </a:prstGeom>
          <a:noFill/>
          <a:ln w="31750">
            <a:solidFill>
              <a:srgbClr val="0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7" name="Freeform 39"/>
          <p:cNvSpPr>
            <a:spLocks/>
          </p:cNvSpPr>
          <p:nvPr/>
        </p:nvSpPr>
        <p:spPr bwMode="auto">
          <a:xfrm>
            <a:off x="6760012" y="1070943"/>
            <a:ext cx="2652713" cy="1319213"/>
          </a:xfrm>
          <a:custGeom>
            <a:avLst/>
            <a:gdLst>
              <a:gd name="T0" fmla="*/ 0 w 1905"/>
              <a:gd name="T1" fmla="*/ 2147483646 h 831"/>
              <a:gd name="T2" fmla="*/ 2147483646 w 1905"/>
              <a:gd name="T3" fmla="*/ 2147483646 h 831"/>
              <a:gd name="T4" fmla="*/ 2147483646 w 1905"/>
              <a:gd name="T5" fmla="*/ 2147483646 h 831"/>
              <a:gd name="T6" fmla="*/ 2147483646 w 1905"/>
              <a:gd name="T7" fmla="*/ 2147483646 h 831"/>
              <a:gd name="T8" fmla="*/ 2147483646 w 1905"/>
              <a:gd name="T9" fmla="*/ 2147483646 h 831"/>
              <a:gd name="T10" fmla="*/ 0 60000 65536"/>
              <a:gd name="T11" fmla="*/ 0 60000 65536"/>
              <a:gd name="T12" fmla="*/ 0 60000 65536"/>
              <a:gd name="T13" fmla="*/ 0 60000 65536"/>
              <a:gd name="T14" fmla="*/ 0 60000 65536"/>
              <a:gd name="T15" fmla="*/ 0 w 1905"/>
              <a:gd name="T16" fmla="*/ 0 h 831"/>
              <a:gd name="T17" fmla="*/ 1905 w 1905"/>
              <a:gd name="T18" fmla="*/ 831 h 831"/>
            </a:gdLst>
            <a:ahLst/>
            <a:cxnLst>
              <a:cxn ang="T10">
                <a:pos x="T0" y="T1"/>
              </a:cxn>
              <a:cxn ang="T11">
                <a:pos x="T2" y="T3"/>
              </a:cxn>
              <a:cxn ang="T12">
                <a:pos x="T4" y="T5"/>
              </a:cxn>
              <a:cxn ang="T13">
                <a:pos x="T6" y="T7"/>
              </a:cxn>
              <a:cxn ang="T14">
                <a:pos x="T8" y="T9"/>
              </a:cxn>
            </a:cxnLst>
            <a:rect l="T15" t="T16" r="T17" b="T18"/>
            <a:pathLst>
              <a:path w="1905" h="831">
                <a:moveTo>
                  <a:pt x="0" y="196"/>
                </a:moveTo>
                <a:cubicBezTo>
                  <a:pt x="215" y="113"/>
                  <a:pt x="431" y="30"/>
                  <a:pt x="635" y="15"/>
                </a:cubicBezTo>
                <a:cubicBezTo>
                  <a:pt x="839" y="0"/>
                  <a:pt x="1051" y="37"/>
                  <a:pt x="1225" y="105"/>
                </a:cubicBezTo>
                <a:cubicBezTo>
                  <a:pt x="1399" y="173"/>
                  <a:pt x="1565" y="302"/>
                  <a:pt x="1678" y="423"/>
                </a:cubicBezTo>
                <a:cubicBezTo>
                  <a:pt x="1791" y="544"/>
                  <a:pt x="1848" y="687"/>
                  <a:pt x="1905" y="831"/>
                </a:cubicBez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38" name="Line 40"/>
          <p:cNvSpPr>
            <a:spLocks noChangeShapeType="1"/>
          </p:cNvSpPr>
          <p:nvPr/>
        </p:nvSpPr>
        <p:spPr bwMode="auto">
          <a:xfrm flipV="1">
            <a:off x="6528237" y="2358406"/>
            <a:ext cx="2894013" cy="617537"/>
          </a:xfrm>
          <a:prstGeom prst="line">
            <a:avLst/>
          </a:prstGeom>
          <a:noFill/>
          <a:ln w="31750">
            <a:solidFill>
              <a:srgbClr val="0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9" name="Line 41"/>
          <p:cNvSpPr>
            <a:spLocks noChangeShapeType="1"/>
          </p:cNvSpPr>
          <p:nvPr/>
        </p:nvSpPr>
        <p:spPr bwMode="auto">
          <a:xfrm>
            <a:off x="8215686" y="1146064"/>
            <a:ext cx="719138" cy="215900"/>
          </a:xfrm>
          <a:prstGeom prst="line">
            <a:avLst/>
          </a:prstGeom>
          <a:noFill/>
          <a:ln w="31750">
            <a:solidFill>
              <a:srgbClr val="0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0" name="Line 42"/>
          <p:cNvSpPr>
            <a:spLocks noChangeShapeType="1"/>
          </p:cNvSpPr>
          <p:nvPr/>
        </p:nvSpPr>
        <p:spPr bwMode="auto">
          <a:xfrm flipV="1">
            <a:off x="6545700" y="1155081"/>
            <a:ext cx="1631950" cy="1812925"/>
          </a:xfrm>
          <a:prstGeom prst="line">
            <a:avLst/>
          </a:prstGeom>
          <a:noFill/>
          <a:ln w="31750">
            <a:solidFill>
              <a:srgbClr val="0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1" name="Line 43"/>
          <p:cNvSpPr>
            <a:spLocks noChangeShapeType="1"/>
          </p:cNvSpPr>
          <p:nvPr/>
        </p:nvSpPr>
        <p:spPr bwMode="auto">
          <a:xfrm flipV="1">
            <a:off x="6583800" y="1370981"/>
            <a:ext cx="2336800" cy="1573212"/>
          </a:xfrm>
          <a:prstGeom prst="line">
            <a:avLst/>
          </a:prstGeom>
          <a:noFill/>
          <a:ln w="31750">
            <a:solidFill>
              <a:srgbClr val="00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2" name="Line 45"/>
          <p:cNvSpPr>
            <a:spLocks noChangeShapeType="1"/>
          </p:cNvSpPr>
          <p:nvPr/>
        </p:nvSpPr>
        <p:spPr bwMode="auto">
          <a:xfrm flipV="1">
            <a:off x="8234800" y="715343"/>
            <a:ext cx="338137" cy="376238"/>
          </a:xfrm>
          <a:prstGeom prst="line">
            <a:avLst/>
          </a:prstGeom>
          <a:noFill/>
          <a:ln w="31750">
            <a:solidFill>
              <a:srgbClr val="000000"/>
            </a:solidFill>
            <a:prstDash val="sysDot"/>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 name="Freeform 54"/>
          <p:cNvSpPr>
            <a:spLocks/>
          </p:cNvSpPr>
          <p:nvPr/>
        </p:nvSpPr>
        <p:spPr bwMode="auto">
          <a:xfrm>
            <a:off x="8328462" y="955056"/>
            <a:ext cx="212725" cy="290512"/>
          </a:xfrm>
          <a:custGeom>
            <a:avLst/>
            <a:gdLst>
              <a:gd name="T0" fmla="*/ 0 w 159"/>
              <a:gd name="T1" fmla="*/ 0 h 227"/>
              <a:gd name="T2" fmla="*/ 2147483646 w 159"/>
              <a:gd name="T3" fmla="*/ 2147483646 h 227"/>
              <a:gd name="T4" fmla="*/ 2147483646 w 159"/>
              <a:gd name="T5" fmla="*/ 2147483646 h 227"/>
              <a:gd name="T6" fmla="*/ 0 60000 65536"/>
              <a:gd name="T7" fmla="*/ 0 60000 65536"/>
              <a:gd name="T8" fmla="*/ 0 60000 65536"/>
              <a:gd name="T9" fmla="*/ 0 w 159"/>
              <a:gd name="T10" fmla="*/ 0 h 227"/>
              <a:gd name="T11" fmla="*/ 159 w 159"/>
              <a:gd name="T12" fmla="*/ 227 h 227"/>
            </a:gdLst>
            <a:ahLst/>
            <a:cxnLst>
              <a:cxn ang="T6">
                <a:pos x="T0" y="T1"/>
              </a:cxn>
              <a:cxn ang="T7">
                <a:pos x="T2" y="T3"/>
              </a:cxn>
              <a:cxn ang="T8">
                <a:pos x="T4" y="T5"/>
              </a:cxn>
            </a:cxnLst>
            <a:rect l="T9" t="T10" r="T11" b="T12"/>
            <a:pathLst>
              <a:path w="159" h="227">
                <a:moveTo>
                  <a:pt x="0" y="0"/>
                </a:moveTo>
                <a:cubicBezTo>
                  <a:pt x="56" y="26"/>
                  <a:pt x="113" y="53"/>
                  <a:pt x="136" y="91"/>
                </a:cubicBezTo>
                <a:cubicBezTo>
                  <a:pt x="159" y="129"/>
                  <a:pt x="147" y="178"/>
                  <a:pt x="136" y="227"/>
                </a:cubicBezTo>
              </a:path>
            </a:pathLst>
          </a:custGeom>
          <a:noFill/>
          <a:ln w="31750">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mc:AlternateContent xmlns:mc="http://schemas.openxmlformats.org/markup-compatibility/2006" xmlns:a14="http://schemas.microsoft.com/office/drawing/2010/main">
        <mc:Choice Requires="a14">
          <p:sp>
            <p:nvSpPr>
              <p:cNvPr id="55" name="矩形 54"/>
              <p:cNvSpPr/>
              <p:nvPr/>
            </p:nvSpPr>
            <p:spPr>
              <a:xfrm>
                <a:off x="608913" y="1955033"/>
                <a:ext cx="206768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𝑑𝐴</m:t>
                      </m:r>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𝐹</m:t>
                          </m:r>
                        </m:e>
                      </m:acc>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𝑠</m:t>
                          </m:r>
                        </m:e>
                      </m:acc>
                    </m:oMath>
                  </m:oMathPara>
                </a14:m>
                <a:endParaRPr lang="zh-CN" altLang="en-US" sz="2800" dirty="0">
                  <a:solidFill>
                    <a:srgbClr val="0000FF"/>
                  </a:solidFill>
                  <a:latin typeface="+mn-lt"/>
                  <a:ea typeface="+mn-ea"/>
                </a:endParaRPr>
              </a:p>
            </p:txBody>
          </p:sp>
        </mc:Choice>
        <mc:Fallback xmlns="">
          <p:sp>
            <p:nvSpPr>
              <p:cNvPr id="55" name="矩形 54"/>
              <p:cNvSpPr>
                <a:spLocks noRot="1" noChangeAspect="1" noMove="1" noResize="1" noEditPoints="1" noAdjustHandles="1" noChangeArrowheads="1" noChangeShapeType="1" noTextEdit="1"/>
              </p:cNvSpPr>
              <p:nvPr/>
            </p:nvSpPr>
            <p:spPr>
              <a:xfrm>
                <a:off x="608913" y="1955033"/>
                <a:ext cx="2067681" cy="57547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608913" y="3218059"/>
                <a:ext cx="2313069"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𝑎</m:t>
                          </m:r>
                        </m:sub>
                        <m:sup>
                          <m:r>
                            <a:rPr lang="en-US" altLang="zh-CN" sz="2800" b="0" i="1" smtClean="0">
                              <a:solidFill>
                                <a:srgbClr val="0000FF"/>
                              </a:solidFill>
                              <a:latin typeface="Cambria Math" panose="02040503050406030204" pitchFamily="18" charset="0"/>
                              <a:ea typeface="Cambria Math" panose="02040503050406030204" pitchFamily="18" charset="0"/>
                            </a:rPr>
                            <m:t>𝑏</m:t>
                          </m:r>
                        </m:sup>
                        <m:e>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𝐹</m:t>
                              </m:r>
                            </m:e>
                          </m:acc>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𝑠</m:t>
                              </m:r>
                            </m:e>
                          </m:acc>
                        </m:e>
                      </m:nary>
                    </m:oMath>
                  </m:oMathPara>
                </a14:m>
                <a:endParaRPr lang="zh-CN" altLang="en-US" sz="2800" dirty="0">
                  <a:solidFill>
                    <a:srgbClr val="0000FF"/>
                  </a:solidFill>
                  <a:latin typeface="+mn-lt"/>
                  <a:ea typeface="+mn-ea"/>
                </a:endParaRPr>
              </a:p>
            </p:txBody>
          </p:sp>
        </mc:Choice>
        <mc:Fallback xmlns="">
          <p:sp>
            <p:nvSpPr>
              <p:cNvPr id="56" name="矩形 55"/>
              <p:cNvSpPr>
                <a:spLocks noRot="1" noChangeAspect="1" noMove="1" noResize="1" noEditPoints="1" noAdjustHandles="1" noChangeArrowheads="1" noChangeShapeType="1" noTextEdit="1"/>
              </p:cNvSpPr>
              <p:nvPr/>
            </p:nvSpPr>
            <p:spPr>
              <a:xfrm>
                <a:off x="608913" y="3218059"/>
                <a:ext cx="2313069" cy="106971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2921982" y="3269872"/>
                <a:ext cx="2969979" cy="10789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sSub>
                            <m:sSubPr>
                              <m:ctrlPr>
                                <a:rPr lang="en-US" altLang="zh-CN" sz="2800" b="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𝑎</m:t>
                              </m:r>
                            </m:sub>
                          </m:sSub>
                        </m:sub>
                        <m:sup>
                          <m:sSub>
                            <m:sSubPr>
                              <m:ctrlPr>
                                <a:rPr lang="en-US" altLang="zh-CN" sz="2800" b="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𝑏</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𝐺</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𝑀𝑚</m:t>
                              </m:r>
                            </m:num>
                            <m:den>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𝑟</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den>
                          </m:f>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𝑟</m:t>
                          </m:r>
                        </m:e>
                      </m:nary>
                    </m:oMath>
                  </m:oMathPara>
                </a14:m>
                <a:endParaRPr lang="zh-CN" altLang="en-US" sz="2800" dirty="0">
                  <a:solidFill>
                    <a:srgbClr val="0000FF"/>
                  </a:solidFill>
                  <a:latin typeface="+mn-lt"/>
                  <a:ea typeface="+mn-ea"/>
                </a:endParaRPr>
              </a:p>
            </p:txBody>
          </p:sp>
        </mc:Choice>
        <mc:Fallback xmlns="">
          <p:sp>
            <p:nvSpPr>
              <p:cNvPr id="57" name="矩形 56"/>
              <p:cNvSpPr>
                <a:spLocks noRot="1" noChangeAspect="1" noMove="1" noResize="1" noEditPoints="1" noAdjustHandles="1" noChangeArrowheads="1" noChangeShapeType="1" noTextEdit="1"/>
              </p:cNvSpPr>
              <p:nvPr/>
            </p:nvSpPr>
            <p:spPr>
              <a:xfrm>
                <a:off x="2921982" y="3269872"/>
                <a:ext cx="2969979" cy="107895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2614504" y="2023452"/>
                <a:ext cx="29642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𝐹𝑑𝑠</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d>
                            <m:dPr>
                              <m:ctrlPr>
                                <a:rPr lang="en-US" altLang="zh-CN" sz="2800" b="0" i="1" smtClean="0">
                                  <a:solidFill>
                                    <a:srgbClr val="0000FF"/>
                                  </a:solidFill>
                                  <a:latin typeface="Cambria Math"/>
                                  <a:ea typeface="Cambria Math" panose="02040503050406030204" pitchFamily="18" charset="0"/>
                                </a:rPr>
                              </m:ctrlPr>
                            </m:dPr>
                            <m:e>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b="0" i="1" smtClean="0">
                                  <a:solidFill>
                                    <a:srgbClr val="0000FF"/>
                                  </a:solidFill>
                                  <a:latin typeface="Cambria Math" panose="02040503050406030204" pitchFamily="18" charset="0"/>
                                  <a:ea typeface="Cambria Math" panose="02040503050406030204" pitchFamily="18" charset="0"/>
                                </a:rPr>
                                <m:t>𝜃</m:t>
                              </m:r>
                            </m:e>
                          </m:d>
                        </m:e>
                      </m:func>
                    </m:oMath>
                  </m:oMathPara>
                </a14:m>
                <a:endParaRPr lang="zh-CN" altLang="en-US" sz="2800" dirty="0">
                  <a:solidFill>
                    <a:srgbClr val="0000FF"/>
                  </a:solidFill>
                  <a:latin typeface="+mn-lt"/>
                  <a:ea typeface="+mn-ea"/>
                </a:endParaRPr>
              </a:p>
            </p:txBody>
          </p:sp>
        </mc:Choice>
        <mc:Fallback xmlns="">
          <p:sp>
            <p:nvSpPr>
              <p:cNvPr id="58" name="矩形 57"/>
              <p:cNvSpPr>
                <a:spLocks noRot="1" noChangeAspect="1" noMove="1" noResize="1" noEditPoints="1" noAdjustHandles="1" noChangeArrowheads="1" noChangeShapeType="1" noTextEdit="1"/>
              </p:cNvSpPr>
              <p:nvPr/>
            </p:nvSpPr>
            <p:spPr>
              <a:xfrm>
                <a:off x="2614504" y="2023452"/>
                <a:ext cx="2964209"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1266544" y="2661021"/>
                <a:ext cx="23455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𝐹𝑑𝑠</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0000FF"/>
                  </a:solidFill>
                  <a:latin typeface="+mn-lt"/>
                  <a:ea typeface="+mn-ea"/>
                </a:endParaRPr>
              </a:p>
            </p:txBody>
          </p:sp>
        </mc:Choice>
        <mc:Fallback xmlns="">
          <p:sp>
            <p:nvSpPr>
              <p:cNvPr id="59" name="矩形 58"/>
              <p:cNvSpPr>
                <a:spLocks noRot="1" noChangeAspect="1" noMove="1" noResize="1" noEditPoints="1" noAdjustHandles="1" noChangeArrowheads="1" noChangeShapeType="1" noTextEdit="1"/>
              </p:cNvSpPr>
              <p:nvPr/>
            </p:nvSpPr>
            <p:spPr>
              <a:xfrm>
                <a:off x="1266544" y="2661021"/>
                <a:ext cx="2345578"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1071563" y="4373406"/>
                <a:ext cx="4862357"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d>
                        <m:dPr>
                          <m:begChr m:val="["/>
                          <m:endChr m:val="]"/>
                          <m:ctrlPr>
                            <a:rPr lang="en-US" altLang="zh-CN" sz="2800" b="0" i="1" smtClean="0">
                              <a:solidFill>
                                <a:srgbClr val="FF0000"/>
                              </a:solidFill>
                              <a:latin typeface="Cambria Math"/>
                              <a:ea typeface="Cambria Math" panose="02040503050406030204" pitchFamily="18" charset="0"/>
                            </a:rPr>
                          </m:ctrlPr>
                        </m:dPr>
                        <m:e>
                          <m:d>
                            <m:dPr>
                              <m:ctrlPr>
                                <a:rPr lang="en-US" altLang="zh-CN" sz="2800" b="0" i="1" smtClean="0">
                                  <a:solidFill>
                                    <a:srgbClr val="FF0000"/>
                                  </a:solidFill>
                                  <a:latin typeface="Cambria Math"/>
                                  <a:ea typeface="Cambria Math" panose="02040503050406030204" pitchFamily="18" charset="0"/>
                                </a:rPr>
                              </m:ctrlPr>
                            </m:dPr>
                            <m:e>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𝐺</m:t>
                              </m:r>
                              <m:f>
                                <m:fPr>
                                  <m:ctrlPr>
                                    <a:rPr lang="en-US" altLang="zh-CN" sz="2800" i="1">
                                      <a:solidFill>
                                        <a:srgbClr val="FF0000"/>
                                      </a:solidFill>
                                      <a:latin typeface="Cambria Math"/>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𝑀𝑚</m:t>
                                  </m:r>
                                </m:num>
                                <m:den>
                                  <m:sSub>
                                    <m:sSubPr>
                                      <m:ctrlPr>
                                        <a:rPr lang="en-US" altLang="zh-CN" sz="2800" i="1" smtClean="0">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𝑟</m:t>
                                      </m:r>
                                    </m:e>
                                    <m:sub>
                                      <m:r>
                                        <a:rPr lang="en-US" altLang="zh-CN" sz="2800" b="0" i="1" smtClean="0">
                                          <a:solidFill>
                                            <a:srgbClr val="FF0000"/>
                                          </a:solidFill>
                                          <a:latin typeface="Cambria Math" panose="02040503050406030204" pitchFamily="18" charset="0"/>
                                          <a:ea typeface="Cambria Math" panose="02040503050406030204" pitchFamily="18" charset="0"/>
                                        </a:rPr>
                                        <m:t>𝑏</m:t>
                                      </m:r>
                                    </m:sub>
                                  </m:sSub>
                                </m:den>
                              </m:f>
                            </m:e>
                          </m:d>
                          <m:r>
                            <a:rPr lang="en-US" altLang="zh-CN" sz="2800" b="0" i="1" smtClean="0">
                              <a:solidFill>
                                <a:srgbClr val="FF0000"/>
                              </a:solidFill>
                              <a:latin typeface="Cambria Math" panose="02040503050406030204" pitchFamily="18" charset="0"/>
                              <a:ea typeface="Cambria Math" panose="02040503050406030204" pitchFamily="18" charset="0"/>
                            </a:rPr>
                            <m:t>−</m:t>
                          </m:r>
                          <m:d>
                            <m:dPr>
                              <m:ctrlPr>
                                <a:rPr lang="en-US" altLang="zh-CN" sz="2800" i="1">
                                  <a:solidFill>
                                    <a:srgbClr val="FF0000"/>
                                  </a:solidFill>
                                  <a:latin typeface="Cambria Math"/>
                                  <a:ea typeface="Cambria Math" panose="02040503050406030204" pitchFamily="18" charset="0"/>
                                </a:rPr>
                              </m:ctrlPr>
                            </m:dPr>
                            <m:e>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𝐺</m:t>
                              </m:r>
                              <m:f>
                                <m:fPr>
                                  <m:ctrlPr>
                                    <a:rPr lang="en-US" altLang="zh-CN" sz="2800" i="1">
                                      <a:solidFill>
                                        <a:srgbClr val="FF0000"/>
                                      </a:solidFill>
                                      <a:latin typeface="Cambria Math"/>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𝑀𝑚</m:t>
                                  </m:r>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𝑟</m:t>
                                      </m:r>
                                    </m:e>
                                    <m:sub>
                                      <m:r>
                                        <a:rPr lang="en-US" altLang="zh-CN" sz="2800" b="0" i="1" smtClean="0">
                                          <a:solidFill>
                                            <a:srgbClr val="FF0000"/>
                                          </a:solidFill>
                                          <a:latin typeface="Cambria Math" panose="02040503050406030204" pitchFamily="18" charset="0"/>
                                          <a:ea typeface="Cambria Math" panose="02040503050406030204" pitchFamily="18" charset="0"/>
                                        </a:rPr>
                                        <m:t>𝑎</m:t>
                                      </m:r>
                                    </m:sub>
                                  </m:sSub>
                                </m:den>
                              </m:f>
                            </m:e>
                          </m:d>
                        </m:e>
                      </m:d>
                    </m:oMath>
                  </m:oMathPara>
                </a14:m>
                <a:endParaRPr lang="zh-CN" altLang="en-US" sz="2800" dirty="0">
                  <a:solidFill>
                    <a:srgbClr val="FF0000"/>
                  </a:solidFill>
                  <a:latin typeface="+mn-lt"/>
                  <a:ea typeface="+mn-ea"/>
                </a:endParaRPr>
              </a:p>
            </p:txBody>
          </p:sp>
        </mc:Choice>
        <mc:Fallback xmlns="">
          <p:sp>
            <p:nvSpPr>
              <p:cNvPr id="60" name="矩形 59"/>
              <p:cNvSpPr>
                <a:spLocks noRot="1" noChangeAspect="1" noMove="1" noResize="1" noEditPoints="1" noAdjustHandles="1" noChangeArrowheads="1" noChangeShapeType="1" noTextEdit="1"/>
              </p:cNvSpPr>
              <p:nvPr/>
            </p:nvSpPr>
            <p:spPr>
              <a:xfrm>
                <a:off x="1071563" y="4373406"/>
                <a:ext cx="4862357" cy="106048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6451043" y="3490853"/>
                <a:ext cx="23458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𝑑𝑠</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𝑑𝑟</m:t>
                      </m:r>
                    </m:oMath>
                  </m:oMathPara>
                </a14:m>
                <a:endParaRPr lang="zh-CN" altLang="en-US" sz="2800" dirty="0">
                  <a:solidFill>
                    <a:srgbClr val="0000FF"/>
                  </a:solidFill>
                  <a:latin typeface="+mn-lt"/>
                  <a:ea typeface="+mn-ea"/>
                </a:endParaRPr>
              </a:p>
            </p:txBody>
          </p:sp>
        </mc:Choice>
        <mc:Fallback xmlns="">
          <p:sp>
            <p:nvSpPr>
              <p:cNvPr id="64" name="矩形 63"/>
              <p:cNvSpPr>
                <a:spLocks noRot="1" noChangeAspect="1" noMove="1" noResize="1" noEditPoints="1" noAdjustHandles="1" noChangeArrowheads="1" noChangeShapeType="1" noTextEdit="1"/>
              </p:cNvSpPr>
              <p:nvPr/>
            </p:nvSpPr>
            <p:spPr>
              <a:xfrm>
                <a:off x="6451043" y="3490853"/>
                <a:ext cx="2345835"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9336491" y="2080509"/>
                <a:ext cx="4762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𝑏</m:t>
                      </m:r>
                    </m:oMath>
                  </m:oMathPara>
                </a14:m>
                <a:endParaRPr lang="zh-CN" altLang="en-US" sz="2800" dirty="0">
                  <a:solidFill>
                    <a:srgbClr val="0000FF"/>
                  </a:solidFill>
                  <a:latin typeface="+mn-lt"/>
                  <a:ea typeface="+mn-ea"/>
                </a:endParaRPr>
              </a:p>
            </p:txBody>
          </p:sp>
        </mc:Choice>
        <mc:Fallback xmlns="">
          <p:sp>
            <p:nvSpPr>
              <p:cNvPr id="66" name="矩形 65"/>
              <p:cNvSpPr>
                <a:spLocks noRot="1" noChangeAspect="1" noMove="1" noResize="1" noEditPoints="1" noAdjustHandles="1" noChangeArrowheads="1" noChangeShapeType="1" noTextEdit="1"/>
              </p:cNvSpPr>
              <p:nvPr/>
            </p:nvSpPr>
            <p:spPr>
              <a:xfrm>
                <a:off x="9336491" y="2080509"/>
                <a:ext cx="476284"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6415821" y="960688"/>
                <a:ext cx="4835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solidFill>
                    <a:srgbClr val="0000FF"/>
                  </a:solidFill>
                  <a:latin typeface="+mn-lt"/>
                  <a:ea typeface="+mn-ea"/>
                </a:endParaRPr>
              </a:p>
            </p:txBody>
          </p:sp>
        </mc:Choice>
        <mc:Fallback xmlns="">
          <p:sp>
            <p:nvSpPr>
              <p:cNvPr id="67" name="矩形 66"/>
              <p:cNvSpPr>
                <a:spLocks noRot="1" noChangeAspect="1" noMove="1" noResize="1" noEditPoints="1" noAdjustHandles="1" noChangeArrowheads="1" noChangeShapeType="1" noTextEdit="1"/>
              </p:cNvSpPr>
              <p:nvPr/>
            </p:nvSpPr>
            <p:spPr>
              <a:xfrm>
                <a:off x="6415821" y="960688"/>
                <a:ext cx="483594"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6067536" y="2682817"/>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latin typeface="+mn-lt"/>
                  <a:ea typeface="+mn-ea"/>
                </a:endParaRPr>
              </a:p>
            </p:txBody>
          </p:sp>
        </mc:Choice>
        <mc:Fallback xmlns="">
          <p:sp>
            <p:nvSpPr>
              <p:cNvPr id="68" name="矩形 67"/>
              <p:cNvSpPr>
                <a:spLocks noRot="1" noChangeAspect="1" noMove="1" noResize="1" noEditPoints="1" noAdjustHandles="1" noChangeArrowheads="1" noChangeShapeType="1" noTextEdit="1"/>
              </p:cNvSpPr>
              <p:nvPr/>
            </p:nvSpPr>
            <p:spPr>
              <a:xfrm>
                <a:off x="6067536" y="2682817"/>
                <a:ext cx="525272"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7624338" y="1498134"/>
                <a:ext cx="4538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latin typeface="+mn-lt"/>
                  <a:ea typeface="+mn-ea"/>
                </a:endParaRPr>
              </a:p>
            </p:txBody>
          </p:sp>
        </mc:Choice>
        <mc:Fallback xmlns="">
          <p:sp>
            <p:nvSpPr>
              <p:cNvPr id="69" name="矩形 68"/>
              <p:cNvSpPr>
                <a:spLocks noRot="1" noChangeAspect="1" noMove="1" noResize="1" noEditPoints="1" noAdjustHandles="1" noChangeArrowheads="1" noChangeShapeType="1" noTextEdit="1"/>
              </p:cNvSpPr>
              <p:nvPr/>
            </p:nvSpPr>
            <p:spPr>
              <a:xfrm>
                <a:off x="7624338" y="1498134"/>
                <a:ext cx="453842"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7108641" y="641852"/>
                <a:ext cx="5819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solidFill>
                    <a:srgbClr val="0000FF"/>
                  </a:solidFill>
                  <a:latin typeface="+mn-lt"/>
                  <a:ea typeface="+mn-ea"/>
                </a:endParaRPr>
              </a:p>
            </p:txBody>
          </p:sp>
        </mc:Choice>
        <mc:Fallback xmlns="">
          <p:sp>
            <p:nvSpPr>
              <p:cNvPr id="70" name="矩形 69"/>
              <p:cNvSpPr>
                <a:spLocks noRot="1" noChangeAspect="1" noMove="1" noResize="1" noEditPoints="1" noAdjustHandles="1" noChangeArrowheads="1" noChangeShapeType="1" noTextEdit="1"/>
              </p:cNvSpPr>
              <p:nvPr/>
            </p:nvSpPr>
            <p:spPr>
              <a:xfrm>
                <a:off x="7108641" y="641852"/>
                <a:ext cx="581954"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6464117" y="2890873"/>
                <a:ext cx="58939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𝑀</m:t>
                      </m:r>
                    </m:oMath>
                  </m:oMathPara>
                </a14:m>
                <a:endParaRPr lang="zh-CN" altLang="en-US" sz="2800" dirty="0">
                  <a:solidFill>
                    <a:srgbClr val="0000FF"/>
                  </a:solidFill>
                  <a:latin typeface="+mn-lt"/>
                  <a:ea typeface="+mn-ea"/>
                </a:endParaRPr>
              </a:p>
            </p:txBody>
          </p:sp>
        </mc:Choice>
        <mc:Fallback xmlns="">
          <p:sp>
            <p:nvSpPr>
              <p:cNvPr id="71" name="矩形 70"/>
              <p:cNvSpPr>
                <a:spLocks noRot="1" noChangeAspect="1" noMove="1" noResize="1" noEditPoints="1" noAdjustHandles="1" noChangeArrowheads="1" noChangeShapeType="1" noTextEdit="1"/>
              </p:cNvSpPr>
              <p:nvPr/>
            </p:nvSpPr>
            <p:spPr>
              <a:xfrm>
                <a:off x="6464117" y="2890873"/>
                <a:ext cx="589392"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7906750" y="1795487"/>
                <a:ext cx="126887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𝑑𝑟</m:t>
                      </m:r>
                    </m:oMath>
                  </m:oMathPara>
                </a14:m>
                <a:endParaRPr lang="zh-CN" altLang="en-US" sz="2800" dirty="0">
                  <a:solidFill>
                    <a:srgbClr val="0000FF"/>
                  </a:solidFill>
                  <a:latin typeface="+mn-lt"/>
                  <a:ea typeface="+mn-ea"/>
                </a:endParaRPr>
              </a:p>
            </p:txBody>
          </p:sp>
        </mc:Choice>
        <mc:Fallback xmlns="">
          <p:sp>
            <p:nvSpPr>
              <p:cNvPr id="72" name="矩形 71"/>
              <p:cNvSpPr>
                <a:spLocks noRot="1" noChangeAspect="1" noMove="1" noResize="1" noEditPoints="1" noAdjustHandles="1" noChangeArrowheads="1" noChangeShapeType="1" noTextEdit="1"/>
              </p:cNvSpPr>
              <p:nvPr/>
            </p:nvSpPr>
            <p:spPr>
              <a:xfrm>
                <a:off x="7906750" y="1795487"/>
                <a:ext cx="1268874"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8455420" y="759128"/>
                <a:ext cx="42235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latin typeface="+mn-lt"/>
                  <a:ea typeface="+mn-ea"/>
                </a:endParaRPr>
              </a:p>
            </p:txBody>
          </p:sp>
        </mc:Choice>
        <mc:Fallback xmlns="">
          <p:sp>
            <p:nvSpPr>
              <p:cNvPr id="73" name="矩形 72"/>
              <p:cNvSpPr>
                <a:spLocks noRot="1" noChangeAspect="1" noMove="1" noResize="1" noEditPoints="1" noAdjustHandles="1" noChangeArrowheads="1" noChangeShapeType="1" noTextEdit="1"/>
              </p:cNvSpPr>
              <p:nvPr/>
            </p:nvSpPr>
            <p:spPr>
              <a:xfrm>
                <a:off x="8455420" y="759128"/>
                <a:ext cx="422358"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8836008" y="941749"/>
                <a:ext cx="666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𝑠</m:t>
                          </m:r>
                        </m:e>
                      </m:acc>
                    </m:oMath>
                  </m:oMathPara>
                </a14:m>
                <a:endParaRPr lang="zh-CN" altLang="en-US" sz="2800" dirty="0">
                  <a:solidFill>
                    <a:srgbClr val="0000FF"/>
                  </a:solidFill>
                  <a:latin typeface="+mn-lt"/>
                  <a:ea typeface="+mn-ea"/>
                </a:endParaRPr>
              </a:p>
            </p:txBody>
          </p:sp>
        </mc:Choice>
        <mc:Fallback xmlns="">
          <p:sp>
            <p:nvSpPr>
              <p:cNvPr id="74" name="矩形 73"/>
              <p:cNvSpPr>
                <a:spLocks noRot="1" noChangeAspect="1" noMove="1" noResize="1" noEditPoints="1" noAdjustHandles="1" noChangeArrowheads="1" noChangeShapeType="1" noTextEdit="1"/>
              </p:cNvSpPr>
              <p:nvPr/>
            </p:nvSpPr>
            <p:spPr>
              <a:xfrm>
                <a:off x="8836008" y="941749"/>
                <a:ext cx="666721"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6595829" y="1811373"/>
                <a:ext cx="57111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𝑟</m:t>
                              </m:r>
                            </m:e>
                          </m:acc>
                        </m:e>
                        <m:sub>
                          <m:r>
                            <a:rPr lang="en-US" altLang="zh-CN" sz="2800" b="0" i="1" smtClean="0">
                              <a:solidFill>
                                <a:srgbClr val="0000FF"/>
                              </a:solidFill>
                              <a:latin typeface="Cambria Math" panose="02040503050406030204" pitchFamily="18" charset="0"/>
                            </a:rPr>
                            <m:t>𝑎</m:t>
                          </m:r>
                        </m:sub>
                      </m:sSub>
                    </m:oMath>
                  </m:oMathPara>
                </a14:m>
                <a:endParaRPr lang="zh-CN" altLang="en-US" sz="2800" dirty="0">
                  <a:solidFill>
                    <a:srgbClr val="0000FF"/>
                  </a:solidFill>
                  <a:latin typeface="+mn-lt"/>
                  <a:ea typeface="+mn-ea"/>
                </a:endParaRPr>
              </a:p>
            </p:txBody>
          </p:sp>
        </mc:Choice>
        <mc:Fallback xmlns="">
          <p:sp>
            <p:nvSpPr>
              <p:cNvPr id="75" name="矩形 74"/>
              <p:cNvSpPr>
                <a:spLocks noRot="1" noChangeAspect="1" noMove="1" noResize="1" noEditPoints="1" noAdjustHandles="1" noChangeArrowheads="1" noChangeShapeType="1" noTextEdit="1"/>
              </p:cNvSpPr>
              <p:nvPr/>
            </p:nvSpPr>
            <p:spPr>
              <a:xfrm>
                <a:off x="6595829" y="1811373"/>
                <a:ext cx="571118"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7902335" y="2588573"/>
                <a:ext cx="5855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𝑟</m:t>
                              </m:r>
                            </m:e>
                          </m:acc>
                        </m:e>
                        <m:sub>
                          <m:r>
                            <a:rPr lang="en-US" altLang="zh-CN" sz="2800" b="0" i="1" smtClean="0">
                              <a:solidFill>
                                <a:srgbClr val="0000FF"/>
                              </a:solidFill>
                              <a:latin typeface="Cambria Math" panose="02040503050406030204" pitchFamily="18" charset="0"/>
                            </a:rPr>
                            <m:t>𝑏</m:t>
                          </m:r>
                        </m:sub>
                      </m:sSub>
                    </m:oMath>
                  </m:oMathPara>
                </a14:m>
                <a:endParaRPr lang="zh-CN" altLang="en-US" sz="2800" dirty="0">
                  <a:solidFill>
                    <a:srgbClr val="0000FF"/>
                  </a:solidFill>
                  <a:latin typeface="+mn-lt"/>
                  <a:ea typeface="+mn-ea"/>
                </a:endParaRPr>
              </a:p>
            </p:txBody>
          </p:sp>
        </mc:Choice>
        <mc:Fallback xmlns="">
          <p:sp>
            <p:nvSpPr>
              <p:cNvPr id="76" name="矩形 75"/>
              <p:cNvSpPr>
                <a:spLocks noRot="1" noChangeAspect="1" noMove="1" noResize="1" noEditPoints="1" noAdjustHandles="1" noChangeArrowheads="1" noChangeShapeType="1" noTextEdit="1"/>
              </p:cNvSpPr>
              <p:nvPr/>
            </p:nvSpPr>
            <p:spPr>
              <a:xfrm>
                <a:off x="7902335" y="2588573"/>
                <a:ext cx="585545" cy="523220"/>
              </a:xfrm>
              <a:prstGeom prst="rect">
                <a:avLst/>
              </a:prstGeom>
              <a:blipFill>
                <a:blip r:embed="rId24"/>
                <a:stretch>
                  <a:fillRect/>
                </a:stretch>
              </a:blipFill>
            </p:spPr>
            <p:txBody>
              <a:bodyPr/>
              <a:lstStyle/>
              <a:p>
                <a:r>
                  <a:rPr lang="zh-CN" altLang="en-US">
                    <a:noFill/>
                  </a:rPr>
                  <a:t> </a:t>
                </a:r>
              </a:p>
            </p:txBody>
          </p:sp>
        </mc:Fallback>
      </mc:AlternateContent>
      <p:sp>
        <p:nvSpPr>
          <p:cNvPr id="43" name="Text Box 35"/>
          <p:cNvSpPr txBox="1">
            <a:spLocks noChangeArrowheads="1"/>
          </p:cNvSpPr>
          <p:nvPr/>
        </p:nvSpPr>
        <p:spPr bwMode="auto">
          <a:xfrm>
            <a:off x="608912" y="5433889"/>
            <a:ext cx="844974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spcBef>
                <a:spcPct val="50000"/>
              </a:spcBef>
              <a:buClrTx/>
              <a:buSzTx/>
              <a:buFontTx/>
              <a:buNone/>
              <a:defRPr kumimoji="1" sz="2800">
                <a:solidFill>
                  <a:srgbClr val="0000FF"/>
                </a:solidFill>
                <a:latin typeface="+mn-lt"/>
                <a:ea typeface="+mn-ea"/>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万有引力作功仅仅与质点的始末位置有关，与具体路径无关。</a:t>
            </a:r>
          </a:p>
        </p:txBody>
      </p:sp>
    </p:spTree>
    <p:extLst>
      <p:ext uri="{BB962C8B-B14F-4D97-AF65-F5344CB8AC3E}">
        <p14:creationId xmlns:p14="http://schemas.microsoft.com/office/powerpoint/2010/main" val="401304018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wipe(left)">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wipe(left)">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wipe(left)">
                                      <p:cBhvr>
                                        <p:cTn id="32" dur="500"/>
                                        <p:tgtEl>
                                          <p:spTgt spid="6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wipe(left)">
                                      <p:cBhvr>
                                        <p:cTn id="42" dur="500"/>
                                        <p:tgtEl>
                                          <p:spTgt spid="7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left)">
                                      <p:cBhvr>
                                        <p:cTn id="47" dur="5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wipe(left)">
                                      <p:cBhvr>
                                        <p:cTn id="52" dur="500"/>
                                        <p:tgtEl>
                                          <p:spTgt spid="7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5092"/>
                                        </p:tgtEl>
                                        <p:attrNameLst>
                                          <p:attrName>style.visibility</p:attrName>
                                        </p:attrNameLst>
                                      </p:cBhvr>
                                      <p:to>
                                        <p:strVal val="visible"/>
                                      </p:to>
                                    </p:set>
                                    <p:animEffect transition="in" filter="wipe(left)">
                                      <p:cBhvr>
                                        <p:cTn id="57" dur="500"/>
                                        <p:tgtEl>
                                          <p:spTgt spid="4509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left)">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left)">
                                      <p:cBhvr>
                                        <p:cTn id="67" dur="500"/>
                                        <p:tgtEl>
                                          <p:spTgt spid="4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wipe(left)">
                                      <p:cBhvr>
                                        <p:cTn id="72" dur="500"/>
                                        <p:tgtEl>
                                          <p:spTgt spid="7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69"/>
                                        </p:tgtEl>
                                        <p:attrNameLst>
                                          <p:attrName>style.visibility</p:attrName>
                                        </p:attrNameLst>
                                      </p:cBhvr>
                                      <p:to>
                                        <p:strVal val="visible"/>
                                      </p:to>
                                    </p:set>
                                    <p:animEffect transition="in" filter="wipe(left)">
                                      <p:cBhvr>
                                        <p:cTn id="77" dur="500"/>
                                        <p:tgtEl>
                                          <p:spTgt spid="6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wipe(left)">
                                      <p:cBhvr>
                                        <p:cTn id="82" dur="500"/>
                                        <p:tgtEl>
                                          <p:spTgt spid="4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72"/>
                                        </p:tgtEl>
                                        <p:attrNameLst>
                                          <p:attrName>style.visibility</p:attrName>
                                        </p:attrNameLst>
                                      </p:cBhvr>
                                      <p:to>
                                        <p:strVal val="visible"/>
                                      </p:to>
                                    </p:set>
                                    <p:animEffect transition="in" filter="wipe(left)">
                                      <p:cBhvr>
                                        <p:cTn id="87" dur="500"/>
                                        <p:tgtEl>
                                          <p:spTgt spid="7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wipe(left)">
                                      <p:cBhvr>
                                        <p:cTn id="92" dur="500"/>
                                        <p:tgtEl>
                                          <p:spTgt spid="5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42"/>
                                        </p:tgtEl>
                                        <p:attrNameLst>
                                          <p:attrName>style.visibility</p:attrName>
                                        </p:attrNameLst>
                                      </p:cBhvr>
                                      <p:to>
                                        <p:strVal val="visible"/>
                                      </p:to>
                                    </p:set>
                                    <p:animEffect transition="in" filter="wipe(left)">
                                      <p:cBhvr>
                                        <p:cTn id="97" dur="500"/>
                                        <p:tgtEl>
                                          <p:spTgt spid="42"/>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51"/>
                                        </p:tgtEl>
                                        <p:attrNameLst>
                                          <p:attrName>style.visibility</p:attrName>
                                        </p:attrNameLst>
                                      </p:cBhvr>
                                      <p:to>
                                        <p:strVal val="visible"/>
                                      </p:to>
                                    </p:set>
                                    <p:animEffect transition="in" filter="wipe(up)">
                                      <p:cBhvr>
                                        <p:cTn id="102" dur="500"/>
                                        <p:tgtEl>
                                          <p:spTgt spid="51"/>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73"/>
                                        </p:tgtEl>
                                        <p:attrNameLst>
                                          <p:attrName>style.visibility</p:attrName>
                                        </p:attrNameLst>
                                      </p:cBhvr>
                                      <p:to>
                                        <p:strVal val="visible"/>
                                      </p:to>
                                    </p:set>
                                    <p:animEffect transition="in" filter="wipe(left)">
                                      <p:cBhvr>
                                        <p:cTn id="107" dur="500"/>
                                        <p:tgtEl>
                                          <p:spTgt spid="73"/>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58"/>
                                        </p:tgtEl>
                                        <p:attrNameLst>
                                          <p:attrName>style.visibility</p:attrName>
                                        </p:attrNameLst>
                                      </p:cBhvr>
                                      <p:to>
                                        <p:strVal val="visible"/>
                                      </p:to>
                                    </p:set>
                                    <p:animEffect transition="in" filter="wipe(left)">
                                      <p:cBhvr>
                                        <p:cTn id="112" dur="500"/>
                                        <p:tgtEl>
                                          <p:spTgt spid="58"/>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59"/>
                                        </p:tgtEl>
                                        <p:attrNameLst>
                                          <p:attrName>style.visibility</p:attrName>
                                        </p:attrNameLst>
                                      </p:cBhvr>
                                      <p:to>
                                        <p:strVal val="visible"/>
                                      </p:to>
                                    </p:set>
                                    <p:animEffect transition="in" filter="wipe(left)">
                                      <p:cBhvr>
                                        <p:cTn id="117" dur="500"/>
                                        <p:tgtEl>
                                          <p:spTgt spid="59"/>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64"/>
                                        </p:tgtEl>
                                        <p:attrNameLst>
                                          <p:attrName>style.visibility</p:attrName>
                                        </p:attrNameLst>
                                      </p:cBhvr>
                                      <p:to>
                                        <p:strVal val="visible"/>
                                      </p:to>
                                    </p:set>
                                    <p:animEffect transition="in" filter="wipe(left)">
                                      <p:cBhvr>
                                        <p:cTn id="122" dur="500"/>
                                        <p:tgtEl>
                                          <p:spTgt spid="64"/>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56"/>
                                        </p:tgtEl>
                                        <p:attrNameLst>
                                          <p:attrName>style.visibility</p:attrName>
                                        </p:attrNameLst>
                                      </p:cBhvr>
                                      <p:to>
                                        <p:strVal val="visible"/>
                                      </p:to>
                                    </p:set>
                                    <p:animEffect transition="in" filter="wipe(left)">
                                      <p:cBhvr>
                                        <p:cTn id="127" dur="500"/>
                                        <p:tgtEl>
                                          <p:spTgt spid="5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57"/>
                                        </p:tgtEl>
                                        <p:attrNameLst>
                                          <p:attrName>style.visibility</p:attrName>
                                        </p:attrNameLst>
                                      </p:cBhvr>
                                      <p:to>
                                        <p:strVal val="visible"/>
                                      </p:to>
                                    </p:set>
                                    <p:animEffect transition="in" filter="wipe(left)">
                                      <p:cBhvr>
                                        <p:cTn id="132" dur="500"/>
                                        <p:tgtEl>
                                          <p:spTgt spid="57"/>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60"/>
                                        </p:tgtEl>
                                        <p:attrNameLst>
                                          <p:attrName>style.visibility</p:attrName>
                                        </p:attrNameLst>
                                      </p:cBhvr>
                                      <p:to>
                                        <p:strVal val="visible"/>
                                      </p:to>
                                    </p:set>
                                    <p:animEffect transition="in" filter="wipe(left)">
                                      <p:cBhvr>
                                        <p:cTn id="137" dur="500"/>
                                        <p:tgtEl>
                                          <p:spTgt spid="60"/>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43">
                                            <p:txEl>
                                              <p:pRg st="0" end="0"/>
                                            </p:txEl>
                                          </p:spTgt>
                                        </p:tgtEl>
                                        <p:attrNameLst>
                                          <p:attrName>style.visibility</p:attrName>
                                        </p:attrNameLst>
                                      </p:cBhvr>
                                      <p:to>
                                        <p:strVal val="visible"/>
                                      </p:to>
                                    </p:set>
                                    <p:animEffect transition="in" filter="wipe(left)">
                                      <p:cBhvr>
                                        <p:cTn id="142"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92" grpId="0"/>
      <p:bldP spid="55" grpId="0"/>
      <p:bldP spid="56" grpId="0"/>
      <p:bldP spid="57" grpId="0"/>
      <p:bldP spid="58" grpId="0"/>
      <p:bldP spid="59" grpId="0"/>
      <p:bldP spid="60" grpId="0"/>
      <p:bldP spid="64" grpId="0"/>
      <p:bldP spid="66" grpId="0"/>
      <p:bldP spid="67" grpId="0"/>
      <p:bldP spid="68" grpId="0"/>
      <p:bldP spid="69" grpId="0"/>
      <p:bldP spid="70" grpId="0"/>
      <p:bldP spid="71" grpId="0"/>
      <p:bldP spid="72" grpId="0"/>
      <p:bldP spid="73" grpId="0"/>
      <p:bldP spid="74" grpId="0"/>
      <p:bldP spid="75" grpId="0"/>
      <p:bldP spid="76" grpId="0"/>
      <p:bldP spid="43" grpId="0" build="p"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06" name="Text Box 1050"/>
          <p:cNvSpPr txBox="1">
            <a:spLocks noChangeArrowheads="1"/>
          </p:cNvSpPr>
          <p:nvPr/>
        </p:nvSpPr>
        <p:spPr bwMode="auto">
          <a:xfrm>
            <a:off x="962145" y="1172621"/>
            <a:ext cx="593351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做功只与物体的始末位置有关，而与所经历的路径无关的力叫做</a:t>
            </a:r>
            <a:r>
              <a:rPr lang="zh-CN" altLang="en-US" sz="2800" dirty="0">
                <a:solidFill>
                  <a:srgbClr val="FF0000"/>
                </a:solidFill>
                <a:latin typeface="+mn-lt"/>
                <a:ea typeface="+mn-ea"/>
              </a:rPr>
              <a:t>保守力</a:t>
            </a:r>
            <a:r>
              <a:rPr lang="zh-CN" altLang="en-US" sz="2800" dirty="0">
                <a:solidFill>
                  <a:srgbClr val="0000FF"/>
                </a:solidFill>
                <a:latin typeface="+mn-lt"/>
                <a:ea typeface="+mn-ea"/>
              </a:rPr>
              <a:t>。</a:t>
            </a:r>
          </a:p>
        </p:txBody>
      </p:sp>
      <p:sp>
        <p:nvSpPr>
          <p:cNvPr id="19"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mn-ea"/>
              </a:rPr>
              <a:t>四、保守力和非保守力</a:t>
            </a:r>
          </a:p>
        </p:txBody>
      </p:sp>
      <mc:AlternateContent xmlns:mc="http://schemas.openxmlformats.org/markup-compatibility/2006" xmlns:a14="http://schemas.microsoft.com/office/drawing/2010/main">
        <mc:Choice Requires="a14">
          <p:sp>
            <p:nvSpPr>
              <p:cNvPr id="20" name="矩形 19"/>
              <p:cNvSpPr/>
              <p:nvPr/>
            </p:nvSpPr>
            <p:spPr>
              <a:xfrm>
                <a:off x="962144" y="2153964"/>
                <a:ext cx="5490477"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b="0" i="1" smtClean="0">
                              <a:solidFill>
                                <a:srgbClr val="FF0000"/>
                              </a:solidFill>
                              <a:latin typeface="Cambria Math"/>
                              <a:ea typeface="Cambria Math" panose="02040503050406030204" pitchFamily="18" charset="0"/>
                            </a:rPr>
                          </m:ctrlPr>
                        </m:naryPr>
                        <m:sub>
                          <m:r>
                            <m:rPr>
                              <m:brk m:alnAt="23"/>
                            </m:rPr>
                            <a:rPr lang="en-US" altLang="zh-CN" sz="2800" b="0" i="1" smtClean="0">
                              <a:solidFill>
                                <a:srgbClr val="FF0000"/>
                              </a:solidFill>
                              <a:latin typeface="Cambria Math" panose="02040503050406030204" pitchFamily="18" charset="0"/>
                              <a:ea typeface="Cambria Math" panose="02040503050406030204" pitchFamily="18" charset="0"/>
                            </a:rPr>
                            <m:t>𝑙</m:t>
                          </m:r>
                        </m:sub>
                        <m:sup/>
                        <m:e>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𝐹</m:t>
                              </m:r>
                            </m:e>
                          </m:acc>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𝑠</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i="1">
                              <a:solidFill>
                                <a:srgbClr val="0000FF"/>
                              </a:solidFill>
                              <a:latin typeface="Cambria Math" panose="02040503050406030204" pitchFamily="18" charset="0"/>
                              <a:ea typeface="Cambria Math" panose="02040503050406030204" pitchFamily="18" charset="0"/>
                            </a:rPr>
                            <m:t>𝐶𝐵</m:t>
                          </m:r>
                        </m:sub>
                        <m:sup/>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𝑠</m:t>
                              </m:r>
                            </m:e>
                          </m:acc>
                        </m:e>
                      </m:nary>
                      <m:r>
                        <a:rPr lang="en-US" altLang="zh-CN" sz="2800" b="0" i="1" smtClean="0">
                          <a:solidFill>
                            <a:srgbClr val="0000FF"/>
                          </a:solidFill>
                          <a:latin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𝐵𝐷</m:t>
                          </m:r>
                          <m:r>
                            <m:rPr>
                              <m:brk m:alnAt="23"/>
                            </m:rPr>
                            <a:rPr lang="en-US" altLang="zh-CN" sz="2800" i="1">
                              <a:solidFill>
                                <a:srgbClr val="0000FF"/>
                              </a:solidFill>
                              <a:latin typeface="Cambria Math" panose="02040503050406030204" pitchFamily="18" charset="0"/>
                              <a:ea typeface="Cambria Math" panose="02040503050406030204" pitchFamily="18" charset="0"/>
                            </a:rPr>
                            <m:t>𝐴</m:t>
                          </m:r>
                        </m:sub>
                        <m:sup/>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𝑠</m:t>
                              </m:r>
                            </m:e>
                          </m:acc>
                        </m:e>
                      </m:nary>
                    </m:oMath>
                  </m:oMathPara>
                </a14:m>
                <a:endParaRPr lang="zh-CN" altLang="en-US" sz="2800" dirty="0">
                  <a:solidFill>
                    <a:srgbClr val="0000FF"/>
                  </a:solidFill>
                  <a:latin typeface="+mn-lt"/>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962144" y="2153964"/>
                <a:ext cx="5490477" cy="976165"/>
              </a:xfrm>
              <a:prstGeom prst="rect">
                <a:avLst/>
              </a:prstGeom>
              <a:blipFill>
                <a:blip r:embed="rId2"/>
                <a:stretch>
                  <a:fillRect/>
                </a:stretch>
              </a:blipFill>
            </p:spPr>
            <p:txBody>
              <a:bodyPr/>
              <a:lstStyle/>
              <a:p>
                <a:r>
                  <a:rPr lang="zh-CN" altLang="en-US">
                    <a:noFill/>
                  </a:rPr>
                  <a:t> </a:t>
                </a:r>
              </a:p>
            </p:txBody>
          </p:sp>
        </mc:Fallback>
      </mc:AlternateContent>
      <p:sp>
        <p:nvSpPr>
          <p:cNvPr id="29" name="Rectangle 14"/>
          <p:cNvSpPr>
            <a:spLocks noChangeArrowheads="1"/>
          </p:cNvSpPr>
          <p:nvPr/>
        </p:nvSpPr>
        <p:spPr bwMode="auto">
          <a:xfrm>
            <a:off x="988582" y="5330216"/>
            <a:ext cx="9572235" cy="609398"/>
          </a:xfrm>
          <a:prstGeom prst="rect">
            <a:avLst/>
          </a:prstGeom>
          <a:gradFill rotWithShape="0">
            <a:gsLst>
              <a:gs pos="0">
                <a:schemeClr val="bg1"/>
              </a:gs>
              <a:gs pos="100000">
                <a:schemeClr val="accent1"/>
              </a:gs>
            </a:gsLst>
            <a:lin ang="5400000" scaled="1"/>
          </a:gradFill>
          <a:ln w="9525">
            <a:solidFill>
              <a:schemeClr val="tx2"/>
            </a:solidFill>
            <a:miter lim="800000"/>
            <a:headEnd/>
            <a:tailEnd/>
          </a:ln>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Tx/>
              <a:buSzTx/>
              <a:buFontTx/>
              <a:buNone/>
            </a:pPr>
            <a:r>
              <a:rPr lang="zh-CN" altLang="en-US" sz="2800" dirty="0">
                <a:solidFill>
                  <a:srgbClr val="0000FF"/>
                </a:solidFill>
                <a:latin typeface="+mn-lt"/>
                <a:ea typeface="+mn-ea"/>
              </a:rPr>
              <a:t>物体沿闭合路径运动一周时，保守力对它所作的功等于零。</a:t>
            </a:r>
            <a:endParaRPr lang="en-US" altLang="zh-CN"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37" name="矩形 36"/>
              <p:cNvSpPr/>
              <p:nvPr/>
            </p:nvSpPr>
            <p:spPr>
              <a:xfrm>
                <a:off x="2207620" y="3154513"/>
                <a:ext cx="4219104"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i="1">
                              <a:solidFill>
                                <a:srgbClr val="0000FF"/>
                              </a:solidFill>
                              <a:latin typeface="Cambria Math" panose="02040503050406030204" pitchFamily="18" charset="0"/>
                              <a:ea typeface="Cambria Math" panose="02040503050406030204" pitchFamily="18" charset="0"/>
                            </a:rPr>
                            <m:t>𝐶𝐵</m:t>
                          </m:r>
                        </m:sub>
                        <m:sup/>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𝑠</m:t>
                              </m:r>
                            </m:e>
                          </m:acc>
                        </m:e>
                      </m:nary>
                      <m:r>
                        <a:rPr lang="en-US" altLang="zh-CN" sz="2800" b="0" i="1" smtClean="0">
                          <a:solidFill>
                            <a:srgbClr val="0000FF"/>
                          </a:solidFill>
                          <a:latin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𝐴𝐷𝐵</m:t>
                          </m:r>
                        </m:sub>
                        <m:sup/>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𝑠</m:t>
                              </m:r>
                            </m:e>
                          </m:acc>
                        </m:e>
                      </m:nary>
                    </m:oMath>
                  </m:oMathPara>
                </a14:m>
                <a:endParaRPr lang="zh-CN" altLang="en-US" sz="2800" dirty="0">
                  <a:solidFill>
                    <a:srgbClr val="0000FF"/>
                  </a:solidFill>
                  <a:latin typeface="+mn-lt"/>
                  <a:ea typeface="+mn-ea"/>
                </a:endParaRPr>
              </a:p>
            </p:txBody>
          </p:sp>
        </mc:Choice>
        <mc:Fallback xmlns="">
          <p:sp>
            <p:nvSpPr>
              <p:cNvPr id="37" name="矩形 36"/>
              <p:cNvSpPr>
                <a:spLocks noRot="1" noChangeAspect="1" noMove="1" noResize="1" noEditPoints="1" noAdjustHandles="1" noChangeArrowheads="1" noChangeShapeType="1" noTextEdit="1"/>
              </p:cNvSpPr>
              <p:nvPr/>
            </p:nvSpPr>
            <p:spPr>
              <a:xfrm>
                <a:off x="2207620" y="3154513"/>
                <a:ext cx="4219104" cy="9761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2232004" y="4500348"/>
                <a:ext cx="8406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=0</m:t>
                      </m:r>
                    </m:oMath>
                  </m:oMathPara>
                </a14:m>
                <a:endParaRPr lang="zh-CN" altLang="en-US" sz="2800" dirty="0">
                  <a:solidFill>
                    <a:srgbClr val="FF0000"/>
                  </a:solidFill>
                  <a:latin typeface="+mn-lt"/>
                  <a:ea typeface="+mn-ea"/>
                </a:endParaRPr>
              </a:p>
            </p:txBody>
          </p:sp>
        </mc:Choice>
        <mc:Fallback xmlns="">
          <p:sp>
            <p:nvSpPr>
              <p:cNvPr id="38" name="矩形 37"/>
              <p:cNvSpPr>
                <a:spLocks noRot="1" noChangeAspect="1" noMove="1" noResize="1" noEditPoints="1" noAdjustHandles="1" noChangeArrowheads="1" noChangeShapeType="1" noTextEdit="1"/>
              </p:cNvSpPr>
              <p:nvPr/>
            </p:nvSpPr>
            <p:spPr>
              <a:xfrm>
                <a:off x="2232004" y="4500348"/>
                <a:ext cx="840678" cy="523220"/>
              </a:xfrm>
              <a:prstGeom prst="rect">
                <a:avLst/>
              </a:prstGeom>
              <a:blipFill>
                <a:blip r:embed="rId5"/>
                <a:stretch>
                  <a:fillRect/>
                </a:stretch>
              </a:blipFill>
            </p:spPr>
            <p:txBody>
              <a:bodyPr/>
              <a:lstStyle/>
              <a:p>
                <a:r>
                  <a:rPr lang="zh-CN" altLang="en-US">
                    <a:noFill/>
                  </a:rPr>
                  <a:t> </a:t>
                </a:r>
              </a:p>
            </p:txBody>
          </p:sp>
        </mc:Fallback>
      </mc:AlternateContent>
      <p:grpSp>
        <p:nvGrpSpPr>
          <p:cNvPr id="3" name="组合 2"/>
          <p:cNvGrpSpPr/>
          <p:nvPr/>
        </p:nvGrpSpPr>
        <p:grpSpPr>
          <a:xfrm>
            <a:off x="7332554" y="1266627"/>
            <a:ext cx="2649539" cy="3993739"/>
            <a:chOff x="7278159" y="1217004"/>
            <a:chExt cx="2649539" cy="3993739"/>
          </a:xfrm>
        </p:grpSpPr>
        <p:grpSp>
          <p:nvGrpSpPr>
            <p:cNvPr id="21" name="Group 2"/>
            <p:cNvGrpSpPr>
              <a:grpSpLocks/>
            </p:cNvGrpSpPr>
            <p:nvPr/>
          </p:nvGrpSpPr>
          <p:grpSpPr bwMode="auto">
            <a:xfrm>
              <a:off x="7278159" y="1217004"/>
              <a:ext cx="2590800" cy="3973513"/>
              <a:chOff x="3888" y="577"/>
              <a:chExt cx="1536" cy="2503"/>
            </a:xfrm>
          </p:grpSpPr>
          <p:sp>
            <p:nvSpPr>
              <p:cNvPr id="22" name="Rectangle 3"/>
              <p:cNvSpPr>
                <a:spLocks noChangeArrowheads="1"/>
              </p:cNvSpPr>
              <p:nvPr/>
            </p:nvSpPr>
            <p:spPr bwMode="auto">
              <a:xfrm>
                <a:off x="3888" y="577"/>
                <a:ext cx="1536" cy="250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grpSp>
            <p:nvGrpSpPr>
              <p:cNvPr id="23" name="Group 4"/>
              <p:cNvGrpSpPr>
                <a:grpSpLocks/>
              </p:cNvGrpSpPr>
              <p:nvPr/>
            </p:nvGrpSpPr>
            <p:grpSpPr bwMode="auto">
              <a:xfrm>
                <a:off x="4120" y="817"/>
                <a:ext cx="1151" cy="709"/>
                <a:chOff x="4120" y="817"/>
                <a:chExt cx="1151" cy="709"/>
              </a:xfrm>
            </p:grpSpPr>
            <p:sp>
              <p:nvSpPr>
                <p:cNvPr id="24" name="Freeform 5"/>
                <p:cNvSpPr>
                  <a:spLocks/>
                </p:cNvSpPr>
                <p:nvPr/>
              </p:nvSpPr>
              <p:spPr bwMode="auto">
                <a:xfrm>
                  <a:off x="4120" y="817"/>
                  <a:ext cx="1151" cy="709"/>
                </a:xfrm>
                <a:custGeom>
                  <a:avLst/>
                  <a:gdLst>
                    <a:gd name="T0" fmla="*/ 0 w 1344"/>
                    <a:gd name="T1" fmla="*/ 3 h 968"/>
                    <a:gd name="T2" fmla="*/ 92 w 1344"/>
                    <a:gd name="T3" fmla="*/ 1 h 968"/>
                    <a:gd name="T4" fmla="*/ 164 w 1344"/>
                    <a:gd name="T5" fmla="*/ 5 h 968"/>
                    <a:gd name="T6" fmla="*/ 234 w 1344"/>
                    <a:gd name="T7" fmla="*/ 20 h 968"/>
                    <a:gd name="T8" fmla="*/ 285 w 1344"/>
                    <a:gd name="T9" fmla="*/ 43 h 968"/>
                    <a:gd name="T10" fmla="*/ 0 60000 65536"/>
                    <a:gd name="T11" fmla="*/ 0 60000 65536"/>
                    <a:gd name="T12" fmla="*/ 0 60000 65536"/>
                    <a:gd name="T13" fmla="*/ 0 60000 65536"/>
                    <a:gd name="T14" fmla="*/ 0 60000 65536"/>
                    <a:gd name="T15" fmla="*/ 0 w 1344"/>
                    <a:gd name="T16" fmla="*/ 0 h 968"/>
                    <a:gd name="T17" fmla="*/ 1344 w 1344"/>
                    <a:gd name="T18" fmla="*/ 968 h 968"/>
                  </a:gdLst>
                  <a:ahLst/>
                  <a:cxnLst>
                    <a:cxn ang="T10">
                      <a:pos x="T0" y="T1"/>
                    </a:cxn>
                    <a:cxn ang="T11">
                      <a:pos x="T2" y="T3"/>
                    </a:cxn>
                    <a:cxn ang="T12">
                      <a:pos x="T4" y="T5"/>
                    </a:cxn>
                    <a:cxn ang="T13">
                      <a:pos x="T6" y="T7"/>
                    </a:cxn>
                    <a:cxn ang="T14">
                      <a:pos x="T8" y="T9"/>
                    </a:cxn>
                  </a:cxnLst>
                  <a:rect l="T15" t="T16" r="T17" b="T18"/>
                  <a:pathLst>
                    <a:path w="1344" h="968">
                      <a:moveTo>
                        <a:pt x="0" y="56"/>
                      </a:moveTo>
                      <a:cubicBezTo>
                        <a:pt x="152" y="28"/>
                        <a:pt x="304" y="0"/>
                        <a:pt x="432" y="8"/>
                      </a:cubicBezTo>
                      <a:cubicBezTo>
                        <a:pt x="560" y="16"/>
                        <a:pt x="656" y="32"/>
                        <a:pt x="768" y="104"/>
                      </a:cubicBezTo>
                      <a:cubicBezTo>
                        <a:pt x="880" y="176"/>
                        <a:pt x="1008" y="296"/>
                        <a:pt x="1104" y="440"/>
                      </a:cubicBezTo>
                      <a:cubicBezTo>
                        <a:pt x="1200" y="584"/>
                        <a:pt x="1304" y="880"/>
                        <a:pt x="1344" y="968"/>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25" name="Freeform 6"/>
                <p:cNvSpPr>
                  <a:spLocks/>
                </p:cNvSpPr>
                <p:nvPr/>
              </p:nvSpPr>
              <p:spPr bwMode="auto">
                <a:xfrm>
                  <a:off x="4120" y="858"/>
                  <a:ext cx="1151" cy="668"/>
                </a:xfrm>
                <a:custGeom>
                  <a:avLst/>
                  <a:gdLst>
                    <a:gd name="T0" fmla="*/ 0 w 1344"/>
                    <a:gd name="T1" fmla="*/ 0 h 912"/>
                    <a:gd name="T2" fmla="*/ 72 w 1344"/>
                    <a:gd name="T3" fmla="*/ 7 h 912"/>
                    <a:gd name="T4" fmla="*/ 111 w 1344"/>
                    <a:gd name="T5" fmla="*/ 17 h 912"/>
                    <a:gd name="T6" fmla="*/ 122 w 1344"/>
                    <a:gd name="T7" fmla="*/ 27 h 912"/>
                    <a:gd name="T8" fmla="*/ 164 w 1344"/>
                    <a:gd name="T9" fmla="*/ 36 h 912"/>
                    <a:gd name="T10" fmla="*/ 285 w 1344"/>
                    <a:gd name="T11" fmla="*/ 40 h 912"/>
                    <a:gd name="T12" fmla="*/ 0 60000 65536"/>
                    <a:gd name="T13" fmla="*/ 0 60000 65536"/>
                    <a:gd name="T14" fmla="*/ 0 60000 65536"/>
                    <a:gd name="T15" fmla="*/ 0 60000 65536"/>
                    <a:gd name="T16" fmla="*/ 0 60000 65536"/>
                    <a:gd name="T17" fmla="*/ 0 60000 65536"/>
                    <a:gd name="T18" fmla="*/ 0 w 1344"/>
                    <a:gd name="T19" fmla="*/ 0 h 912"/>
                    <a:gd name="T20" fmla="*/ 1344 w 1344"/>
                    <a:gd name="T21" fmla="*/ 912 h 912"/>
                  </a:gdLst>
                  <a:ahLst/>
                  <a:cxnLst>
                    <a:cxn ang="T12">
                      <a:pos x="T0" y="T1"/>
                    </a:cxn>
                    <a:cxn ang="T13">
                      <a:pos x="T2" y="T3"/>
                    </a:cxn>
                    <a:cxn ang="T14">
                      <a:pos x="T4" y="T5"/>
                    </a:cxn>
                    <a:cxn ang="T15">
                      <a:pos x="T6" y="T7"/>
                    </a:cxn>
                    <a:cxn ang="T16">
                      <a:pos x="T8" y="T9"/>
                    </a:cxn>
                    <a:cxn ang="T17">
                      <a:pos x="T10" y="T11"/>
                    </a:cxn>
                  </a:cxnLst>
                  <a:rect l="T18" t="T19" r="T20" b="T21"/>
                  <a:pathLst>
                    <a:path w="1344" h="912">
                      <a:moveTo>
                        <a:pt x="0" y="0"/>
                      </a:moveTo>
                      <a:cubicBezTo>
                        <a:pt x="124" y="40"/>
                        <a:pt x="248" y="80"/>
                        <a:pt x="336" y="144"/>
                      </a:cubicBezTo>
                      <a:cubicBezTo>
                        <a:pt x="424" y="208"/>
                        <a:pt x="488" y="304"/>
                        <a:pt x="528" y="384"/>
                      </a:cubicBezTo>
                      <a:cubicBezTo>
                        <a:pt x="568" y="464"/>
                        <a:pt x="536" y="552"/>
                        <a:pt x="576" y="624"/>
                      </a:cubicBezTo>
                      <a:cubicBezTo>
                        <a:pt x="616" y="696"/>
                        <a:pt x="640" y="768"/>
                        <a:pt x="768" y="816"/>
                      </a:cubicBezTo>
                      <a:cubicBezTo>
                        <a:pt x="896" y="864"/>
                        <a:pt x="1248" y="896"/>
                        <a:pt x="1344" y="912"/>
                      </a:cubicBezTo>
                    </a:path>
                  </a:pathLst>
                </a:cu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26" name="Line 11"/>
                <p:cNvSpPr>
                  <a:spLocks noChangeShapeType="1"/>
                </p:cNvSpPr>
                <p:nvPr/>
              </p:nvSpPr>
              <p:spPr bwMode="auto">
                <a:xfrm rot="-504596">
                  <a:off x="4896" y="960"/>
                  <a:ext cx="96" cy="144"/>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7" name="Line 12"/>
                <p:cNvSpPr>
                  <a:spLocks noChangeShapeType="1"/>
                </p:cNvSpPr>
                <p:nvPr/>
              </p:nvSpPr>
              <p:spPr bwMode="auto">
                <a:xfrm>
                  <a:off x="4514" y="1057"/>
                  <a:ext cx="46" cy="47"/>
                </a:xfrm>
                <a:prstGeom prst="line">
                  <a:avLst/>
                </a:prstGeom>
                <a:noFill/>
                <a:ln w="38100">
                  <a:solidFill>
                    <a:srgbClr val="CC0099"/>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grpSp>
          <p:nvGrpSpPr>
            <p:cNvPr id="30" name="Group 21"/>
            <p:cNvGrpSpPr>
              <a:grpSpLocks/>
            </p:cNvGrpSpPr>
            <p:nvPr/>
          </p:nvGrpSpPr>
          <p:grpSpPr bwMode="auto">
            <a:xfrm>
              <a:off x="7657573" y="3787167"/>
              <a:ext cx="1890713" cy="1103313"/>
              <a:chOff x="4271" y="2196"/>
              <a:chExt cx="1191" cy="695"/>
            </a:xfrm>
          </p:grpSpPr>
          <p:sp>
            <p:nvSpPr>
              <p:cNvPr id="31" name="Freeform 22"/>
              <p:cNvSpPr>
                <a:spLocks/>
              </p:cNvSpPr>
              <p:nvPr/>
            </p:nvSpPr>
            <p:spPr bwMode="auto">
              <a:xfrm>
                <a:off x="4271" y="2196"/>
                <a:ext cx="1191" cy="681"/>
              </a:xfrm>
              <a:custGeom>
                <a:avLst/>
                <a:gdLst>
                  <a:gd name="T0" fmla="*/ 0 w 1344"/>
                  <a:gd name="T1" fmla="*/ 1 h 968"/>
                  <a:gd name="T2" fmla="*/ 128 w 1344"/>
                  <a:gd name="T3" fmla="*/ 1 h 968"/>
                  <a:gd name="T4" fmla="*/ 230 w 1344"/>
                  <a:gd name="T5" fmla="*/ 3 h 968"/>
                  <a:gd name="T6" fmla="*/ 329 w 1344"/>
                  <a:gd name="T7" fmla="*/ 13 h 968"/>
                  <a:gd name="T8" fmla="*/ 401 w 1344"/>
                  <a:gd name="T9" fmla="*/ 29 h 968"/>
                  <a:gd name="T10" fmla="*/ 0 60000 65536"/>
                  <a:gd name="T11" fmla="*/ 0 60000 65536"/>
                  <a:gd name="T12" fmla="*/ 0 60000 65536"/>
                  <a:gd name="T13" fmla="*/ 0 60000 65536"/>
                  <a:gd name="T14" fmla="*/ 0 60000 65536"/>
                  <a:gd name="T15" fmla="*/ 0 w 1344"/>
                  <a:gd name="T16" fmla="*/ 0 h 968"/>
                  <a:gd name="T17" fmla="*/ 1344 w 1344"/>
                  <a:gd name="T18" fmla="*/ 968 h 968"/>
                </a:gdLst>
                <a:ahLst/>
                <a:cxnLst>
                  <a:cxn ang="T10">
                    <a:pos x="T0" y="T1"/>
                  </a:cxn>
                  <a:cxn ang="T11">
                    <a:pos x="T2" y="T3"/>
                  </a:cxn>
                  <a:cxn ang="T12">
                    <a:pos x="T4" y="T5"/>
                  </a:cxn>
                  <a:cxn ang="T13">
                    <a:pos x="T6" y="T7"/>
                  </a:cxn>
                  <a:cxn ang="T14">
                    <a:pos x="T8" y="T9"/>
                  </a:cxn>
                </a:cxnLst>
                <a:rect l="T15" t="T16" r="T17" b="T18"/>
                <a:pathLst>
                  <a:path w="1344" h="968">
                    <a:moveTo>
                      <a:pt x="0" y="56"/>
                    </a:moveTo>
                    <a:cubicBezTo>
                      <a:pt x="152" y="28"/>
                      <a:pt x="304" y="0"/>
                      <a:pt x="432" y="8"/>
                    </a:cubicBezTo>
                    <a:cubicBezTo>
                      <a:pt x="560" y="16"/>
                      <a:pt x="656" y="32"/>
                      <a:pt x="768" y="104"/>
                    </a:cubicBezTo>
                    <a:cubicBezTo>
                      <a:pt x="880" y="176"/>
                      <a:pt x="1008" y="296"/>
                      <a:pt x="1104" y="440"/>
                    </a:cubicBezTo>
                    <a:cubicBezTo>
                      <a:pt x="1200" y="584"/>
                      <a:pt x="1304" y="880"/>
                      <a:pt x="1344" y="968"/>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32" name="Freeform 23"/>
              <p:cNvSpPr>
                <a:spLocks/>
              </p:cNvSpPr>
              <p:nvPr/>
            </p:nvSpPr>
            <p:spPr bwMode="auto">
              <a:xfrm>
                <a:off x="4271" y="2235"/>
                <a:ext cx="1191" cy="642"/>
              </a:xfrm>
              <a:custGeom>
                <a:avLst/>
                <a:gdLst>
                  <a:gd name="T0" fmla="*/ 0 w 1344"/>
                  <a:gd name="T1" fmla="*/ 0 h 912"/>
                  <a:gd name="T2" fmla="*/ 100 w 1344"/>
                  <a:gd name="T3" fmla="*/ 4 h 912"/>
                  <a:gd name="T4" fmla="*/ 158 w 1344"/>
                  <a:gd name="T5" fmla="*/ 11 h 912"/>
                  <a:gd name="T6" fmla="*/ 172 w 1344"/>
                  <a:gd name="T7" fmla="*/ 19 h 912"/>
                  <a:gd name="T8" fmla="*/ 230 w 1344"/>
                  <a:gd name="T9" fmla="*/ 24 h 912"/>
                  <a:gd name="T10" fmla="*/ 401 w 1344"/>
                  <a:gd name="T11" fmla="*/ 27 h 912"/>
                  <a:gd name="T12" fmla="*/ 0 60000 65536"/>
                  <a:gd name="T13" fmla="*/ 0 60000 65536"/>
                  <a:gd name="T14" fmla="*/ 0 60000 65536"/>
                  <a:gd name="T15" fmla="*/ 0 60000 65536"/>
                  <a:gd name="T16" fmla="*/ 0 60000 65536"/>
                  <a:gd name="T17" fmla="*/ 0 60000 65536"/>
                  <a:gd name="T18" fmla="*/ 0 w 1344"/>
                  <a:gd name="T19" fmla="*/ 0 h 912"/>
                  <a:gd name="T20" fmla="*/ 1344 w 1344"/>
                  <a:gd name="T21" fmla="*/ 912 h 912"/>
                </a:gdLst>
                <a:ahLst/>
                <a:cxnLst>
                  <a:cxn ang="T12">
                    <a:pos x="T0" y="T1"/>
                  </a:cxn>
                  <a:cxn ang="T13">
                    <a:pos x="T2" y="T3"/>
                  </a:cxn>
                  <a:cxn ang="T14">
                    <a:pos x="T4" y="T5"/>
                  </a:cxn>
                  <a:cxn ang="T15">
                    <a:pos x="T6" y="T7"/>
                  </a:cxn>
                  <a:cxn ang="T16">
                    <a:pos x="T8" y="T9"/>
                  </a:cxn>
                  <a:cxn ang="T17">
                    <a:pos x="T10" y="T11"/>
                  </a:cxn>
                </a:cxnLst>
                <a:rect l="T18" t="T19" r="T20" b="T21"/>
                <a:pathLst>
                  <a:path w="1344" h="912">
                    <a:moveTo>
                      <a:pt x="0" y="0"/>
                    </a:moveTo>
                    <a:cubicBezTo>
                      <a:pt x="124" y="40"/>
                      <a:pt x="248" y="80"/>
                      <a:pt x="336" y="144"/>
                    </a:cubicBezTo>
                    <a:cubicBezTo>
                      <a:pt x="424" y="208"/>
                      <a:pt x="488" y="304"/>
                      <a:pt x="528" y="384"/>
                    </a:cubicBezTo>
                    <a:cubicBezTo>
                      <a:pt x="568" y="464"/>
                      <a:pt x="536" y="552"/>
                      <a:pt x="576" y="624"/>
                    </a:cubicBezTo>
                    <a:cubicBezTo>
                      <a:pt x="616" y="696"/>
                      <a:pt x="640" y="768"/>
                      <a:pt x="768" y="816"/>
                    </a:cubicBezTo>
                    <a:cubicBezTo>
                      <a:pt x="896" y="864"/>
                      <a:pt x="1248" y="896"/>
                      <a:pt x="1344" y="912"/>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33" name="Line 28"/>
              <p:cNvSpPr>
                <a:spLocks noChangeShapeType="1"/>
              </p:cNvSpPr>
              <p:nvPr/>
            </p:nvSpPr>
            <p:spPr bwMode="auto">
              <a:xfrm rot="-1468900">
                <a:off x="4966" y="2243"/>
                <a:ext cx="100" cy="158"/>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34" name="Line 29"/>
              <p:cNvSpPr>
                <a:spLocks noChangeShapeType="1"/>
              </p:cNvSpPr>
              <p:nvPr/>
            </p:nvSpPr>
            <p:spPr bwMode="auto">
              <a:xfrm rot="-1786681">
                <a:off x="4951" y="2747"/>
                <a:ext cx="140" cy="144"/>
              </a:xfrm>
              <a:prstGeom prst="line">
                <a:avLst/>
              </a:prstGeom>
              <a:noFill/>
              <a:ln w="38100">
                <a:solidFill>
                  <a:srgbClr val="FF0000"/>
                </a:solidFill>
                <a:round/>
                <a:headEnd type="arrow" w="med" len="me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mc:AlternateContent xmlns:mc="http://schemas.openxmlformats.org/markup-compatibility/2006" xmlns:a14="http://schemas.microsoft.com/office/drawing/2010/main">
          <mc:Choice Requires="a14">
            <p:sp>
              <p:nvSpPr>
                <p:cNvPr id="40" name="矩形 39"/>
                <p:cNvSpPr/>
                <p:nvPr/>
              </p:nvSpPr>
              <p:spPr>
                <a:xfrm>
                  <a:off x="7328899" y="1217417"/>
                  <a:ext cx="5055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latin typeface="+mn-lt"/>
                    <a:ea typeface="+mn-ea"/>
                  </a:endParaRPr>
                </a:p>
              </p:txBody>
            </p:sp>
          </mc:Choice>
          <mc:Fallback xmlns="">
            <p:sp>
              <p:nvSpPr>
                <p:cNvPr id="40" name="矩形 39"/>
                <p:cNvSpPr>
                  <a:spLocks noRot="1" noChangeAspect="1" noMove="1" noResize="1" noEditPoints="1" noAdjustHandles="1" noChangeArrowheads="1" noChangeShapeType="1" noTextEdit="1"/>
                </p:cNvSpPr>
                <p:nvPr/>
              </p:nvSpPr>
              <p:spPr>
                <a:xfrm>
                  <a:off x="7328899" y="1217417"/>
                  <a:ext cx="505587"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9408005" y="4687523"/>
                  <a:ext cx="5196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latin typeface="+mn-lt"/>
                    <a:ea typeface="+mn-ea"/>
                  </a:endParaRPr>
                </a:p>
              </p:txBody>
            </p:sp>
          </mc:Choice>
          <mc:Fallback xmlns="">
            <p:sp>
              <p:nvSpPr>
                <p:cNvPr id="41" name="矩形 40"/>
                <p:cNvSpPr>
                  <a:spLocks noRot="1" noChangeAspect="1" noMove="1" noResize="1" noEditPoints="1" noAdjustHandles="1" noChangeArrowheads="1" noChangeShapeType="1" noTextEdit="1"/>
                </p:cNvSpPr>
                <p:nvPr/>
              </p:nvSpPr>
              <p:spPr>
                <a:xfrm>
                  <a:off x="9408005" y="4687523"/>
                  <a:ext cx="519693"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8792147" y="3533901"/>
                  <a:ext cx="5050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dirty="0">
                    <a:solidFill>
                      <a:srgbClr val="0000FF"/>
                    </a:solidFill>
                    <a:latin typeface="+mn-lt"/>
                    <a:ea typeface="+mn-ea"/>
                  </a:endParaRPr>
                </a:p>
              </p:txBody>
            </p:sp>
          </mc:Choice>
          <mc:Fallback xmlns="">
            <p:sp>
              <p:nvSpPr>
                <p:cNvPr id="42" name="矩形 41"/>
                <p:cNvSpPr>
                  <a:spLocks noRot="1" noChangeAspect="1" noMove="1" noResize="1" noEditPoints="1" noAdjustHandles="1" noChangeArrowheads="1" noChangeShapeType="1" noTextEdit="1"/>
                </p:cNvSpPr>
                <p:nvPr/>
              </p:nvSpPr>
              <p:spPr>
                <a:xfrm>
                  <a:off x="8792147" y="3533901"/>
                  <a:ext cx="50501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8021723" y="4332886"/>
                  <a:ext cx="5334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oMath>
                    </m:oMathPara>
                  </a14:m>
                  <a:endParaRPr lang="zh-CN" altLang="en-US" sz="2800" dirty="0">
                    <a:solidFill>
                      <a:srgbClr val="0000FF"/>
                    </a:solidFill>
                    <a:latin typeface="+mn-lt"/>
                    <a:ea typeface="+mn-ea"/>
                  </a:endParaRPr>
                </a:p>
              </p:txBody>
            </p:sp>
          </mc:Choice>
          <mc:Fallback xmlns="">
            <p:sp>
              <p:nvSpPr>
                <p:cNvPr id="43" name="矩形 42"/>
                <p:cNvSpPr>
                  <a:spLocks noRot="1" noChangeAspect="1" noMove="1" noResize="1" noEditPoints="1" noAdjustHandles="1" noChangeArrowheads="1" noChangeShapeType="1" noTextEdit="1"/>
                </p:cNvSpPr>
                <p:nvPr/>
              </p:nvSpPr>
              <p:spPr>
                <a:xfrm>
                  <a:off x="8021723" y="4332886"/>
                  <a:ext cx="53341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7378588" y="3356538"/>
                  <a:ext cx="5055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latin typeface="+mn-lt"/>
                    <a:ea typeface="+mn-ea"/>
                  </a:endParaRPr>
                </a:p>
              </p:txBody>
            </p:sp>
          </mc:Choice>
          <mc:Fallback xmlns="">
            <p:sp>
              <p:nvSpPr>
                <p:cNvPr id="44" name="矩形 43"/>
                <p:cNvSpPr>
                  <a:spLocks noRot="1" noChangeAspect="1" noMove="1" noResize="1" noEditPoints="1" noAdjustHandles="1" noChangeArrowheads="1" noChangeShapeType="1" noTextEdit="1"/>
                </p:cNvSpPr>
                <p:nvPr/>
              </p:nvSpPr>
              <p:spPr>
                <a:xfrm>
                  <a:off x="7378588" y="3356538"/>
                  <a:ext cx="505587"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9256123" y="2645997"/>
                  <a:ext cx="5196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latin typeface="+mn-lt"/>
                    <a:ea typeface="+mn-ea"/>
                  </a:endParaRPr>
                </a:p>
              </p:txBody>
            </p:sp>
          </mc:Choice>
          <mc:Fallback xmlns="">
            <p:sp>
              <p:nvSpPr>
                <p:cNvPr id="45" name="矩形 44"/>
                <p:cNvSpPr>
                  <a:spLocks noRot="1" noChangeAspect="1" noMove="1" noResize="1" noEditPoints="1" noAdjustHandles="1" noChangeArrowheads="1" noChangeShapeType="1" noTextEdit="1"/>
                </p:cNvSpPr>
                <p:nvPr/>
              </p:nvSpPr>
              <p:spPr>
                <a:xfrm>
                  <a:off x="9256123" y="2645997"/>
                  <a:ext cx="519693"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8902995" y="1431925"/>
                  <a:ext cx="5050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dirty="0">
                    <a:solidFill>
                      <a:srgbClr val="0000FF"/>
                    </a:solidFill>
                    <a:latin typeface="+mn-lt"/>
                    <a:ea typeface="+mn-ea"/>
                  </a:endParaRPr>
                </a:p>
              </p:txBody>
            </p:sp>
          </mc:Choice>
          <mc:Fallback xmlns="">
            <p:sp>
              <p:nvSpPr>
                <p:cNvPr id="46" name="矩形 45"/>
                <p:cNvSpPr>
                  <a:spLocks noRot="1" noChangeAspect="1" noMove="1" noResize="1" noEditPoints="1" noAdjustHandles="1" noChangeArrowheads="1" noChangeShapeType="1" noTextEdit="1"/>
                </p:cNvSpPr>
                <p:nvPr/>
              </p:nvSpPr>
              <p:spPr>
                <a:xfrm>
                  <a:off x="8902995" y="1431925"/>
                  <a:ext cx="505010"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8086279" y="2222636"/>
                  <a:ext cx="5334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oMath>
                    </m:oMathPara>
                  </a14:m>
                  <a:endParaRPr lang="zh-CN" altLang="en-US" sz="2800" dirty="0">
                    <a:solidFill>
                      <a:srgbClr val="0000FF"/>
                    </a:solidFill>
                    <a:latin typeface="+mn-lt"/>
                    <a:ea typeface="+mn-ea"/>
                  </a:endParaRPr>
                </a:p>
              </p:txBody>
            </p:sp>
          </mc:Choice>
          <mc:Fallback xmlns="">
            <p:sp>
              <p:nvSpPr>
                <p:cNvPr id="47" name="矩形 46"/>
                <p:cNvSpPr>
                  <a:spLocks noRot="1" noChangeAspect="1" noMove="1" noResize="1" noEditPoints="1" noAdjustHandles="1" noChangeArrowheads="1" noChangeShapeType="1" noTextEdit="1"/>
                </p:cNvSpPr>
                <p:nvPr/>
              </p:nvSpPr>
              <p:spPr>
                <a:xfrm>
                  <a:off x="8086279" y="2222636"/>
                  <a:ext cx="533416" cy="523220"/>
                </a:xfrm>
                <a:prstGeom prst="rect">
                  <a:avLst/>
                </a:prstGeom>
                <a:blipFill>
                  <a:blip r:embed="rId13"/>
                  <a:stretch>
                    <a:fillRect/>
                  </a:stretch>
                </a:blipFill>
              </p:spPr>
              <p:txBody>
                <a:bodyPr/>
                <a:lstStyle/>
                <a:p>
                  <a:r>
                    <a:rPr lang="zh-CN" altLang="en-US">
                      <a:noFill/>
                    </a:rPr>
                    <a:t> </a:t>
                  </a:r>
                </a:p>
              </p:txBody>
            </p:sp>
          </mc:Fallback>
        </mc:AlternateContent>
      </p:grpSp>
      <p:sp>
        <p:nvSpPr>
          <p:cNvPr id="2" name="矩形 1"/>
          <p:cNvSpPr/>
          <p:nvPr/>
        </p:nvSpPr>
        <p:spPr>
          <a:xfrm>
            <a:off x="908481" y="5985334"/>
            <a:ext cx="84433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mn-lt"/>
                <a:ea typeface="+mn-ea"/>
              </a:rPr>
              <a:t>做功与路径有关的力叫做非保守力。（例如摩擦力）</a:t>
            </a:r>
          </a:p>
        </p:txBody>
      </p:sp>
      <mc:AlternateContent xmlns:mc="http://schemas.openxmlformats.org/markup-compatibility/2006" xmlns:a14="http://schemas.microsoft.com/office/drawing/2010/main">
        <mc:Choice Requires="a14">
          <p:sp>
            <p:nvSpPr>
              <p:cNvPr id="4" name="对话气泡: 矩形 3">
                <a:extLst>
                  <a:ext uri="{FF2B5EF4-FFF2-40B4-BE49-F238E27FC236}">
                    <a16:creationId xmlns:a16="http://schemas.microsoft.com/office/drawing/2014/main" xmlns="" id="{A4307648-9D87-46B2-BB0B-6135EE34ED75}"/>
                  </a:ext>
                </a:extLst>
              </p:cNvPr>
              <p:cNvSpPr/>
              <p:nvPr/>
            </p:nvSpPr>
            <p:spPr>
              <a:xfrm>
                <a:off x="3279631" y="4173126"/>
                <a:ext cx="3840047" cy="947145"/>
              </a:xfrm>
              <a:prstGeom prst="wedgeRectCallout">
                <a:avLst>
                  <a:gd name="adj1" fmla="val -67783"/>
                  <a:gd name="adj2" fmla="val -34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supHide m:val="on"/>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i="1">
                              <a:solidFill>
                                <a:srgbClr val="0000FF"/>
                              </a:solidFill>
                              <a:latin typeface="Cambria Math" panose="02040503050406030204" pitchFamily="18" charset="0"/>
                              <a:ea typeface="Cambria Math" panose="02040503050406030204" pitchFamily="18" charset="0"/>
                            </a:rPr>
                            <m:t>𝐶𝐵</m:t>
                          </m:r>
                        </m:sub>
                        <m:sup/>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𝑠</m:t>
                              </m:r>
                            </m:e>
                          </m:acc>
                        </m:e>
                      </m:nary>
                      <m:r>
                        <a:rPr lang="en-US" altLang="zh-CN" sz="2800" i="1">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i="1">
                              <a:solidFill>
                                <a:srgbClr val="0000FF"/>
                              </a:solidFill>
                              <a:latin typeface="Cambria Math" panose="02040503050406030204" pitchFamily="18" charset="0"/>
                              <a:ea typeface="Cambria Math" panose="02040503050406030204" pitchFamily="18" charset="0"/>
                            </a:rPr>
                            <m:t>𝐷𝐵</m:t>
                          </m:r>
                        </m:sub>
                        <m:sup/>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𝑠</m:t>
                              </m:r>
                            </m:e>
                          </m:acc>
                        </m:e>
                      </m:nary>
                    </m:oMath>
                  </m:oMathPara>
                </a14:m>
                <a:endParaRPr lang="zh-CN" altLang="en-US" sz="2800" dirty="0"/>
              </a:p>
            </p:txBody>
          </p:sp>
        </mc:Choice>
        <mc:Fallback xmlns="">
          <p:sp>
            <p:nvSpPr>
              <p:cNvPr id="4" name="对话气泡: 矩形 3">
                <a:extLst>
                  <a:ext uri="{FF2B5EF4-FFF2-40B4-BE49-F238E27FC236}">
                    <a16:creationId xmlns:a16="http://schemas.microsoft.com/office/drawing/2014/main" id="{A4307648-9D87-46B2-BB0B-6135EE34ED75}"/>
                  </a:ext>
                </a:extLst>
              </p:cNvPr>
              <p:cNvSpPr>
                <a:spLocks noRot="1" noChangeAspect="1" noMove="1" noResize="1" noEditPoints="1" noAdjustHandles="1" noChangeArrowheads="1" noChangeShapeType="1" noTextEdit="1"/>
              </p:cNvSpPr>
              <p:nvPr/>
            </p:nvSpPr>
            <p:spPr>
              <a:xfrm>
                <a:off x="3279631" y="4173126"/>
                <a:ext cx="3840047" cy="947145"/>
              </a:xfrm>
              <a:prstGeom prst="wedgeRectCallout">
                <a:avLst>
                  <a:gd name="adj1" fmla="val -67783"/>
                  <a:gd name="adj2" fmla="val -3455"/>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6283840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106"/>
                                        </p:tgtEl>
                                        <p:attrNameLst>
                                          <p:attrName>style.visibility</p:attrName>
                                        </p:attrNameLst>
                                      </p:cBhvr>
                                      <p:to>
                                        <p:strVal val="visible"/>
                                      </p:to>
                                    </p:set>
                                    <p:animEffect transition="in" filter="wipe(left)">
                                      <p:cBhvr>
                                        <p:cTn id="7" dur="500"/>
                                        <p:tgtEl>
                                          <p:spTgt spid="461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righ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left)">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06" grpId="0"/>
      <p:bldP spid="20" grpId="0"/>
      <p:bldP spid="29" grpId="0" animBg="1"/>
      <p:bldP spid="37" grpId="0"/>
      <p:bldP spid="38" grpId="0"/>
      <p:bldP spid="2" grpId="0"/>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矩形 16"/>
              <p:cNvSpPr/>
              <p:nvPr/>
            </p:nvSpPr>
            <p:spPr>
              <a:xfrm>
                <a:off x="612774" y="1740800"/>
                <a:ext cx="2313069"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FF0000"/>
                              </a:solidFill>
                              <a:latin typeface="Cambria Math"/>
                              <a:ea typeface="Cambria Math" panose="02040503050406030204" pitchFamily="18" charset="0"/>
                            </a:rPr>
                          </m:ctrlPr>
                        </m:naryPr>
                        <m:sub>
                          <m:r>
                            <m:rPr>
                              <m:brk m:alnAt="23"/>
                            </m:rPr>
                            <a:rPr lang="en-US" altLang="zh-CN" sz="2800" b="0" i="1" smtClean="0">
                              <a:solidFill>
                                <a:srgbClr val="FF0000"/>
                              </a:solidFill>
                              <a:latin typeface="Cambria Math" panose="02040503050406030204" pitchFamily="18" charset="0"/>
                              <a:ea typeface="Cambria Math" panose="02040503050406030204" pitchFamily="18" charset="0"/>
                            </a:rPr>
                            <m:t>𝑎</m:t>
                          </m:r>
                        </m:sub>
                        <m:sup>
                          <m:r>
                            <a:rPr lang="en-US" altLang="zh-CN" sz="2800" b="0" i="1" smtClean="0">
                              <a:solidFill>
                                <a:srgbClr val="FF0000"/>
                              </a:solidFill>
                              <a:latin typeface="Cambria Math" panose="02040503050406030204" pitchFamily="18" charset="0"/>
                              <a:ea typeface="Cambria Math" panose="02040503050406030204" pitchFamily="18" charset="0"/>
                            </a:rPr>
                            <m:t>𝑏</m:t>
                          </m:r>
                        </m:sup>
                        <m:e>
                          <m:acc>
                            <m:accPr>
                              <m:chr m:val="⃑"/>
                              <m:ctrlPr>
                                <a:rPr lang="en-US" altLang="zh-CN" sz="2800" i="1">
                                  <a:solidFill>
                                    <a:srgbClr val="FF0000"/>
                                  </a:solidFill>
                                  <a:latin typeface="Cambria Math"/>
                                </a:rPr>
                              </m:ctrlPr>
                            </m:accPr>
                            <m:e>
                              <m:r>
                                <a:rPr lang="en-US" altLang="zh-CN" sz="2800" b="0" i="1" smtClean="0">
                                  <a:solidFill>
                                    <a:srgbClr val="FF0000"/>
                                  </a:solidFill>
                                  <a:latin typeface="Cambria Math" panose="02040503050406030204" pitchFamily="18" charset="0"/>
                                </a:rPr>
                                <m:t>𝐹</m:t>
                              </m:r>
                            </m:e>
                          </m:acc>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𝑠</m:t>
                              </m:r>
                            </m:e>
                          </m:acc>
                        </m:e>
                      </m:nary>
                    </m:oMath>
                  </m:oMathPara>
                </a14:m>
                <a:endParaRPr lang="zh-CN" altLang="en-US" sz="2800" dirty="0">
                  <a:solidFill>
                    <a:srgbClr val="0000FF"/>
                  </a:solidFill>
                  <a:latin typeface="+mn-lt"/>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612774" y="1740800"/>
                <a:ext cx="2313069" cy="1069716"/>
              </a:xfrm>
              <a:prstGeom prst="rect">
                <a:avLst/>
              </a:prstGeom>
              <a:blipFill>
                <a:blip r:embed="rId2"/>
                <a:stretch>
                  <a:fillRect/>
                </a:stretch>
              </a:blipFill>
            </p:spPr>
            <p:txBody>
              <a:bodyPr/>
              <a:lstStyle/>
              <a:p>
                <a:r>
                  <a:rPr lang="zh-CN" altLang="en-US">
                    <a:noFill/>
                  </a:rPr>
                  <a:t> </a:t>
                </a:r>
              </a:p>
            </p:txBody>
          </p:sp>
        </mc:Fallback>
      </mc:AlternateContent>
      <p:sp>
        <p:nvSpPr>
          <p:cNvPr id="19" name="Rectangle 3"/>
          <p:cNvSpPr>
            <a:spLocks noChangeArrowheads="1"/>
          </p:cNvSpPr>
          <p:nvPr/>
        </p:nvSpPr>
        <p:spPr bwMode="auto">
          <a:xfrm>
            <a:off x="533400" y="404853"/>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mn-ea"/>
              </a:rPr>
              <a:t>五、势能</a:t>
            </a:r>
          </a:p>
        </p:txBody>
      </p:sp>
      <p:sp>
        <p:nvSpPr>
          <p:cNvPr id="20" name="Rectangle 2"/>
          <p:cNvSpPr>
            <a:spLocks noChangeArrowheads="1"/>
          </p:cNvSpPr>
          <p:nvPr/>
        </p:nvSpPr>
        <p:spPr bwMode="auto">
          <a:xfrm>
            <a:off x="533400" y="907465"/>
            <a:ext cx="881841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FF0000"/>
                </a:solidFill>
                <a:latin typeface="+mn-lt"/>
                <a:ea typeface="+mn-ea"/>
              </a:rPr>
              <a:t>势能</a:t>
            </a:r>
            <a:r>
              <a:rPr kumimoji="0" lang="zh-CN" altLang="en-US" sz="2800" dirty="0">
                <a:solidFill>
                  <a:srgbClr val="0000FF"/>
                </a:solidFill>
                <a:latin typeface="+mn-lt"/>
                <a:ea typeface="+mn-ea"/>
              </a:rPr>
              <a:t>：质点在保守力场中与位置相关的能量。它是一种潜在的能量，不同于动能。</a:t>
            </a:r>
          </a:p>
        </p:txBody>
      </p:sp>
      <mc:AlternateContent xmlns:mc="http://schemas.openxmlformats.org/markup-compatibility/2006" xmlns:a14="http://schemas.microsoft.com/office/drawing/2010/main">
        <mc:Choice Requires="a14">
          <p:sp>
            <p:nvSpPr>
              <p:cNvPr id="21" name="矩形 20"/>
              <p:cNvSpPr/>
              <p:nvPr/>
            </p:nvSpPr>
            <p:spPr>
              <a:xfrm>
                <a:off x="5362400" y="2068430"/>
                <a:ext cx="1552861"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m:t>
                      </m:r>
                      <m:sSub>
                        <m:sSubPr>
                          <m:ctrlPr>
                            <a:rPr lang="en-US" altLang="zh-CN" sz="2800" i="1">
                              <a:solidFill>
                                <a:srgbClr val="FF0000"/>
                              </a:solidFill>
                              <a:latin typeface="Cambria Math"/>
                              <a:ea typeface="+mn-ea"/>
                            </a:rPr>
                          </m:ctrlPr>
                        </m:sSubPr>
                        <m:e>
                          <m:r>
                            <a:rPr lang="en-US" altLang="zh-CN" sz="2800" b="0" i="1" smtClean="0">
                              <a:solidFill>
                                <a:srgbClr val="FF0000"/>
                              </a:solidFill>
                              <a:latin typeface="Cambria Math" panose="02040503050406030204" pitchFamily="18" charset="0"/>
                              <a:ea typeface="+mn-ea"/>
                            </a:rPr>
                            <m:t>𝐸</m:t>
                          </m:r>
                        </m:e>
                        <m:sub>
                          <m:r>
                            <a:rPr lang="en-US" altLang="zh-CN" sz="2800" b="0" i="1" smtClean="0">
                              <a:solidFill>
                                <a:srgbClr val="FF0000"/>
                              </a:solidFill>
                              <a:latin typeface="Cambria Math" panose="02040503050406030204" pitchFamily="18" charset="0"/>
                              <a:ea typeface="+mn-ea"/>
                            </a:rPr>
                            <m:t>𝑃</m:t>
                          </m:r>
                        </m:sub>
                      </m:sSub>
                    </m:oMath>
                  </m:oMathPara>
                </a14:m>
                <a:endParaRPr lang="zh-CN" altLang="en-US" sz="2800" dirty="0">
                  <a:solidFill>
                    <a:srgbClr val="FF0000"/>
                  </a:solidFill>
                  <a:latin typeface="+mn-lt"/>
                  <a:ea typeface="+mn-ea"/>
                </a:endParaRPr>
              </a:p>
            </p:txBody>
          </p:sp>
        </mc:Choice>
        <mc:Fallback xmlns="">
          <p:sp>
            <p:nvSpPr>
              <p:cNvPr id="21" name="矩形 20"/>
              <p:cNvSpPr>
                <a:spLocks noRot="1" noChangeAspect="1" noMove="1" noResize="1" noEditPoints="1" noAdjustHandles="1" noChangeArrowheads="1" noChangeShapeType="1" noTextEdit="1"/>
              </p:cNvSpPr>
              <p:nvPr/>
            </p:nvSpPr>
            <p:spPr>
              <a:xfrm>
                <a:off x="5362400" y="2068430"/>
                <a:ext cx="155286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2814553" y="2031082"/>
                <a:ext cx="274876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d>
                        <m:dPr>
                          <m:ctrlPr>
                            <a:rPr lang="en-US" altLang="zh-CN" sz="2800" i="1" smtClean="0">
                              <a:solidFill>
                                <a:srgbClr val="0000FF"/>
                              </a:solidFill>
                              <a:latin typeface="Cambria Math"/>
                              <a:ea typeface="+mn-ea"/>
                            </a:rPr>
                          </m:ctrlPr>
                        </m:dPr>
                        <m:e>
                          <m:sSub>
                            <m:sSubPr>
                              <m:ctrlPr>
                                <a:rPr lang="en-US" altLang="zh-CN" sz="2800" i="1">
                                  <a:solidFill>
                                    <a:srgbClr val="0000FF"/>
                                  </a:solidFill>
                                  <a:latin typeface="Cambria Math"/>
                                  <a:ea typeface="+mn-ea"/>
                                </a:rPr>
                              </m:ctrlPr>
                            </m:sSubPr>
                            <m:e>
                              <m:r>
                                <a:rPr lang="en-US" altLang="zh-CN" sz="2800" b="0" i="1">
                                  <a:solidFill>
                                    <a:srgbClr val="0000FF"/>
                                  </a:solidFill>
                                  <a:latin typeface="Cambria Math" panose="02040503050406030204" pitchFamily="18" charset="0"/>
                                  <a:ea typeface="+mn-ea"/>
                                </a:rPr>
                                <m:t>𝐸</m:t>
                              </m:r>
                            </m:e>
                            <m:sub>
                              <m:r>
                                <a:rPr lang="en-US" altLang="zh-CN" sz="2800" b="0" i="1">
                                  <a:solidFill>
                                    <a:srgbClr val="0000FF"/>
                                  </a:solidFill>
                                  <a:latin typeface="Cambria Math" panose="02040503050406030204" pitchFamily="18" charset="0"/>
                                  <a:ea typeface="+mn-ea"/>
                                </a:rPr>
                                <m:t>𝑃</m:t>
                              </m:r>
                              <m:r>
                                <a:rPr lang="en-US" altLang="zh-CN" sz="2800" b="0" i="1" smtClean="0">
                                  <a:solidFill>
                                    <a:srgbClr val="0000FF"/>
                                  </a:solidFill>
                                  <a:latin typeface="Cambria Math" panose="02040503050406030204" pitchFamily="18" charset="0"/>
                                  <a:ea typeface="+mn-ea"/>
                                </a:rPr>
                                <m:t>𝑏</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mn-ea"/>
                                </a:rPr>
                              </m:ctrlPr>
                            </m:sSubPr>
                            <m:e>
                              <m:r>
                                <a:rPr lang="en-US" altLang="zh-CN" sz="2800" b="0" i="1">
                                  <a:solidFill>
                                    <a:srgbClr val="0000FF"/>
                                  </a:solidFill>
                                  <a:latin typeface="Cambria Math" panose="02040503050406030204" pitchFamily="18" charset="0"/>
                                  <a:ea typeface="+mn-ea"/>
                                </a:rPr>
                                <m:t>𝐸</m:t>
                              </m:r>
                            </m:e>
                            <m:sub>
                              <m:r>
                                <a:rPr lang="en-US" altLang="zh-CN" sz="2800" b="0" i="1">
                                  <a:solidFill>
                                    <a:srgbClr val="0000FF"/>
                                  </a:solidFill>
                                  <a:latin typeface="Cambria Math" panose="02040503050406030204" pitchFamily="18" charset="0"/>
                                  <a:ea typeface="+mn-ea"/>
                                </a:rPr>
                                <m:t>𝑃</m:t>
                              </m:r>
                              <m:r>
                                <a:rPr lang="en-US" altLang="zh-CN" sz="2800" b="0" i="1" smtClean="0">
                                  <a:solidFill>
                                    <a:srgbClr val="0000FF"/>
                                  </a:solidFill>
                                  <a:latin typeface="Cambria Math" panose="02040503050406030204" pitchFamily="18" charset="0"/>
                                  <a:ea typeface="+mn-ea"/>
                                </a:rPr>
                                <m:t>𝑎</m:t>
                              </m:r>
                            </m:sub>
                          </m:sSub>
                        </m:e>
                      </m:d>
                    </m:oMath>
                  </m:oMathPara>
                </a14:m>
                <a:endParaRPr lang="zh-CN" altLang="en-US" sz="2800" dirty="0">
                  <a:solidFill>
                    <a:srgbClr val="0000FF"/>
                  </a:solidFill>
                  <a:latin typeface="+mn-lt"/>
                  <a:ea typeface="+mn-ea"/>
                </a:endParaRPr>
              </a:p>
            </p:txBody>
          </p:sp>
        </mc:Choice>
        <mc:Fallback xmlns="">
          <p:sp>
            <p:nvSpPr>
              <p:cNvPr id="22" name="矩形 21"/>
              <p:cNvSpPr>
                <a:spLocks noRot="1" noChangeAspect="1" noMove="1" noResize="1" noEditPoints="1" noAdjustHandles="1" noChangeArrowheads="1" noChangeShapeType="1" noTextEdit="1"/>
              </p:cNvSpPr>
              <p:nvPr/>
            </p:nvSpPr>
            <p:spPr>
              <a:xfrm>
                <a:off x="2814553" y="2031082"/>
                <a:ext cx="2748765" cy="523220"/>
              </a:xfrm>
              <a:prstGeom prst="rect">
                <a:avLst/>
              </a:prstGeom>
              <a:blipFill>
                <a:blip r:embed="rId4"/>
                <a:stretch>
                  <a:fillRect/>
                </a:stretch>
              </a:blipFill>
            </p:spPr>
            <p:txBody>
              <a:bodyPr/>
              <a:lstStyle/>
              <a:p>
                <a:r>
                  <a:rPr lang="zh-CN" altLang="en-US">
                    <a:noFill/>
                  </a:rPr>
                  <a:t> </a:t>
                </a:r>
              </a:p>
            </p:txBody>
          </p:sp>
        </mc:Fallback>
      </mc:AlternateContent>
      <p:sp>
        <p:nvSpPr>
          <p:cNvPr id="39" name="Rectangle 23"/>
          <p:cNvSpPr>
            <a:spLocks noChangeArrowheads="1"/>
          </p:cNvSpPr>
          <p:nvPr/>
        </p:nvSpPr>
        <p:spPr bwMode="auto">
          <a:xfrm>
            <a:off x="6604098" y="2782271"/>
            <a:ext cx="2621085" cy="37703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
        <p:nvSpPr>
          <p:cNvPr id="40" name="Rectangle 28"/>
          <p:cNvSpPr>
            <a:spLocks noChangeArrowheads="1"/>
          </p:cNvSpPr>
          <p:nvPr/>
        </p:nvSpPr>
        <p:spPr bwMode="auto">
          <a:xfrm>
            <a:off x="765178" y="2782271"/>
            <a:ext cx="5407405" cy="37703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41" name="矩形 40"/>
              <p:cNvSpPr/>
              <p:nvPr/>
            </p:nvSpPr>
            <p:spPr>
              <a:xfrm>
                <a:off x="833353" y="3243049"/>
                <a:ext cx="383156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𝑊</m:t>
                      </m:r>
                      <m:r>
                        <a:rPr lang="en-US" altLang="zh-CN" sz="2800" b="0" i="1" smtClean="0">
                          <a:solidFill>
                            <a:srgbClr val="0000FF"/>
                          </a:solidFill>
                          <a:latin typeface="Cambria Math" panose="02040503050406030204" pitchFamily="18" charset="0"/>
                          <a:ea typeface="+mn-ea"/>
                        </a:rPr>
                        <m:t>=−</m:t>
                      </m:r>
                      <m:d>
                        <m:dPr>
                          <m:ctrlPr>
                            <a:rPr lang="en-US" altLang="zh-CN" sz="2800" i="1" smtClean="0">
                              <a:solidFill>
                                <a:srgbClr val="0000FF"/>
                              </a:solidFill>
                              <a:latin typeface="Cambria Math"/>
                              <a:ea typeface="+mn-ea"/>
                            </a:rPr>
                          </m:ctrlPr>
                        </m:dPr>
                        <m:e>
                          <m:r>
                            <a:rPr lang="en-US" altLang="zh-CN" sz="2800" b="0" i="1">
                              <a:solidFill>
                                <a:srgbClr val="0000FF"/>
                              </a:solidFill>
                              <a:latin typeface="Cambria Math" panose="02040503050406030204" pitchFamily="18" charset="0"/>
                              <a:ea typeface="+mn-ea"/>
                            </a:rPr>
                            <m:t>𝑚𝑔</m:t>
                          </m:r>
                          <m:sSub>
                            <m:sSubPr>
                              <m:ctrlPr>
                                <a:rPr lang="en-US" altLang="zh-CN" sz="2800" i="1">
                                  <a:solidFill>
                                    <a:srgbClr val="0000FF"/>
                                  </a:solidFill>
                                  <a:latin typeface="Cambria Math"/>
                                  <a:ea typeface="+mn-ea"/>
                                </a:rPr>
                              </m:ctrlPr>
                            </m:sSubPr>
                            <m:e>
                              <m:r>
                                <a:rPr lang="en-US" altLang="zh-CN" sz="2800" b="0" i="1">
                                  <a:solidFill>
                                    <a:srgbClr val="0000FF"/>
                                  </a:solidFill>
                                  <a:latin typeface="Cambria Math" panose="02040503050406030204" pitchFamily="18" charset="0"/>
                                  <a:ea typeface="+mn-ea"/>
                                </a:rPr>
                                <m:t>𝑦</m:t>
                              </m:r>
                            </m:e>
                            <m:sub>
                              <m:r>
                                <a:rPr lang="en-US" altLang="zh-CN" sz="2800" b="0" i="1">
                                  <a:solidFill>
                                    <a:srgbClr val="0000FF"/>
                                  </a:solidFill>
                                  <a:latin typeface="Cambria Math" panose="02040503050406030204" pitchFamily="18" charset="0"/>
                                  <a:ea typeface="+mn-ea"/>
                                </a:rPr>
                                <m:t>𝑏</m:t>
                              </m:r>
                            </m:sub>
                          </m:sSub>
                          <m:r>
                            <a:rPr lang="en-US" altLang="zh-CN" sz="2800" b="0" i="1" smtClean="0">
                              <a:solidFill>
                                <a:srgbClr val="0000FF"/>
                              </a:solidFill>
                              <a:latin typeface="Cambria Math" panose="02040503050406030204" pitchFamily="18" charset="0"/>
                              <a:ea typeface="+mn-ea"/>
                            </a:rPr>
                            <m:t>−</m:t>
                          </m:r>
                          <m:r>
                            <a:rPr lang="en-US" altLang="zh-CN" sz="2800" b="0" i="1">
                              <a:solidFill>
                                <a:srgbClr val="0000FF"/>
                              </a:solidFill>
                              <a:latin typeface="Cambria Math" panose="02040503050406030204" pitchFamily="18" charset="0"/>
                              <a:ea typeface="+mn-ea"/>
                            </a:rPr>
                            <m:t>𝑚𝑔</m:t>
                          </m:r>
                          <m:sSub>
                            <m:sSubPr>
                              <m:ctrlPr>
                                <a:rPr lang="en-US" altLang="zh-CN" sz="2800" i="1">
                                  <a:solidFill>
                                    <a:srgbClr val="0000FF"/>
                                  </a:solidFill>
                                  <a:latin typeface="Cambria Math"/>
                                  <a:ea typeface="+mn-ea"/>
                                </a:rPr>
                              </m:ctrlPr>
                            </m:sSubPr>
                            <m:e>
                              <m:r>
                                <a:rPr lang="en-US" altLang="zh-CN" sz="2800" b="0" i="1">
                                  <a:solidFill>
                                    <a:srgbClr val="0000FF"/>
                                  </a:solidFill>
                                  <a:latin typeface="Cambria Math" panose="02040503050406030204" pitchFamily="18" charset="0"/>
                                  <a:ea typeface="+mn-ea"/>
                                </a:rPr>
                                <m:t>𝑦</m:t>
                              </m:r>
                            </m:e>
                            <m:sub>
                              <m:r>
                                <a:rPr lang="en-US" altLang="zh-CN" sz="2800" b="0" i="1" smtClean="0">
                                  <a:solidFill>
                                    <a:srgbClr val="0000FF"/>
                                  </a:solidFill>
                                  <a:latin typeface="Cambria Math" panose="02040503050406030204" pitchFamily="18" charset="0"/>
                                  <a:ea typeface="+mn-ea"/>
                                </a:rPr>
                                <m:t>𝑎</m:t>
                              </m:r>
                            </m:sub>
                          </m:sSub>
                        </m:e>
                      </m:d>
                    </m:oMath>
                  </m:oMathPara>
                </a14:m>
                <a:endParaRPr lang="zh-CN" altLang="en-US" sz="2800" dirty="0">
                  <a:solidFill>
                    <a:srgbClr val="0000FF"/>
                  </a:solidFill>
                  <a:latin typeface="+mn-lt"/>
                  <a:ea typeface="+mn-ea"/>
                </a:endParaRPr>
              </a:p>
            </p:txBody>
          </p:sp>
        </mc:Choice>
        <mc:Fallback xmlns="">
          <p:sp>
            <p:nvSpPr>
              <p:cNvPr id="41" name="矩形 40"/>
              <p:cNvSpPr>
                <a:spLocks noRot="1" noChangeAspect="1" noMove="1" noResize="1" noEditPoints="1" noAdjustHandles="1" noChangeArrowheads="1" noChangeShapeType="1" noTextEdit="1"/>
              </p:cNvSpPr>
              <p:nvPr/>
            </p:nvSpPr>
            <p:spPr>
              <a:xfrm>
                <a:off x="833353" y="3243049"/>
                <a:ext cx="383156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6770135" y="3253420"/>
                <a:ext cx="185749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a:solidFill>
                                <a:srgbClr val="0000FF"/>
                              </a:solidFill>
                              <a:latin typeface="Cambria Math" panose="02040503050406030204" pitchFamily="18" charset="0"/>
                              <a:ea typeface="+mn-ea"/>
                            </a:rPr>
                            <m:t>𝐸</m:t>
                          </m:r>
                        </m:e>
                        <m:sub>
                          <m:r>
                            <a:rPr lang="en-US" altLang="zh-CN" sz="2800" b="0" i="1">
                              <a:solidFill>
                                <a:srgbClr val="0000FF"/>
                              </a:solidFill>
                              <a:latin typeface="Cambria Math" panose="02040503050406030204" pitchFamily="18" charset="0"/>
                              <a:ea typeface="+mn-ea"/>
                            </a:rPr>
                            <m:t>𝑃</m:t>
                          </m:r>
                        </m:sub>
                      </m:sSub>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𝑚𝑔𝑦</m:t>
                      </m:r>
                    </m:oMath>
                  </m:oMathPara>
                </a14:m>
                <a:endParaRPr lang="zh-CN" altLang="en-US" sz="2800" dirty="0">
                  <a:solidFill>
                    <a:srgbClr val="0000FF"/>
                  </a:solidFill>
                  <a:latin typeface="+mn-lt"/>
                  <a:ea typeface="+mn-ea"/>
                </a:endParaRPr>
              </a:p>
            </p:txBody>
          </p:sp>
        </mc:Choice>
        <mc:Fallback xmlns="">
          <p:sp>
            <p:nvSpPr>
              <p:cNvPr id="42" name="矩形 41"/>
              <p:cNvSpPr>
                <a:spLocks noRot="1" noChangeAspect="1" noMove="1" noResize="1" noEditPoints="1" noAdjustHandles="1" noChangeArrowheads="1" noChangeShapeType="1" noTextEdit="1"/>
              </p:cNvSpPr>
              <p:nvPr/>
            </p:nvSpPr>
            <p:spPr>
              <a:xfrm>
                <a:off x="6770135" y="3253420"/>
                <a:ext cx="1857496"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6770135" y="5653638"/>
                <a:ext cx="2044727"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𝐸</m:t>
                          </m:r>
                        </m:e>
                        <m:sub>
                          <m:r>
                            <a:rPr lang="en-US" altLang="zh-CN" sz="2800" b="0" i="1" smtClean="0">
                              <a:solidFill>
                                <a:srgbClr val="0000FF"/>
                              </a:solidFill>
                              <a:latin typeface="Cambria Math" panose="02040503050406030204" pitchFamily="18" charset="0"/>
                              <a:ea typeface="+mn-ea"/>
                            </a:rPr>
                            <m:t>𝑃</m:t>
                          </m:r>
                        </m:sub>
                      </m:sSub>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a:ea typeface="+mn-ea"/>
                            </a:rPr>
                          </m:ctrlPr>
                        </m:fPr>
                        <m:num>
                          <m:r>
                            <a:rPr lang="en-US" altLang="zh-CN" sz="2800" b="0" i="1">
                              <a:solidFill>
                                <a:srgbClr val="0000FF"/>
                              </a:solidFill>
                              <a:latin typeface="Cambria Math" panose="02040503050406030204" pitchFamily="18" charset="0"/>
                              <a:ea typeface="+mn-ea"/>
                            </a:rPr>
                            <m:t>1</m:t>
                          </m:r>
                        </m:num>
                        <m:den>
                          <m:r>
                            <a:rPr lang="en-US" altLang="zh-CN" sz="2800" b="0" i="1">
                              <a:solidFill>
                                <a:srgbClr val="0000FF"/>
                              </a:solidFill>
                              <a:latin typeface="Cambria Math" panose="02040503050406030204" pitchFamily="18" charset="0"/>
                              <a:ea typeface="+mn-ea"/>
                            </a:rPr>
                            <m:t>2</m:t>
                          </m:r>
                        </m:den>
                      </m:f>
                      <m:r>
                        <a:rPr lang="en-US" altLang="zh-CN" sz="2800" b="0" i="1">
                          <a:solidFill>
                            <a:srgbClr val="0000FF"/>
                          </a:solidFill>
                          <a:latin typeface="Cambria Math" panose="02040503050406030204" pitchFamily="18" charset="0"/>
                          <a:ea typeface="+mn-ea"/>
                        </a:rPr>
                        <m:t>𝑘</m:t>
                      </m:r>
                      <m:sSup>
                        <m:sSupPr>
                          <m:ctrlPr>
                            <a:rPr lang="en-US" altLang="zh-CN" sz="280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𝑥</m:t>
                          </m:r>
                        </m:e>
                        <m:sup>
                          <m:r>
                            <a:rPr lang="en-US" altLang="zh-CN" sz="2800" b="0" i="1" smtClean="0">
                              <a:solidFill>
                                <a:srgbClr val="0000FF"/>
                              </a:solidFill>
                              <a:latin typeface="Cambria Math" panose="02040503050406030204" pitchFamily="18" charset="0"/>
                              <a:ea typeface="+mn-ea"/>
                            </a:rPr>
                            <m:t>2</m:t>
                          </m:r>
                        </m:sup>
                      </m:sSup>
                    </m:oMath>
                  </m:oMathPara>
                </a14:m>
                <a:endParaRPr lang="zh-CN" altLang="en-US" sz="2800" dirty="0">
                  <a:solidFill>
                    <a:srgbClr val="0000FF"/>
                  </a:solidFill>
                  <a:latin typeface="+mn-lt"/>
                  <a:ea typeface="+mn-ea"/>
                </a:endParaRPr>
              </a:p>
            </p:txBody>
          </p:sp>
        </mc:Choice>
        <mc:Fallback xmlns="">
          <p:sp>
            <p:nvSpPr>
              <p:cNvPr id="43" name="矩形 42"/>
              <p:cNvSpPr>
                <a:spLocks noRot="1" noChangeAspect="1" noMove="1" noResize="1" noEditPoints="1" noAdjustHandles="1" noChangeArrowheads="1" noChangeShapeType="1" noTextEdit="1"/>
              </p:cNvSpPr>
              <p:nvPr/>
            </p:nvSpPr>
            <p:spPr>
              <a:xfrm>
                <a:off x="6770135" y="5653638"/>
                <a:ext cx="2044727" cy="89896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6770135" y="4307498"/>
                <a:ext cx="2401748" cy="89614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𝐸</m:t>
                          </m:r>
                        </m:e>
                        <m:sub>
                          <m:r>
                            <a:rPr lang="en-US" altLang="zh-CN" sz="2800" b="0" i="1" smtClean="0">
                              <a:solidFill>
                                <a:srgbClr val="0000FF"/>
                              </a:solidFill>
                              <a:latin typeface="Cambria Math" panose="02040503050406030204" pitchFamily="18" charset="0"/>
                              <a:ea typeface="+mn-ea"/>
                            </a:rPr>
                            <m:t>𝑃</m:t>
                          </m:r>
                        </m:sub>
                      </m:sSub>
                      <m:r>
                        <a:rPr lang="en-US" altLang="zh-CN" sz="2800" b="0" i="1" smtClean="0">
                          <a:solidFill>
                            <a:srgbClr val="0000FF"/>
                          </a:solidFill>
                          <a:latin typeface="Cambria Math" panose="02040503050406030204" pitchFamily="18" charset="0"/>
                          <a:ea typeface="+mn-ea"/>
                        </a:rPr>
                        <m:t>=</m:t>
                      </m:r>
                      <m:r>
                        <a:rPr lang="en-US" altLang="zh-CN" sz="2800" b="0" i="1">
                          <a:solidFill>
                            <a:srgbClr val="0000FF"/>
                          </a:solidFill>
                          <a:latin typeface="Cambria Math" panose="02040503050406030204" pitchFamily="18" charset="0"/>
                          <a:ea typeface="+mn-ea"/>
                        </a:rPr>
                        <m:t>−</m:t>
                      </m:r>
                      <m:r>
                        <a:rPr lang="en-US" altLang="zh-CN" sz="2800" b="0" i="1">
                          <a:solidFill>
                            <a:srgbClr val="0000FF"/>
                          </a:solidFill>
                          <a:latin typeface="Cambria Math" panose="02040503050406030204" pitchFamily="18" charset="0"/>
                          <a:ea typeface="+mn-ea"/>
                        </a:rPr>
                        <m:t>𝐺</m:t>
                      </m:r>
                      <m:f>
                        <m:fPr>
                          <m:ctrlPr>
                            <a:rPr lang="en-US" altLang="zh-CN" sz="2800" i="1">
                              <a:solidFill>
                                <a:srgbClr val="0000FF"/>
                              </a:solidFill>
                              <a:latin typeface="Cambria Math"/>
                              <a:ea typeface="+mn-ea"/>
                            </a:rPr>
                          </m:ctrlPr>
                        </m:fPr>
                        <m:num>
                          <m:r>
                            <a:rPr lang="en-US" altLang="zh-CN" sz="2800" b="0" i="1">
                              <a:solidFill>
                                <a:srgbClr val="0000FF"/>
                              </a:solidFill>
                              <a:latin typeface="Cambria Math" panose="02040503050406030204" pitchFamily="18" charset="0"/>
                              <a:ea typeface="+mn-ea"/>
                            </a:rPr>
                            <m:t>𝑀𝑚</m:t>
                          </m:r>
                        </m:num>
                        <m:den>
                          <m:r>
                            <a:rPr lang="en-US" altLang="zh-CN" sz="2800" b="0" i="1" smtClean="0">
                              <a:solidFill>
                                <a:srgbClr val="0000FF"/>
                              </a:solidFill>
                              <a:latin typeface="Cambria Math" panose="02040503050406030204" pitchFamily="18" charset="0"/>
                              <a:ea typeface="+mn-ea"/>
                            </a:rPr>
                            <m:t>𝑟</m:t>
                          </m:r>
                        </m:den>
                      </m:f>
                    </m:oMath>
                  </m:oMathPara>
                </a14:m>
                <a:endParaRPr lang="zh-CN" altLang="en-US" sz="2800" dirty="0">
                  <a:solidFill>
                    <a:srgbClr val="0000FF"/>
                  </a:solidFill>
                  <a:latin typeface="+mn-lt"/>
                  <a:ea typeface="+mn-ea"/>
                </a:endParaRPr>
              </a:p>
            </p:txBody>
          </p:sp>
        </mc:Choice>
        <mc:Fallback xmlns="">
          <p:sp>
            <p:nvSpPr>
              <p:cNvPr id="44" name="矩形 43"/>
              <p:cNvSpPr>
                <a:spLocks noRot="1" noChangeAspect="1" noMove="1" noResize="1" noEditPoints="1" noAdjustHandles="1" noChangeArrowheads="1" noChangeShapeType="1" noTextEdit="1"/>
              </p:cNvSpPr>
              <p:nvPr/>
            </p:nvSpPr>
            <p:spPr>
              <a:xfrm>
                <a:off x="6770135" y="4307498"/>
                <a:ext cx="2401748" cy="89614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833353" y="4188784"/>
                <a:ext cx="5408788" cy="106048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𝑊</m:t>
                      </m:r>
                      <m:r>
                        <a:rPr lang="en-US" altLang="zh-CN" sz="2800" b="0" i="1" smtClean="0">
                          <a:solidFill>
                            <a:srgbClr val="0000FF"/>
                          </a:solidFill>
                          <a:latin typeface="Cambria Math" panose="02040503050406030204" pitchFamily="18" charset="0"/>
                          <a:ea typeface="+mn-ea"/>
                        </a:rPr>
                        <m:t>=−</m:t>
                      </m:r>
                      <m:d>
                        <m:dPr>
                          <m:begChr m:val="["/>
                          <m:endChr m:val="]"/>
                          <m:ctrlPr>
                            <a:rPr lang="en-US" altLang="zh-CN" sz="2800" i="1" smtClean="0">
                              <a:solidFill>
                                <a:srgbClr val="0000FF"/>
                              </a:solidFill>
                              <a:latin typeface="Cambria Math"/>
                              <a:ea typeface="+mn-ea"/>
                            </a:rPr>
                          </m:ctrlPr>
                        </m:dPr>
                        <m:e>
                          <m:d>
                            <m:dPr>
                              <m:ctrlPr>
                                <a:rPr lang="en-US" altLang="zh-CN" sz="2800" i="1" smtClean="0">
                                  <a:solidFill>
                                    <a:srgbClr val="0000FF"/>
                                  </a:solidFill>
                                  <a:latin typeface="Cambria Math"/>
                                  <a:ea typeface="+mn-ea"/>
                                </a:rPr>
                              </m:ctrlPr>
                            </m:dPr>
                            <m:e>
                              <m:r>
                                <a:rPr lang="en-US" altLang="zh-CN" sz="2800" b="0" i="1" smtClean="0">
                                  <a:solidFill>
                                    <a:srgbClr val="0000FF"/>
                                  </a:solidFill>
                                  <a:latin typeface="Cambria Math" panose="02040503050406030204" pitchFamily="18" charset="0"/>
                                  <a:ea typeface="+mn-ea"/>
                                </a:rPr>
                                <m:t>−</m:t>
                              </m:r>
                              <m:r>
                                <a:rPr lang="en-US" altLang="zh-CN" sz="2800" b="0" i="1">
                                  <a:solidFill>
                                    <a:srgbClr val="0000FF"/>
                                  </a:solidFill>
                                  <a:latin typeface="Cambria Math" panose="02040503050406030204" pitchFamily="18" charset="0"/>
                                  <a:ea typeface="+mn-ea"/>
                                </a:rPr>
                                <m:t>𝐺</m:t>
                              </m:r>
                              <m:f>
                                <m:fPr>
                                  <m:ctrlPr>
                                    <a:rPr lang="en-US" altLang="zh-CN" sz="2800" i="1">
                                      <a:solidFill>
                                        <a:srgbClr val="0000FF"/>
                                      </a:solidFill>
                                      <a:latin typeface="Cambria Math"/>
                                      <a:ea typeface="+mn-ea"/>
                                    </a:rPr>
                                  </m:ctrlPr>
                                </m:fPr>
                                <m:num>
                                  <m:r>
                                    <a:rPr lang="en-US" altLang="zh-CN" sz="2800" b="0" i="1">
                                      <a:solidFill>
                                        <a:srgbClr val="0000FF"/>
                                      </a:solidFill>
                                      <a:latin typeface="Cambria Math" panose="02040503050406030204" pitchFamily="18" charset="0"/>
                                      <a:ea typeface="+mn-ea"/>
                                    </a:rPr>
                                    <m:t>𝑀𝑚</m:t>
                                  </m:r>
                                </m:num>
                                <m:den>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𝑟</m:t>
                                      </m:r>
                                    </m:e>
                                    <m:sub>
                                      <m:r>
                                        <a:rPr lang="en-US" altLang="zh-CN" sz="2800" b="0" i="1" smtClean="0">
                                          <a:solidFill>
                                            <a:srgbClr val="0000FF"/>
                                          </a:solidFill>
                                          <a:latin typeface="Cambria Math" panose="02040503050406030204" pitchFamily="18" charset="0"/>
                                          <a:ea typeface="+mn-ea"/>
                                        </a:rPr>
                                        <m:t>𝑏</m:t>
                                      </m:r>
                                    </m:sub>
                                  </m:sSub>
                                </m:den>
                              </m:f>
                            </m:e>
                          </m:d>
                          <m:r>
                            <a:rPr lang="en-US" altLang="zh-CN" sz="2800" b="0" i="1" smtClean="0">
                              <a:solidFill>
                                <a:srgbClr val="0000FF"/>
                              </a:solidFill>
                              <a:latin typeface="Cambria Math" panose="02040503050406030204" pitchFamily="18" charset="0"/>
                              <a:ea typeface="+mn-ea"/>
                            </a:rPr>
                            <m:t>−</m:t>
                          </m:r>
                          <m:d>
                            <m:dPr>
                              <m:ctrlPr>
                                <a:rPr lang="en-US" altLang="zh-CN" sz="2800" i="1">
                                  <a:solidFill>
                                    <a:srgbClr val="0000FF"/>
                                  </a:solidFill>
                                  <a:latin typeface="Cambria Math"/>
                                  <a:ea typeface="+mn-ea"/>
                                </a:rPr>
                              </m:ctrlPr>
                            </m:dPr>
                            <m:e>
                              <m:r>
                                <a:rPr lang="en-US" altLang="zh-CN" sz="2800" b="0" i="1">
                                  <a:solidFill>
                                    <a:srgbClr val="0000FF"/>
                                  </a:solidFill>
                                  <a:latin typeface="Cambria Math" panose="02040503050406030204" pitchFamily="18" charset="0"/>
                                  <a:ea typeface="+mn-ea"/>
                                </a:rPr>
                                <m:t>−</m:t>
                              </m:r>
                              <m:r>
                                <a:rPr lang="en-US" altLang="zh-CN" sz="2800" b="0" i="1">
                                  <a:solidFill>
                                    <a:srgbClr val="0000FF"/>
                                  </a:solidFill>
                                  <a:latin typeface="Cambria Math" panose="02040503050406030204" pitchFamily="18" charset="0"/>
                                  <a:ea typeface="+mn-ea"/>
                                </a:rPr>
                                <m:t>𝐺</m:t>
                              </m:r>
                              <m:f>
                                <m:fPr>
                                  <m:ctrlPr>
                                    <a:rPr lang="en-US" altLang="zh-CN" sz="2800" i="1">
                                      <a:solidFill>
                                        <a:srgbClr val="0000FF"/>
                                      </a:solidFill>
                                      <a:latin typeface="Cambria Math"/>
                                      <a:ea typeface="+mn-ea"/>
                                    </a:rPr>
                                  </m:ctrlPr>
                                </m:fPr>
                                <m:num>
                                  <m:r>
                                    <a:rPr lang="en-US" altLang="zh-CN" sz="2800" b="0" i="1">
                                      <a:solidFill>
                                        <a:srgbClr val="0000FF"/>
                                      </a:solidFill>
                                      <a:latin typeface="Cambria Math" panose="02040503050406030204" pitchFamily="18" charset="0"/>
                                      <a:ea typeface="+mn-ea"/>
                                    </a:rPr>
                                    <m:t>𝑀𝑚</m:t>
                                  </m:r>
                                </m:num>
                                <m:den>
                                  <m:sSub>
                                    <m:sSubPr>
                                      <m:ctrlPr>
                                        <a:rPr lang="en-US" altLang="zh-CN" sz="2800" i="1">
                                          <a:solidFill>
                                            <a:srgbClr val="0000FF"/>
                                          </a:solidFill>
                                          <a:latin typeface="Cambria Math"/>
                                          <a:ea typeface="+mn-ea"/>
                                        </a:rPr>
                                      </m:ctrlPr>
                                    </m:sSubPr>
                                    <m:e>
                                      <m:r>
                                        <a:rPr lang="en-US" altLang="zh-CN" sz="2800" b="0" i="1">
                                          <a:solidFill>
                                            <a:srgbClr val="0000FF"/>
                                          </a:solidFill>
                                          <a:latin typeface="Cambria Math" panose="02040503050406030204" pitchFamily="18" charset="0"/>
                                          <a:ea typeface="+mn-ea"/>
                                        </a:rPr>
                                        <m:t>𝑟</m:t>
                                      </m:r>
                                    </m:e>
                                    <m:sub>
                                      <m:r>
                                        <a:rPr lang="en-US" altLang="zh-CN" sz="2800" b="0" i="1" smtClean="0">
                                          <a:solidFill>
                                            <a:srgbClr val="0000FF"/>
                                          </a:solidFill>
                                          <a:latin typeface="Cambria Math" panose="02040503050406030204" pitchFamily="18" charset="0"/>
                                          <a:ea typeface="+mn-ea"/>
                                        </a:rPr>
                                        <m:t>𝑎</m:t>
                                      </m:r>
                                    </m:sub>
                                  </m:sSub>
                                </m:den>
                              </m:f>
                            </m:e>
                          </m:d>
                        </m:e>
                      </m:d>
                    </m:oMath>
                  </m:oMathPara>
                </a14:m>
                <a:endParaRPr lang="zh-CN" altLang="en-US" sz="2800" dirty="0">
                  <a:solidFill>
                    <a:srgbClr val="0000FF"/>
                  </a:solidFill>
                  <a:latin typeface="+mn-lt"/>
                  <a:ea typeface="+mn-ea"/>
                </a:endParaRPr>
              </a:p>
            </p:txBody>
          </p:sp>
        </mc:Choice>
        <mc:Fallback xmlns="">
          <p:sp>
            <p:nvSpPr>
              <p:cNvPr id="45" name="矩形 44"/>
              <p:cNvSpPr>
                <a:spLocks noRot="1" noChangeAspect="1" noMove="1" noResize="1" noEditPoints="1" noAdjustHandles="1" noChangeArrowheads="1" noChangeShapeType="1" noTextEdit="1"/>
              </p:cNvSpPr>
              <p:nvPr/>
            </p:nvSpPr>
            <p:spPr>
              <a:xfrm>
                <a:off x="833353" y="4188784"/>
                <a:ext cx="5408788" cy="106048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833353" y="5517459"/>
                <a:ext cx="4015138" cy="106048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𝑊</m:t>
                      </m:r>
                      <m:r>
                        <a:rPr lang="en-US" altLang="zh-CN" sz="2800" b="0" i="1" smtClean="0">
                          <a:solidFill>
                            <a:srgbClr val="0000FF"/>
                          </a:solidFill>
                          <a:latin typeface="Cambria Math" panose="02040503050406030204" pitchFamily="18" charset="0"/>
                          <a:ea typeface="+mn-ea"/>
                        </a:rPr>
                        <m:t>=−</m:t>
                      </m:r>
                      <m:d>
                        <m:dPr>
                          <m:ctrlPr>
                            <a:rPr lang="en-US" altLang="zh-CN" sz="2800" i="1" smtClean="0">
                              <a:solidFill>
                                <a:srgbClr val="0000FF"/>
                              </a:solidFill>
                              <a:latin typeface="Cambria Math"/>
                              <a:ea typeface="+mn-ea"/>
                            </a:rPr>
                          </m:ctrlPr>
                        </m:dPr>
                        <m:e>
                          <m:f>
                            <m:fPr>
                              <m:ctrlPr>
                                <a:rPr lang="en-US" altLang="zh-CN" sz="280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en-US" altLang="zh-CN" sz="2800" b="0" i="1" smtClean="0">
                              <a:solidFill>
                                <a:srgbClr val="0000FF"/>
                              </a:solidFill>
                              <a:latin typeface="Cambria Math" panose="02040503050406030204" pitchFamily="18" charset="0"/>
                              <a:ea typeface="+mn-ea"/>
                            </a:rPr>
                            <m:t>𝑘</m:t>
                          </m:r>
                          <m:sSubSup>
                            <m:sSubSupPr>
                              <m:ctrlPr>
                                <a:rPr lang="en-US" altLang="zh-CN" sz="2800" i="1" smtClean="0">
                                  <a:solidFill>
                                    <a:srgbClr val="0000FF"/>
                                  </a:solidFill>
                                  <a:latin typeface="Cambria Math"/>
                                  <a:ea typeface="+mn-ea"/>
                                </a:rPr>
                              </m:ctrlPr>
                            </m:sSubSupPr>
                            <m:e>
                              <m:r>
                                <a:rPr lang="en-US" altLang="zh-CN" sz="2800" b="0" i="1" smtClean="0">
                                  <a:solidFill>
                                    <a:srgbClr val="0000FF"/>
                                  </a:solidFill>
                                  <a:latin typeface="Cambria Math" panose="02040503050406030204" pitchFamily="18" charset="0"/>
                                  <a:ea typeface="+mn-ea"/>
                                </a:rPr>
                                <m:t>𝑥</m:t>
                              </m:r>
                            </m:e>
                            <m:sub>
                              <m:r>
                                <a:rPr lang="en-US" altLang="zh-CN" sz="2800" b="0" i="1" smtClean="0">
                                  <a:solidFill>
                                    <a:srgbClr val="0000FF"/>
                                  </a:solidFill>
                                  <a:latin typeface="Cambria Math" panose="02040503050406030204" pitchFamily="18" charset="0"/>
                                  <a:ea typeface="+mn-ea"/>
                                </a:rPr>
                                <m:t>𝑏</m:t>
                              </m:r>
                            </m:sub>
                            <m:sup>
                              <m:r>
                                <a:rPr lang="en-US" altLang="zh-CN" sz="2800" b="0" i="1" smtClean="0">
                                  <a:solidFill>
                                    <a:srgbClr val="0000FF"/>
                                  </a:solidFill>
                                  <a:latin typeface="Cambria Math" panose="02040503050406030204" pitchFamily="18" charset="0"/>
                                  <a:ea typeface="+mn-ea"/>
                                </a:rPr>
                                <m:t>2</m:t>
                              </m:r>
                            </m:sup>
                          </m:sSubSup>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a:ea typeface="+mn-ea"/>
                                </a:rPr>
                              </m:ctrlPr>
                            </m:fPr>
                            <m:num>
                              <m:r>
                                <a:rPr lang="en-US" altLang="zh-CN" sz="2800" b="0" i="1">
                                  <a:solidFill>
                                    <a:srgbClr val="0000FF"/>
                                  </a:solidFill>
                                  <a:latin typeface="Cambria Math" panose="02040503050406030204" pitchFamily="18" charset="0"/>
                                  <a:ea typeface="+mn-ea"/>
                                </a:rPr>
                                <m:t>1</m:t>
                              </m:r>
                            </m:num>
                            <m:den>
                              <m:r>
                                <a:rPr lang="en-US" altLang="zh-CN" sz="2800" b="0" i="1">
                                  <a:solidFill>
                                    <a:srgbClr val="0000FF"/>
                                  </a:solidFill>
                                  <a:latin typeface="Cambria Math" panose="02040503050406030204" pitchFamily="18" charset="0"/>
                                  <a:ea typeface="+mn-ea"/>
                                </a:rPr>
                                <m:t>2</m:t>
                              </m:r>
                            </m:den>
                          </m:f>
                          <m:r>
                            <a:rPr lang="en-US" altLang="zh-CN" sz="2800" b="0" i="1">
                              <a:solidFill>
                                <a:srgbClr val="0000FF"/>
                              </a:solidFill>
                              <a:latin typeface="Cambria Math" panose="02040503050406030204" pitchFamily="18" charset="0"/>
                              <a:ea typeface="+mn-ea"/>
                            </a:rPr>
                            <m:t>𝑘</m:t>
                          </m:r>
                          <m:sSubSup>
                            <m:sSubSupPr>
                              <m:ctrlPr>
                                <a:rPr lang="en-US" altLang="zh-CN" sz="2800" i="1">
                                  <a:solidFill>
                                    <a:srgbClr val="0000FF"/>
                                  </a:solidFill>
                                  <a:latin typeface="Cambria Math"/>
                                  <a:ea typeface="+mn-ea"/>
                                </a:rPr>
                              </m:ctrlPr>
                            </m:sSubSupPr>
                            <m:e>
                              <m:r>
                                <a:rPr lang="en-US" altLang="zh-CN" sz="2800" b="0" i="1">
                                  <a:solidFill>
                                    <a:srgbClr val="0000FF"/>
                                  </a:solidFill>
                                  <a:latin typeface="Cambria Math" panose="02040503050406030204" pitchFamily="18" charset="0"/>
                                  <a:ea typeface="+mn-ea"/>
                                </a:rPr>
                                <m:t>𝑥</m:t>
                              </m:r>
                            </m:e>
                            <m:sub>
                              <m:r>
                                <a:rPr lang="en-US" altLang="zh-CN" sz="2800" b="0" i="1" smtClean="0">
                                  <a:solidFill>
                                    <a:srgbClr val="0000FF"/>
                                  </a:solidFill>
                                  <a:latin typeface="Cambria Math" panose="02040503050406030204" pitchFamily="18" charset="0"/>
                                  <a:ea typeface="+mn-ea"/>
                                </a:rPr>
                                <m:t>𝑎</m:t>
                              </m:r>
                            </m:sub>
                            <m:sup>
                              <m:r>
                                <a:rPr lang="en-US" altLang="zh-CN" sz="2800" b="0" i="1">
                                  <a:solidFill>
                                    <a:srgbClr val="0000FF"/>
                                  </a:solidFill>
                                  <a:latin typeface="Cambria Math" panose="02040503050406030204" pitchFamily="18" charset="0"/>
                                  <a:ea typeface="+mn-ea"/>
                                </a:rPr>
                                <m:t>2</m:t>
                              </m:r>
                            </m:sup>
                          </m:sSubSup>
                        </m:e>
                      </m:d>
                    </m:oMath>
                  </m:oMathPara>
                </a14:m>
                <a:endParaRPr lang="zh-CN" altLang="en-US" sz="2800" dirty="0">
                  <a:solidFill>
                    <a:srgbClr val="0000FF"/>
                  </a:solidFill>
                  <a:latin typeface="+mn-lt"/>
                  <a:ea typeface="+mn-ea"/>
                </a:endParaRPr>
              </a:p>
            </p:txBody>
          </p:sp>
        </mc:Choice>
        <mc:Fallback xmlns="">
          <p:sp>
            <p:nvSpPr>
              <p:cNvPr id="46" name="矩形 45"/>
              <p:cNvSpPr>
                <a:spLocks noRot="1" noChangeAspect="1" noMove="1" noResize="1" noEditPoints="1" noAdjustHandles="1" noChangeArrowheads="1" noChangeShapeType="1" noTextEdit="1"/>
              </p:cNvSpPr>
              <p:nvPr/>
            </p:nvSpPr>
            <p:spPr>
              <a:xfrm>
                <a:off x="833353" y="5517459"/>
                <a:ext cx="4015138" cy="1060483"/>
              </a:xfrm>
              <a:prstGeom prst="rect">
                <a:avLst/>
              </a:prstGeom>
              <a:blipFill>
                <a:blip r:embed="rId10"/>
                <a:stretch>
                  <a:fillRect/>
                </a:stretch>
              </a:blipFill>
            </p:spPr>
            <p:txBody>
              <a:bodyPr/>
              <a:lstStyle/>
              <a:p>
                <a:r>
                  <a:rPr lang="zh-CN" altLang="en-US">
                    <a:noFill/>
                  </a:rPr>
                  <a:t> </a:t>
                </a:r>
              </a:p>
            </p:txBody>
          </p:sp>
        </mc:Fallback>
      </mc:AlternateContent>
      <p:sp>
        <p:nvSpPr>
          <p:cNvPr id="47" name="Text Box 27"/>
          <p:cNvSpPr txBox="1">
            <a:spLocks noChangeArrowheads="1"/>
          </p:cNvSpPr>
          <p:nvPr/>
        </p:nvSpPr>
        <p:spPr bwMode="auto">
          <a:xfrm>
            <a:off x="833353" y="2764988"/>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重力功</a:t>
            </a:r>
          </a:p>
        </p:txBody>
      </p:sp>
      <p:sp>
        <p:nvSpPr>
          <p:cNvPr id="48" name="Rectangle 18"/>
          <p:cNvSpPr>
            <a:spLocks noChangeArrowheads="1"/>
          </p:cNvSpPr>
          <p:nvPr/>
        </p:nvSpPr>
        <p:spPr bwMode="auto">
          <a:xfrm>
            <a:off x="833353" y="3781489"/>
            <a:ext cx="198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引力功</a:t>
            </a:r>
          </a:p>
        </p:txBody>
      </p:sp>
      <p:sp>
        <p:nvSpPr>
          <p:cNvPr id="49" name="Rectangle 15"/>
          <p:cNvSpPr>
            <a:spLocks noChangeArrowheads="1"/>
          </p:cNvSpPr>
          <p:nvPr/>
        </p:nvSpPr>
        <p:spPr bwMode="auto">
          <a:xfrm>
            <a:off x="833353" y="5179653"/>
            <a:ext cx="1895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弹力功</a:t>
            </a:r>
          </a:p>
        </p:txBody>
      </p:sp>
      <p:sp>
        <p:nvSpPr>
          <p:cNvPr id="50" name="Rectangle 21"/>
          <p:cNvSpPr>
            <a:spLocks noChangeArrowheads="1"/>
          </p:cNvSpPr>
          <p:nvPr/>
        </p:nvSpPr>
        <p:spPr bwMode="auto">
          <a:xfrm>
            <a:off x="6770135" y="2756907"/>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重力势能</a:t>
            </a:r>
          </a:p>
        </p:txBody>
      </p:sp>
      <p:sp>
        <p:nvSpPr>
          <p:cNvPr id="51" name="Rectangle 8"/>
          <p:cNvSpPr>
            <a:spLocks noChangeArrowheads="1"/>
          </p:cNvSpPr>
          <p:nvPr/>
        </p:nvSpPr>
        <p:spPr bwMode="auto">
          <a:xfrm>
            <a:off x="6770135" y="3872658"/>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引力势能</a:t>
            </a:r>
          </a:p>
        </p:txBody>
      </p:sp>
      <p:sp>
        <p:nvSpPr>
          <p:cNvPr id="52" name="Text Box 5"/>
          <p:cNvSpPr txBox="1">
            <a:spLocks noChangeArrowheads="1"/>
          </p:cNvSpPr>
          <p:nvPr/>
        </p:nvSpPr>
        <p:spPr bwMode="auto">
          <a:xfrm>
            <a:off x="6770135" y="5221218"/>
            <a:ext cx="1857496"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弹性势能</a:t>
            </a:r>
          </a:p>
        </p:txBody>
      </p:sp>
    </p:spTree>
    <p:extLst>
      <p:ext uri="{BB962C8B-B14F-4D97-AF65-F5344CB8AC3E}">
        <p14:creationId xmlns:p14="http://schemas.microsoft.com/office/powerpoint/2010/main" val="313887422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left)">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left)">
                                      <p:cBhvr>
                                        <p:cTn id="37" dur="500"/>
                                        <p:tgtEl>
                                          <p:spTgt spid="4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left)">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wipe(left)">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wipe(left)">
                                      <p:cBhvr>
                                        <p:cTn id="62" dur="500"/>
                                        <p:tgtEl>
                                          <p:spTgt spid="4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wipe(left)">
                                      <p:cBhvr>
                                        <p:cTn id="67" dur="500"/>
                                        <p:tgtEl>
                                          <p:spTgt spid="5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wipe(left)">
                                      <p:cBhvr>
                                        <p:cTn id="72" dur="500"/>
                                        <p:tgtEl>
                                          <p:spTgt spid="4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wipe(left)">
                                      <p:cBhvr>
                                        <p:cTn id="77" dur="500"/>
                                        <p:tgtEl>
                                          <p:spTgt spid="4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wipe(left)">
                                      <p:cBhvr>
                                        <p:cTn id="82" dur="500"/>
                                        <p:tgtEl>
                                          <p:spTgt spid="4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wipe(left)">
                                      <p:cBhvr>
                                        <p:cTn id="87" dur="500"/>
                                        <p:tgtEl>
                                          <p:spTgt spid="5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wipe(left)">
                                      <p:cBhvr>
                                        <p:cTn id="9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p:bldP spid="22" grpId="0"/>
      <p:bldP spid="39" grpId="0" animBg="1"/>
      <p:bldP spid="40" grpId="0" animBg="1"/>
      <p:bldP spid="41" grpId="0"/>
      <p:bldP spid="42" grpId="0"/>
      <p:bldP spid="43" grpId="0"/>
      <p:bldP spid="44" grpId="0"/>
      <p:bldP spid="45" grpId="0"/>
      <p:bldP spid="46" grpId="0"/>
      <p:bldP spid="47" grpId="0"/>
      <p:bldP spid="48" grpId="0"/>
      <p:bldP spid="49" grpId="0"/>
      <p:bldP spid="50" grpId="0"/>
      <p:bldP spid="51" grpId="0"/>
      <p:bldP spid="5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1052"/>
          <p:cNvSpPr txBox="1">
            <a:spLocks noChangeArrowheads="1"/>
          </p:cNvSpPr>
          <p:nvPr/>
        </p:nvSpPr>
        <p:spPr bwMode="auto">
          <a:xfrm>
            <a:off x="3919921" y="2967005"/>
            <a:ext cx="49831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势能零点选在坐标原点处 </a:t>
            </a:r>
          </a:p>
        </p:txBody>
      </p:sp>
      <p:sp>
        <p:nvSpPr>
          <p:cNvPr id="21" name="Text Box 1054"/>
          <p:cNvSpPr txBox="1">
            <a:spLocks noChangeArrowheads="1"/>
          </p:cNvSpPr>
          <p:nvPr/>
        </p:nvSpPr>
        <p:spPr bwMode="auto">
          <a:xfrm>
            <a:off x="3919921" y="3803861"/>
            <a:ext cx="46799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势能零点选在平衡位置 </a:t>
            </a:r>
          </a:p>
        </p:txBody>
      </p:sp>
      <p:sp>
        <p:nvSpPr>
          <p:cNvPr id="36" name="Text Box 1056"/>
          <p:cNvSpPr txBox="1">
            <a:spLocks noChangeArrowheads="1"/>
          </p:cNvSpPr>
          <p:nvPr/>
        </p:nvSpPr>
        <p:spPr bwMode="auto">
          <a:xfrm>
            <a:off x="3919921" y="4640718"/>
            <a:ext cx="41150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势能零点选在无穷远处 </a:t>
            </a:r>
          </a:p>
        </p:txBody>
      </p:sp>
      <p:sp>
        <p:nvSpPr>
          <p:cNvPr id="37" name="AutoShape 1057"/>
          <p:cNvSpPr>
            <a:spLocks/>
          </p:cNvSpPr>
          <p:nvPr/>
        </p:nvSpPr>
        <p:spPr bwMode="auto">
          <a:xfrm>
            <a:off x="1231731" y="3224389"/>
            <a:ext cx="255414" cy="1773961"/>
          </a:xfrm>
          <a:prstGeom prst="leftBrace">
            <a:avLst>
              <a:gd name="adj1" fmla="val 43333"/>
              <a:gd name="adj2" fmla="val 50000"/>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mc:AlternateContent xmlns:mc="http://schemas.openxmlformats.org/markup-compatibility/2006" xmlns:a14="http://schemas.microsoft.com/office/drawing/2010/main">
        <mc:Choice Requires="a14">
          <p:sp>
            <p:nvSpPr>
              <p:cNvPr id="38" name="矩形 37"/>
              <p:cNvSpPr/>
              <p:nvPr/>
            </p:nvSpPr>
            <p:spPr>
              <a:xfrm>
                <a:off x="1571232" y="2967005"/>
                <a:ext cx="185749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mn-ea"/>
                            </a:rPr>
                          </m:ctrlPr>
                        </m:sSubPr>
                        <m:e>
                          <m:r>
                            <a:rPr lang="en-US" altLang="zh-CN" sz="2800" b="0" i="1">
                              <a:solidFill>
                                <a:srgbClr val="FF0000"/>
                              </a:solidFill>
                              <a:latin typeface="Cambria Math" panose="02040503050406030204" pitchFamily="18" charset="0"/>
                              <a:ea typeface="+mn-ea"/>
                            </a:rPr>
                            <m:t>𝐸</m:t>
                          </m:r>
                        </m:e>
                        <m:sub>
                          <m:r>
                            <a:rPr lang="en-US" altLang="zh-CN" sz="2800" b="0" i="1">
                              <a:solidFill>
                                <a:srgbClr val="FF0000"/>
                              </a:solidFill>
                              <a:latin typeface="Cambria Math" panose="02040503050406030204" pitchFamily="18" charset="0"/>
                              <a:ea typeface="+mn-ea"/>
                            </a:rPr>
                            <m:t>𝑃</m:t>
                          </m:r>
                        </m:sub>
                      </m:sSub>
                      <m:r>
                        <a:rPr lang="en-US" altLang="zh-CN" sz="2800" b="0" i="1" smtClean="0">
                          <a:solidFill>
                            <a:srgbClr val="FF0000"/>
                          </a:solidFill>
                          <a:latin typeface="Cambria Math" panose="02040503050406030204" pitchFamily="18" charset="0"/>
                          <a:ea typeface="+mn-ea"/>
                        </a:rPr>
                        <m:t>=</m:t>
                      </m:r>
                      <m:r>
                        <a:rPr lang="en-US" altLang="zh-CN" sz="2800" b="0" i="1" smtClean="0">
                          <a:solidFill>
                            <a:srgbClr val="FF0000"/>
                          </a:solidFill>
                          <a:latin typeface="Cambria Math" panose="02040503050406030204" pitchFamily="18" charset="0"/>
                          <a:ea typeface="+mn-ea"/>
                        </a:rPr>
                        <m:t>𝑚𝑔𝑦</m:t>
                      </m:r>
                    </m:oMath>
                  </m:oMathPara>
                </a14:m>
                <a:endParaRPr lang="zh-CN" altLang="en-US" sz="2800" dirty="0">
                  <a:solidFill>
                    <a:srgbClr val="FF0000"/>
                  </a:solidFill>
                  <a:latin typeface="+mn-lt"/>
                  <a:ea typeface="+mn-ea"/>
                </a:endParaRPr>
              </a:p>
            </p:txBody>
          </p:sp>
        </mc:Choice>
        <mc:Fallback xmlns="">
          <p:sp>
            <p:nvSpPr>
              <p:cNvPr id="38" name="矩形 37"/>
              <p:cNvSpPr>
                <a:spLocks noRot="1" noChangeAspect="1" noMove="1" noResize="1" noEditPoints="1" noAdjustHandles="1" noChangeArrowheads="1" noChangeShapeType="1" noTextEdit="1"/>
              </p:cNvSpPr>
              <p:nvPr/>
            </p:nvSpPr>
            <p:spPr>
              <a:xfrm>
                <a:off x="1571232" y="2967005"/>
                <a:ext cx="1857496" cy="52322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1518173" y="3591852"/>
                <a:ext cx="2044727"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mn-ea"/>
                            </a:rPr>
                          </m:ctrlPr>
                        </m:sSubPr>
                        <m:e>
                          <m:r>
                            <a:rPr lang="en-US" altLang="zh-CN" sz="2800" b="0" i="1" smtClean="0">
                              <a:solidFill>
                                <a:srgbClr val="FF0000"/>
                              </a:solidFill>
                              <a:latin typeface="Cambria Math" panose="02040503050406030204" pitchFamily="18" charset="0"/>
                              <a:ea typeface="+mn-ea"/>
                            </a:rPr>
                            <m:t>𝐸</m:t>
                          </m:r>
                        </m:e>
                        <m:sub>
                          <m:r>
                            <a:rPr lang="en-US" altLang="zh-CN" sz="2800" b="0" i="1" smtClean="0">
                              <a:solidFill>
                                <a:srgbClr val="FF0000"/>
                              </a:solidFill>
                              <a:latin typeface="Cambria Math" panose="02040503050406030204" pitchFamily="18" charset="0"/>
                              <a:ea typeface="+mn-ea"/>
                            </a:rPr>
                            <m:t>𝑃</m:t>
                          </m:r>
                        </m:sub>
                      </m:sSub>
                      <m:r>
                        <a:rPr lang="en-US" altLang="zh-CN" sz="2800" b="0" i="1" smtClean="0">
                          <a:solidFill>
                            <a:srgbClr val="FF0000"/>
                          </a:solidFill>
                          <a:latin typeface="Cambria Math" panose="02040503050406030204" pitchFamily="18" charset="0"/>
                          <a:ea typeface="+mn-ea"/>
                        </a:rPr>
                        <m:t>=</m:t>
                      </m:r>
                      <m:f>
                        <m:fPr>
                          <m:ctrlPr>
                            <a:rPr lang="en-US" altLang="zh-CN" sz="2800" i="1">
                              <a:solidFill>
                                <a:srgbClr val="FF0000"/>
                              </a:solidFill>
                              <a:latin typeface="Cambria Math"/>
                              <a:ea typeface="+mn-ea"/>
                            </a:rPr>
                          </m:ctrlPr>
                        </m:fPr>
                        <m:num>
                          <m:r>
                            <a:rPr lang="en-US" altLang="zh-CN" sz="2800" b="0" i="1">
                              <a:solidFill>
                                <a:srgbClr val="FF0000"/>
                              </a:solidFill>
                              <a:latin typeface="Cambria Math" panose="02040503050406030204" pitchFamily="18" charset="0"/>
                              <a:ea typeface="+mn-ea"/>
                            </a:rPr>
                            <m:t>1</m:t>
                          </m:r>
                        </m:num>
                        <m:den>
                          <m:r>
                            <a:rPr lang="en-US" altLang="zh-CN" sz="2800" b="0" i="1">
                              <a:solidFill>
                                <a:srgbClr val="FF0000"/>
                              </a:solidFill>
                              <a:latin typeface="Cambria Math" panose="02040503050406030204" pitchFamily="18" charset="0"/>
                              <a:ea typeface="+mn-ea"/>
                            </a:rPr>
                            <m:t>2</m:t>
                          </m:r>
                        </m:den>
                      </m:f>
                      <m:r>
                        <a:rPr lang="en-US" altLang="zh-CN" sz="2800" b="0" i="1">
                          <a:solidFill>
                            <a:srgbClr val="FF0000"/>
                          </a:solidFill>
                          <a:latin typeface="Cambria Math" panose="02040503050406030204" pitchFamily="18" charset="0"/>
                          <a:ea typeface="+mn-ea"/>
                        </a:rPr>
                        <m:t>𝑘</m:t>
                      </m:r>
                      <m:sSup>
                        <m:sSupPr>
                          <m:ctrlPr>
                            <a:rPr lang="en-US" altLang="zh-CN" sz="2800" i="1" smtClean="0">
                              <a:solidFill>
                                <a:srgbClr val="FF0000"/>
                              </a:solidFill>
                              <a:latin typeface="Cambria Math"/>
                              <a:ea typeface="+mn-ea"/>
                            </a:rPr>
                          </m:ctrlPr>
                        </m:sSupPr>
                        <m:e>
                          <m:r>
                            <a:rPr lang="en-US" altLang="zh-CN" sz="2800" b="0" i="1" smtClean="0">
                              <a:solidFill>
                                <a:srgbClr val="FF0000"/>
                              </a:solidFill>
                              <a:latin typeface="Cambria Math" panose="02040503050406030204" pitchFamily="18" charset="0"/>
                              <a:ea typeface="+mn-ea"/>
                            </a:rPr>
                            <m:t>𝑥</m:t>
                          </m:r>
                        </m:e>
                        <m:sup>
                          <m:r>
                            <a:rPr lang="en-US" altLang="zh-CN" sz="2800" b="0" i="1" smtClean="0">
                              <a:solidFill>
                                <a:srgbClr val="FF0000"/>
                              </a:solidFill>
                              <a:latin typeface="Cambria Math" panose="02040503050406030204" pitchFamily="18" charset="0"/>
                              <a:ea typeface="+mn-ea"/>
                            </a:rPr>
                            <m:t>2</m:t>
                          </m:r>
                        </m:sup>
                      </m:sSup>
                    </m:oMath>
                  </m:oMathPara>
                </a14:m>
                <a:endParaRPr lang="zh-CN" altLang="en-US" sz="2800" dirty="0">
                  <a:solidFill>
                    <a:srgbClr val="FF0000"/>
                  </a:solidFill>
                  <a:latin typeface="+mn-lt"/>
                  <a:ea typeface="+mn-ea"/>
                </a:endParaRPr>
              </a:p>
            </p:txBody>
          </p:sp>
        </mc:Choice>
        <mc:Fallback xmlns="">
          <p:sp>
            <p:nvSpPr>
              <p:cNvPr id="39" name="矩形 38"/>
              <p:cNvSpPr>
                <a:spLocks noRot="1" noChangeAspect="1" noMove="1" noResize="1" noEditPoints="1" noAdjustHandles="1" noChangeArrowheads="1" noChangeShapeType="1" noTextEdit="1"/>
              </p:cNvSpPr>
              <p:nvPr/>
            </p:nvSpPr>
            <p:spPr>
              <a:xfrm>
                <a:off x="1518173" y="3591852"/>
                <a:ext cx="2044727" cy="89896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1518173" y="4451763"/>
                <a:ext cx="2401748" cy="89614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mn-ea"/>
                            </a:rPr>
                          </m:ctrlPr>
                        </m:sSubPr>
                        <m:e>
                          <m:r>
                            <a:rPr lang="en-US" altLang="zh-CN" sz="2800" b="0" i="1" smtClean="0">
                              <a:solidFill>
                                <a:srgbClr val="FF0000"/>
                              </a:solidFill>
                              <a:latin typeface="Cambria Math" panose="02040503050406030204" pitchFamily="18" charset="0"/>
                              <a:ea typeface="+mn-ea"/>
                            </a:rPr>
                            <m:t>𝐸</m:t>
                          </m:r>
                        </m:e>
                        <m:sub>
                          <m:r>
                            <a:rPr lang="en-US" altLang="zh-CN" sz="2800" b="0" i="1" smtClean="0">
                              <a:solidFill>
                                <a:srgbClr val="FF0000"/>
                              </a:solidFill>
                              <a:latin typeface="Cambria Math" panose="02040503050406030204" pitchFamily="18" charset="0"/>
                              <a:ea typeface="+mn-ea"/>
                            </a:rPr>
                            <m:t>𝑃</m:t>
                          </m:r>
                        </m:sub>
                      </m:sSub>
                      <m:r>
                        <a:rPr lang="en-US" altLang="zh-CN" sz="2800" b="0" i="1" smtClean="0">
                          <a:solidFill>
                            <a:srgbClr val="FF0000"/>
                          </a:solidFill>
                          <a:latin typeface="Cambria Math" panose="02040503050406030204" pitchFamily="18" charset="0"/>
                          <a:ea typeface="+mn-ea"/>
                        </a:rPr>
                        <m:t>=</m:t>
                      </m:r>
                      <m:r>
                        <a:rPr lang="en-US" altLang="zh-CN" sz="2800" b="0" i="1">
                          <a:solidFill>
                            <a:srgbClr val="FF0000"/>
                          </a:solidFill>
                          <a:latin typeface="Cambria Math" panose="02040503050406030204" pitchFamily="18" charset="0"/>
                          <a:ea typeface="+mn-ea"/>
                        </a:rPr>
                        <m:t>−</m:t>
                      </m:r>
                      <m:r>
                        <a:rPr lang="en-US" altLang="zh-CN" sz="2800" b="0" i="1">
                          <a:solidFill>
                            <a:srgbClr val="FF0000"/>
                          </a:solidFill>
                          <a:latin typeface="Cambria Math" panose="02040503050406030204" pitchFamily="18" charset="0"/>
                          <a:ea typeface="+mn-ea"/>
                        </a:rPr>
                        <m:t>𝐺</m:t>
                      </m:r>
                      <m:f>
                        <m:fPr>
                          <m:ctrlPr>
                            <a:rPr lang="en-US" altLang="zh-CN" sz="2800" i="1">
                              <a:solidFill>
                                <a:srgbClr val="FF0000"/>
                              </a:solidFill>
                              <a:latin typeface="Cambria Math"/>
                              <a:ea typeface="+mn-ea"/>
                            </a:rPr>
                          </m:ctrlPr>
                        </m:fPr>
                        <m:num>
                          <m:r>
                            <a:rPr lang="en-US" altLang="zh-CN" sz="2800" b="0" i="1">
                              <a:solidFill>
                                <a:srgbClr val="FF0000"/>
                              </a:solidFill>
                              <a:latin typeface="Cambria Math" panose="02040503050406030204" pitchFamily="18" charset="0"/>
                              <a:ea typeface="+mn-ea"/>
                            </a:rPr>
                            <m:t>𝑀𝑚</m:t>
                          </m:r>
                        </m:num>
                        <m:den>
                          <m:r>
                            <a:rPr lang="en-US" altLang="zh-CN" sz="2800" b="0" i="1" smtClean="0">
                              <a:solidFill>
                                <a:srgbClr val="FF0000"/>
                              </a:solidFill>
                              <a:latin typeface="Cambria Math" panose="02040503050406030204" pitchFamily="18" charset="0"/>
                              <a:ea typeface="+mn-ea"/>
                            </a:rPr>
                            <m:t>𝑟</m:t>
                          </m:r>
                        </m:den>
                      </m:f>
                    </m:oMath>
                  </m:oMathPara>
                </a14:m>
                <a:endParaRPr lang="zh-CN" altLang="en-US" sz="2800" dirty="0">
                  <a:solidFill>
                    <a:srgbClr val="FF0000"/>
                  </a:solidFill>
                  <a:latin typeface="+mn-lt"/>
                  <a:ea typeface="+mn-ea"/>
                </a:endParaRPr>
              </a:p>
            </p:txBody>
          </p:sp>
        </mc:Choice>
        <mc:Fallback xmlns="">
          <p:sp>
            <p:nvSpPr>
              <p:cNvPr id="40" name="矩形 39"/>
              <p:cNvSpPr>
                <a:spLocks noRot="1" noChangeAspect="1" noMove="1" noResize="1" noEditPoints="1" noAdjustHandles="1" noChangeArrowheads="1" noChangeShapeType="1" noTextEdit="1"/>
              </p:cNvSpPr>
              <p:nvPr/>
            </p:nvSpPr>
            <p:spPr>
              <a:xfrm>
                <a:off x="1518173" y="4451763"/>
                <a:ext cx="2401748" cy="896143"/>
              </a:xfrm>
              <a:prstGeom prst="rect">
                <a:avLst/>
              </a:prstGeom>
              <a:blipFill>
                <a:blip r:embed="rId4"/>
                <a:stretch>
                  <a:fillRect/>
                </a:stretch>
              </a:blipFill>
            </p:spPr>
            <p:txBody>
              <a:bodyPr/>
              <a:lstStyle/>
              <a:p>
                <a:r>
                  <a:rPr lang="zh-CN" altLang="en-US">
                    <a:noFill/>
                  </a:rPr>
                  <a:t> </a:t>
                </a:r>
              </a:p>
            </p:txBody>
          </p:sp>
        </mc:Fallback>
      </mc:AlternateContent>
      <p:sp>
        <p:nvSpPr>
          <p:cNvPr id="41" name="Text Box 1050"/>
          <p:cNvSpPr txBox="1">
            <a:spLocks noChangeArrowheads="1"/>
          </p:cNvSpPr>
          <p:nvPr/>
        </p:nvSpPr>
        <p:spPr bwMode="auto">
          <a:xfrm>
            <a:off x="672762" y="634573"/>
            <a:ext cx="66262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保守力做功等于势能增量的负值。</a:t>
            </a:r>
          </a:p>
        </p:txBody>
      </p:sp>
      <mc:AlternateContent xmlns:mc="http://schemas.openxmlformats.org/markup-compatibility/2006" xmlns:a14="http://schemas.microsoft.com/office/drawing/2010/main">
        <mc:Choice Requires="a14">
          <p:sp>
            <p:nvSpPr>
              <p:cNvPr id="42" name="矩形 41"/>
              <p:cNvSpPr/>
              <p:nvPr/>
            </p:nvSpPr>
            <p:spPr>
              <a:xfrm>
                <a:off x="748690" y="1239126"/>
                <a:ext cx="2313069"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en-US" altLang="zh-CN" sz="2800" b="0" i="1" smtClean="0">
                          <a:solidFill>
                            <a:srgbClr val="FF0000"/>
                          </a:solidFill>
                          <a:latin typeface="Cambria Math" panose="02040503050406030204" pitchFamily="18" charset="0"/>
                          <a:ea typeface="Cambria Math" panose="02040503050406030204" pitchFamily="18" charset="0"/>
                        </a:rPr>
                        <m:t>=</m:t>
                      </m:r>
                      <m:nary>
                        <m:naryPr>
                          <m:ctrlPr>
                            <a:rPr lang="en-US" altLang="zh-CN" sz="2800" b="0" i="1" smtClean="0">
                              <a:solidFill>
                                <a:srgbClr val="FF0000"/>
                              </a:solidFill>
                              <a:latin typeface="Cambria Math"/>
                              <a:ea typeface="Cambria Math" panose="02040503050406030204" pitchFamily="18" charset="0"/>
                            </a:rPr>
                          </m:ctrlPr>
                        </m:naryPr>
                        <m:sub>
                          <m:r>
                            <m:rPr>
                              <m:brk m:alnAt="23"/>
                            </m:rPr>
                            <a:rPr lang="en-US" altLang="zh-CN" sz="2800" b="0" i="1" smtClean="0">
                              <a:solidFill>
                                <a:srgbClr val="FF0000"/>
                              </a:solidFill>
                              <a:latin typeface="Cambria Math" panose="02040503050406030204" pitchFamily="18" charset="0"/>
                              <a:ea typeface="Cambria Math" panose="02040503050406030204" pitchFamily="18" charset="0"/>
                            </a:rPr>
                            <m:t>𝑎</m:t>
                          </m:r>
                        </m:sub>
                        <m:sup>
                          <m:r>
                            <a:rPr lang="en-US" altLang="zh-CN" sz="2800" b="0" i="1" smtClean="0">
                              <a:solidFill>
                                <a:srgbClr val="FF0000"/>
                              </a:solidFill>
                              <a:latin typeface="Cambria Math" panose="02040503050406030204" pitchFamily="18" charset="0"/>
                              <a:ea typeface="Cambria Math" panose="02040503050406030204" pitchFamily="18" charset="0"/>
                            </a:rPr>
                            <m:t>𝑏</m:t>
                          </m:r>
                        </m:sup>
                        <m:e>
                          <m:acc>
                            <m:accPr>
                              <m:chr m:val="⃑"/>
                              <m:ctrlPr>
                                <a:rPr lang="en-US" altLang="zh-CN" sz="2800" i="1">
                                  <a:solidFill>
                                    <a:srgbClr val="FF0000"/>
                                  </a:solidFill>
                                  <a:latin typeface="Cambria Math"/>
                                </a:rPr>
                              </m:ctrlPr>
                            </m:accPr>
                            <m:e>
                              <m:r>
                                <a:rPr lang="en-US" altLang="zh-CN" sz="2800" b="0" i="1" smtClean="0">
                                  <a:solidFill>
                                    <a:srgbClr val="FF0000"/>
                                  </a:solidFill>
                                  <a:latin typeface="Cambria Math" panose="02040503050406030204" pitchFamily="18" charset="0"/>
                                </a:rPr>
                                <m:t>𝐹</m:t>
                              </m:r>
                            </m:e>
                          </m:acc>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𝑠</m:t>
                              </m:r>
                            </m:e>
                          </m:acc>
                        </m:e>
                      </m:nary>
                    </m:oMath>
                  </m:oMathPara>
                </a14:m>
                <a:endParaRPr lang="zh-CN" altLang="en-US" sz="2800" dirty="0">
                  <a:solidFill>
                    <a:srgbClr val="FF0000"/>
                  </a:solidFill>
                  <a:latin typeface="+mn-lt"/>
                  <a:ea typeface="+mn-ea"/>
                </a:endParaRPr>
              </a:p>
            </p:txBody>
          </p:sp>
        </mc:Choice>
        <mc:Fallback xmlns="">
          <p:sp>
            <p:nvSpPr>
              <p:cNvPr id="42" name="矩形 41"/>
              <p:cNvSpPr>
                <a:spLocks noRot="1" noChangeAspect="1" noMove="1" noResize="1" noEditPoints="1" noAdjustHandles="1" noChangeArrowheads="1" noChangeShapeType="1" noTextEdit="1"/>
              </p:cNvSpPr>
              <p:nvPr/>
            </p:nvSpPr>
            <p:spPr>
              <a:xfrm>
                <a:off x="748690" y="1239126"/>
                <a:ext cx="2313069" cy="106971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5799837" y="1525623"/>
                <a:ext cx="1552861"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m:t>
                      </m:r>
                      <m:sSub>
                        <m:sSubPr>
                          <m:ctrlPr>
                            <a:rPr lang="en-US" altLang="zh-CN" sz="2800" i="1">
                              <a:solidFill>
                                <a:srgbClr val="FF0000"/>
                              </a:solidFill>
                              <a:latin typeface="Cambria Math"/>
                              <a:ea typeface="+mn-ea"/>
                            </a:rPr>
                          </m:ctrlPr>
                        </m:sSubPr>
                        <m:e>
                          <m:r>
                            <a:rPr lang="en-US" altLang="zh-CN" sz="2800" b="0" i="1" smtClean="0">
                              <a:solidFill>
                                <a:srgbClr val="FF0000"/>
                              </a:solidFill>
                              <a:latin typeface="Cambria Math" panose="02040503050406030204" pitchFamily="18" charset="0"/>
                              <a:ea typeface="+mn-ea"/>
                            </a:rPr>
                            <m:t>𝐸</m:t>
                          </m:r>
                        </m:e>
                        <m:sub>
                          <m:r>
                            <a:rPr lang="en-US" altLang="zh-CN" sz="2800" b="0" i="1" smtClean="0">
                              <a:solidFill>
                                <a:srgbClr val="FF0000"/>
                              </a:solidFill>
                              <a:latin typeface="Cambria Math" panose="02040503050406030204" pitchFamily="18" charset="0"/>
                              <a:ea typeface="+mn-ea"/>
                            </a:rPr>
                            <m:t>𝑃</m:t>
                          </m:r>
                        </m:sub>
                      </m:sSub>
                    </m:oMath>
                  </m:oMathPara>
                </a14:m>
                <a:endParaRPr lang="zh-CN" altLang="en-US" sz="2800" dirty="0">
                  <a:solidFill>
                    <a:srgbClr val="FF0000"/>
                  </a:solidFill>
                  <a:latin typeface="+mn-lt"/>
                  <a:ea typeface="+mn-ea"/>
                </a:endParaRPr>
              </a:p>
            </p:txBody>
          </p:sp>
        </mc:Choice>
        <mc:Fallback xmlns="">
          <p:sp>
            <p:nvSpPr>
              <p:cNvPr id="43" name="矩形 42"/>
              <p:cNvSpPr>
                <a:spLocks noRot="1" noChangeAspect="1" noMove="1" noResize="1" noEditPoints="1" noAdjustHandles="1" noChangeArrowheads="1" noChangeShapeType="1" noTextEdit="1"/>
              </p:cNvSpPr>
              <p:nvPr/>
            </p:nvSpPr>
            <p:spPr>
              <a:xfrm>
                <a:off x="5799837" y="1525623"/>
                <a:ext cx="155286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3076735" y="1529081"/>
                <a:ext cx="274876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m:t>
                      </m:r>
                      <m:d>
                        <m:dPr>
                          <m:ctrlPr>
                            <a:rPr lang="en-US" altLang="zh-CN" sz="2800" i="1" smtClean="0">
                              <a:solidFill>
                                <a:srgbClr val="FF0000"/>
                              </a:solidFill>
                              <a:latin typeface="Cambria Math"/>
                              <a:ea typeface="+mn-ea"/>
                            </a:rPr>
                          </m:ctrlPr>
                        </m:dPr>
                        <m:e>
                          <m:sSub>
                            <m:sSubPr>
                              <m:ctrlPr>
                                <a:rPr lang="en-US" altLang="zh-CN" sz="2800" i="1">
                                  <a:solidFill>
                                    <a:srgbClr val="FF0000"/>
                                  </a:solidFill>
                                  <a:latin typeface="Cambria Math"/>
                                  <a:ea typeface="+mn-ea"/>
                                </a:rPr>
                              </m:ctrlPr>
                            </m:sSubPr>
                            <m:e>
                              <m:r>
                                <a:rPr lang="en-US" altLang="zh-CN" sz="2800" b="0" i="1">
                                  <a:solidFill>
                                    <a:srgbClr val="FF0000"/>
                                  </a:solidFill>
                                  <a:latin typeface="Cambria Math" panose="02040503050406030204" pitchFamily="18" charset="0"/>
                                  <a:ea typeface="+mn-ea"/>
                                </a:rPr>
                                <m:t>𝐸</m:t>
                              </m:r>
                            </m:e>
                            <m:sub>
                              <m:r>
                                <a:rPr lang="en-US" altLang="zh-CN" sz="2800" b="0" i="1">
                                  <a:solidFill>
                                    <a:srgbClr val="FF0000"/>
                                  </a:solidFill>
                                  <a:latin typeface="Cambria Math" panose="02040503050406030204" pitchFamily="18" charset="0"/>
                                  <a:ea typeface="+mn-ea"/>
                                </a:rPr>
                                <m:t>𝑃</m:t>
                              </m:r>
                              <m:r>
                                <a:rPr lang="en-US" altLang="zh-CN" sz="2800" b="0" i="1" smtClean="0">
                                  <a:solidFill>
                                    <a:srgbClr val="FF0000"/>
                                  </a:solidFill>
                                  <a:latin typeface="Cambria Math" panose="02040503050406030204" pitchFamily="18" charset="0"/>
                                  <a:ea typeface="+mn-ea"/>
                                </a:rPr>
                                <m:t>𝑏</m:t>
                              </m:r>
                            </m:sub>
                          </m:sSub>
                          <m:r>
                            <a:rPr lang="en-US" altLang="zh-CN" sz="2800" b="0" i="1" smtClean="0">
                              <a:solidFill>
                                <a:srgbClr val="FF0000"/>
                              </a:solidFill>
                              <a:latin typeface="Cambria Math" panose="02040503050406030204" pitchFamily="18" charset="0"/>
                              <a:ea typeface="+mn-ea"/>
                            </a:rPr>
                            <m:t>−</m:t>
                          </m:r>
                          <m:sSub>
                            <m:sSubPr>
                              <m:ctrlPr>
                                <a:rPr lang="en-US" altLang="zh-CN" sz="2800" i="1">
                                  <a:solidFill>
                                    <a:srgbClr val="FF0000"/>
                                  </a:solidFill>
                                  <a:latin typeface="Cambria Math"/>
                                  <a:ea typeface="+mn-ea"/>
                                </a:rPr>
                              </m:ctrlPr>
                            </m:sSubPr>
                            <m:e>
                              <m:r>
                                <a:rPr lang="en-US" altLang="zh-CN" sz="2800" b="0" i="1">
                                  <a:solidFill>
                                    <a:srgbClr val="FF0000"/>
                                  </a:solidFill>
                                  <a:latin typeface="Cambria Math" panose="02040503050406030204" pitchFamily="18" charset="0"/>
                                  <a:ea typeface="+mn-ea"/>
                                </a:rPr>
                                <m:t>𝐸</m:t>
                              </m:r>
                            </m:e>
                            <m:sub>
                              <m:r>
                                <a:rPr lang="en-US" altLang="zh-CN" sz="2800" b="0" i="1">
                                  <a:solidFill>
                                    <a:srgbClr val="FF0000"/>
                                  </a:solidFill>
                                  <a:latin typeface="Cambria Math" panose="02040503050406030204" pitchFamily="18" charset="0"/>
                                  <a:ea typeface="+mn-ea"/>
                                </a:rPr>
                                <m:t>𝑃</m:t>
                              </m:r>
                              <m:r>
                                <a:rPr lang="en-US" altLang="zh-CN" sz="2800" b="0" i="1" smtClean="0">
                                  <a:solidFill>
                                    <a:srgbClr val="FF0000"/>
                                  </a:solidFill>
                                  <a:latin typeface="Cambria Math" panose="02040503050406030204" pitchFamily="18" charset="0"/>
                                  <a:ea typeface="+mn-ea"/>
                                </a:rPr>
                                <m:t>𝑎</m:t>
                              </m:r>
                            </m:sub>
                          </m:sSub>
                        </m:e>
                      </m:d>
                    </m:oMath>
                  </m:oMathPara>
                </a14:m>
                <a:endParaRPr lang="zh-CN" altLang="en-US" sz="2800" dirty="0">
                  <a:solidFill>
                    <a:srgbClr val="FF0000"/>
                  </a:solidFill>
                  <a:latin typeface="+mn-lt"/>
                  <a:ea typeface="+mn-ea"/>
                </a:endParaRPr>
              </a:p>
            </p:txBody>
          </p:sp>
        </mc:Choice>
        <mc:Fallback xmlns="">
          <p:sp>
            <p:nvSpPr>
              <p:cNvPr id="44" name="矩形 43"/>
              <p:cNvSpPr>
                <a:spLocks noRot="1" noChangeAspect="1" noMove="1" noResize="1" noEditPoints="1" noAdjustHandles="1" noChangeArrowheads="1" noChangeShapeType="1" noTextEdit="1"/>
              </p:cNvSpPr>
              <p:nvPr/>
            </p:nvSpPr>
            <p:spPr>
              <a:xfrm>
                <a:off x="3076735" y="1529081"/>
                <a:ext cx="2748765" cy="52322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7400365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up)">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left)">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wipe(left)">
                                      <p:cBhvr>
                                        <p:cTn id="42" dur="500"/>
                                        <p:tgtEl>
                                          <p:spTgt spid="4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left)">
                                      <p:cBhvr>
                                        <p:cTn id="5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6" grpId="0"/>
      <p:bldP spid="37" grpId="0" animBg="1"/>
      <p:bldP spid="38" grpId="0"/>
      <p:bldP spid="39" grpId="0"/>
      <p:bldP spid="40" grpId="0"/>
      <p:bldP spid="41" grpId="0"/>
      <p:bldP spid="42" grpId="0"/>
      <p:bldP spid="43" grpId="0"/>
      <p:bldP spid="4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931863" y="2636106"/>
            <a:ext cx="8839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Blip>
                <a:blip r:embed="rId2"/>
              </a:buBlip>
            </a:pPr>
            <a:r>
              <a:rPr lang="en-US" altLang="zh-CN" sz="2800" dirty="0">
                <a:solidFill>
                  <a:srgbClr val="0000FF"/>
                </a:solidFill>
                <a:latin typeface="+mn-lt"/>
                <a:ea typeface="+mn-ea"/>
              </a:rPr>
              <a:t>  </a:t>
            </a:r>
            <a:r>
              <a:rPr lang="zh-CN" altLang="en-US" sz="2800" dirty="0">
                <a:solidFill>
                  <a:srgbClr val="0000FF"/>
                </a:solidFill>
                <a:latin typeface="+mn-lt"/>
                <a:ea typeface="+mn-ea"/>
              </a:rPr>
              <a:t>势能具有</a:t>
            </a:r>
            <a:r>
              <a:rPr lang="zh-CN" altLang="en-US" sz="2800" dirty="0">
                <a:solidFill>
                  <a:srgbClr val="FF0000"/>
                </a:solidFill>
                <a:latin typeface="+mn-lt"/>
                <a:ea typeface="+mn-ea"/>
              </a:rPr>
              <a:t>相对性</a:t>
            </a:r>
            <a:r>
              <a:rPr lang="zh-CN" altLang="en-US" sz="2800" dirty="0">
                <a:solidFill>
                  <a:srgbClr val="0000FF"/>
                </a:solidFill>
                <a:latin typeface="+mn-lt"/>
                <a:ea typeface="+mn-ea"/>
              </a:rPr>
              <a:t>，势能大小与势能零点的选取有关。</a:t>
            </a:r>
            <a:endParaRPr lang="en-US" altLang="zh-CN" sz="2800" dirty="0">
              <a:solidFill>
                <a:srgbClr val="0000FF"/>
              </a:solidFill>
              <a:latin typeface="+mn-lt"/>
              <a:ea typeface="+mn-ea"/>
            </a:endParaRPr>
          </a:p>
        </p:txBody>
      </p:sp>
      <p:sp>
        <p:nvSpPr>
          <p:cNvPr id="51216" name="Rectangle 5"/>
          <p:cNvSpPr>
            <a:spLocks noChangeArrowheads="1"/>
          </p:cNvSpPr>
          <p:nvPr/>
        </p:nvSpPr>
        <p:spPr bwMode="auto">
          <a:xfrm>
            <a:off x="931863" y="1824896"/>
            <a:ext cx="449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Blip>
                <a:blip r:embed="rId2"/>
              </a:buBlip>
            </a:pPr>
            <a:r>
              <a:rPr lang="en-US" altLang="zh-CN" sz="2800" dirty="0">
                <a:solidFill>
                  <a:srgbClr val="0000FF"/>
                </a:solidFill>
                <a:latin typeface="+mn-lt"/>
                <a:ea typeface="+mn-ea"/>
              </a:rPr>
              <a:t>  </a:t>
            </a:r>
            <a:r>
              <a:rPr lang="zh-CN" altLang="en-US" sz="2800" dirty="0">
                <a:solidFill>
                  <a:srgbClr val="0000FF"/>
                </a:solidFill>
                <a:latin typeface="+mn-lt"/>
                <a:ea typeface="+mn-ea"/>
              </a:rPr>
              <a:t>势能是</a:t>
            </a:r>
            <a:r>
              <a:rPr lang="zh-CN" altLang="en-US" sz="2800" dirty="0">
                <a:solidFill>
                  <a:srgbClr val="FF0000"/>
                </a:solidFill>
                <a:latin typeface="+mn-lt"/>
                <a:ea typeface="+mn-ea"/>
              </a:rPr>
              <a:t>状态</a:t>
            </a:r>
            <a:r>
              <a:rPr lang="zh-CN" altLang="en-US" sz="2800" dirty="0">
                <a:solidFill>
                  <a:srgbClr val="0000FF"/>
                </a:solidFill>
                <a:latin typeface="+mn-lt"/>
                <a:ea typeface="+mn-ea"/>
              </a:rPr>
              <a:t>函数</a:t>
            </a:r>
          </a:p>
        </p:txBody>
      </p:sp>
      <p:sp>
        <p:nvSpPr>
          <p:cNvPr id="6" name="Rectangle 11"/>
          <p:cNvSpPr>
            <a:spLocks noChangeArrowheads="1"/>
          </p:cNvSpPr>
          <p:nvPr/>
        </p:nvSpPr>
        <p:spPr bwMode="auto">
          <a:xfrm>
            <a:off x="931863" y="3398106"/>
            <a:ext cx="7772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Blip>
                <a:blip r:embed="rId2"/>
              </a:buBlip>
            </a:pPr>
            <a:r>
              <a:rPr lang="en-US" altLang="zh-CN" sz="2800" dirty="0">
                <a:solidFill>
                  <a:srgbClr val="0000FF"/>
                </a:solidFill>
                <a:latin typeface="+mn-lt"/>
                <a:ea typeface="+mn-ea"/>
              </a:rPr>
              <a:t>  </a:t>
            </a:r>
            <a:r>
              <a:rPr lang="zh-CN" altLang="en-US" sz="2800" dirty="0">
                <a:solidFill>
                  <a:srgbClr val="0000FF"/>
                </a:solidFill>
                <a:latin typeface="+mn-lt"/>
                <a:ea typeface="+mn-ea"/>
              </a:rPr>
              <a:t>势能是属于</a:t>
            </a:r>
            <a:r>
              <a:rPr lang="zh-CN" altLang="en-US" sz="2800" dirty="0">
                <a:solidFill>
                  <a:srgbClr val="FF0000"/>
                </a:solidFill>
                <a:latin typeface="+mn-lt"/>
                <a:ea typeface="+mn-ea"/>
              </a:rPr>
              <a:t>系统</a:t>
            </a:r>
            <a:r>
              <a:rPr lang="zh-CN" altLang="en-US" sz="2800" dirty="0">
                <a:solidFill>
                  <a:srgbClr val="0000FF"/>
                </a:solidFill>
                <a:latin typeface="+mn-lt"/>
                <a:ea typeface="+mn-ea"/>
              </a:rPr>
              <a:t>的。</a:t>
            </a:r>
            <a:endParaRPr lang="en-US" altLang="zh-CN" sz="2800" dirty="0">
              <a:solidFill>
                <a:srgbClr val="0000FF"/>
              </a:solidFill>
              <a:latin typeface="+mn-lt"/>
              <a:ea typeface="+mn-ea"/>
            </a:endParaRPr>
          </a:p>
        </p:txBody>
      </p:sp>
      <p:grpSp>
        <p:nvGrpSpPr>
          <p:cNvPr id="51205" name="Group 21"/>
          <p:cNvGrpSpPr>
            <a:grpSpLocks/>
          </p:cNvGrpSpPr>
          <p:nvPr/>
        </p:nvGrpSpPr>
        <p:grpSpPr bwMode="auto">
          <a:xfrm>
            <a:off x="931863" y="617031"/>
            <a:ext cx="1676400" cy="838200"/>
            <a:chOff x="624" y="480"/>
            <a:chExt cx="1056" cy="528"/>
          </a:xfrm>
        </p:grpSpPr>
        <p:sp>
          <p:nvSpPr>
            <p:cNvPr id="8" name="AutoShape 13"/>
            <p:cNvSpPr>
              <a:spLocks noChangeArrowheads="1"/>
            </p:cNvSpPr>
            <p:nvPr/>
          </p:nvSpPr>
          <p:spPr bwMode="auto">
            <a:xfrm>
              <a:off x="624" y="480"/>
              <a:ext cx="1056" cy="528"/>
            </a:xfrm>
            <a:prstGeom prst="horizontalScroll">
              <a:avLst>
                <a:gd name="adj" fmla="val 12500"/>
              </a:avLst>
            </a:prstGeom>
            <a:gradFill rotWithShape="0">
              <a:gsLst>
                <a:gs pos="0">
                  <a:schemeClr val="accent1"/>
                </a:gs>
                <a:gs pos="50000">
                  <a:schemeClr val="bg1"/>
                </a:gs>
                <a:gs pos="100000">
                  <a:schemeClr val="accent1"/>
                </a:gs>
              </a:gsLst>
              <a:lin ang="5400000" scaled="1"/>
            </a:gradFill>
            <a:ln w="9525">
              <a:solidFill>
                <a:schemeClr val="tx1"/>
              </a:solidFill>
              <a:round/>
              <a:headEnd/>
              <a:tailEnd/>
            </a:ln>
            <a:effectLst>
              <a:outerShdw dist="107763" dir="13500000" algn="ctr" rotWithShape="0">
                <a:srgbClr val="009900"/>
              </a:outerShdw>
            </a:effectLst>
          </p:spPr>
          <p:txBody>
            <a:bodyPr wrap="none" anchor="ctr"/>
            <a:lstStyle/>
            <a:p>
              <a:pPr algn="just" eaLnBrk="1" hangingPunct="1">
                <a:spcBef>
                  <a:spcPct val="50000"/>
                </a:spcBef>
                <a:defRPr/>
              </a:pPr>
              <a:endParaRPr lang="zh-CN" altLang="en-US" sz="2800">
                <a:solidFill>
                  <a:srgbClr val="0000FF"/>
                </a:solidFill>
                <a:latin typeface="+mn-lt"/>
                <a:ea typeface="+mn-ea"/>
              </a:endParaRPr>
            </a:p>
          </p:txBody>
        </p:sp>
        <p:sp>
          <p:nvSpPr>
            <p:cNvPr id="51214" name="Text Box 14"/>
            <p:cNvSpPr txBox="1">
              <a:spLocks noChangeArrowheads="1"/>
            </p:cNvSpPr>
            <p:nvPr/>
          </p:nvSpPr>
          <p:spPr bwMode="auto">
            <a:xfrm>
              <a:off x="816" y="582"/>
              <a:ext cx="64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讨论</a:t>
              </a:r>
            </a:p>
          </p:txBody>
        </p:sp>
      </p:grpSp>
      <p:sp>
        <p:nvSpPr>
          <p:cNvPr id="51211" name="Text Box 6"/>
          <p:cNvSpPr txBox="1">
            <a:spLocks noChangeArrowheads="1"/>
          </p:cNvSpPr>
          <p:nvPr/>
        </p:nvSpPr>
        <p:spPr bwMode="auto">
          <a:xfrm>
            <a:off x="931863" y="4169632"/>
            <a:ext cx="3733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Blip>
                <a:blip r:embed="rId2"/>
              </a:buBlip>
            </a:pPr>
            <a:r>
              <a:rPr lang="en-US" altLang="zh-CN" sz="2800">
                <a:solidFill>
                  <a:srgbClr val="0000FF"/>
                </a:solidFill>
                <a:latin typeface="+mn-lt"/>
                <a:ea typeface="+mn-ea"/>
              </a:rPr>
              <a:t>  </a:t>
            </a:r>
            <a:r>
              <a:rPr lang="zh-CN" altLang="en-US" sz="2800">
                <a:solidFill>
                  <a:srgbClr val="0000FF"/>
                </a:solidFill>
                <a:latin typeface="+mn-lt"/>
                <a:ea typeface="+mn-ea"/>
              </a:rPr>
              <a:t>势能计算</a:t>
            </a:r>
          </a:p>
        </p:txBody>
      </p:sp>
      <p:sp>
        <p:nvSpPr>
          <p:cNvPr id="51210" name="Text Box 29"/>
          <p:cNvSpPr txBox="1">
            <a:spLocks noChangeArrowheads="1"/>
          </p:cNvSpPr>
          <p:nvPr/>
        </p:nvSpPr>
        <p:spPr bwMode="auto">
          <a:xfrm>
            <a:off x="1417639" y="4984023"/>
            <a:ext cx="1828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buNone/>
            </a:pPr>
            <a:r>
              <a:rPr lang="zh-CN" altLang="en-US" sz="2800">
                <a:solidFill>
                  <a:srgbClr val="0000FF"/>
                </a:solidFill>
                <a:latin typeface="+mn-lt"/>
                <a:ea typeface="+mn-ea"/>
              </a:rPr>
              <a:t>若令</a:t>
            </a:r>
          </a:p>
        </p:txBody>
      </p:sp>
      <mc:AlternateContent xmlns:mc="http://schemas.openxmlformats.org/markup-compatibility/2006" xmlns:a14="http://schemas.microsoft.com/office/drawing/2010/main">
        <mc:Choice Requires="a14">
          <p:sp>
            <p:nvSpPr>
              <p:cNvPr id="17" name="矩形 16"/>
              <p:cNvSpPr/>
              <p:nvPr/>
            </p:nvSpPr>
            <p:spPr>
              <a:xfrm>
                <a:off x="4088322" y="1817607"/>
                <a:ext cx="267868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mn-ea"/>
                            </a:rPr>
                          </m:ctrlPr>
                        </m:sSubPr>
                        <m:e>
                          <m:r>
                            <a:rPr lang="en-US" altLang="zh-CN" sz="2800" b="0" i="1" smtClean="0">
                              <a:solidFill>
                                <a:srgbClr val="FF0000"/>
                              </a:solidFill>
                              <a:latin typeface="Cambria Math" panose="02040503050406030204" pitchFamily="18" charset="0"/>
                              <a:ea typeface="+mn-ea"/>
                            </a:rPr>
                            <m:t>𝐸</m:t>
                          </m:r>
                        </m:e>
                        <m:sub>
                          <m:r>
                            <a:rPr lang="en-US" altLang="zh-CN" sz="2800" b="0" i="1" smtClean="0">
                              <a:solidFill>
                                <a:srgbClr val="FF0000"/>
                              </a:solidFill>
                              <a:latin typeface="Cambria Math" panose="02040503050406030204" pitchFamily="18" charset="0"/>
                              <a:ea typeface="+mn-ea"/>
                            </a:rPr>
                            <m:t>𝑃</m:t>
                          </m:r>
                        </m:sub>
                      </m:sSub>
                      <m:r>
                        <a:rPr lang="en-US" altLang="zh-CN" sz="2800" b="0" i="1" smtClean="0">
                          <a:solidFill>
                            <a:srgbClr val="FF0000"/>
                          </a:solidFill>
                          <a:latin typeface="Cambria Math" panose="02040503050406030204" pitchFamily="18" charset="0"/>
                          <a:ea typeface="+mn-ea"/>
                        </a:rPr>
                        <m:t>=</m:t>
                      </m:r>
                      <m:sSub>
                        <m:sSubPr>
                          <m:ctrlPr>
                            <a:rPr lang="en-US" altLang="zh-CN" sz="2800" i="1">
                              <a:solidFill>
                                <a:srgbClr val="FF0000"/>
                              </a:solidFill>
                              <a:latin typeface="Cambria Math"/>
                            </a:rPr>
                          </m:ctrlPr>
                        </m:sSubPr>
                        <m:e>
                          <m:r>
                            <a:rPr lang="en-US" altLang="zh-CN" sz="2800" i="1">
                              <a:solidFill>
                                <a:srgbClr val="FF0000"/>
                              </a:solidFill>
                              <a:latin typeface="Cambria Math" panose="02040503050406030204" pitchFamily="18" charset="0"/>
                            </a:rPr>
                            <m:t>𝐸</m:t>
                          </m:r>
                        </m:e>
                        <m:sub>
                          <m:r>
                            <a:rPr lang="en-US" altLang="zh-CN" sz="2800" i="1">
                              <a:solidFill>
                                <a:srgbClr val="FF0000"/>
                              </a:solidFill>
                              <a:latin typeface="Cambria Math" panose="02040503050406030204" pitchFamily="18" charset="0"/>
                            </a:rPr>
                            <m:t>𝑃</m:t>
                          </m:r>
                        </m:sub>
                      </m:sSub>
                      <m:d>
                        <m:dPr>
                          <m:ctrlPr>
                            <a:rPr lang="en-US" altLang="zh-CN" sz="2800" i="1" smtClean="0">
                              <a:solidFill>
                                <a:srgbClr val="FF0000"/>
                              </a:solidFill>
                              <a:latin typeface="Cambria Math"/>
                            </a:rPr>
                          </m:ctrlPr>
                        </m:dPr>
                        <m:e>
                          <m:r>
                            <a:rPr lang="en-US" altLang="zh-CN" sz="2800" b="0" i="1" smtClean="0">
                              <a:solidFill>
                                <a:srgbClr val="FF0000"/>
                              </a:solidFill>
                              <a:latin typeface="Cambria Math" panose="02040503050406030204" pitchFamily="18" charset="0"/>
                            </a:rPr>
                            <m:t>𝑥</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𝑦</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𝑧</m:t>
                          </m:r>
                        </m:e>
                      </m:d>
                    </m:oMath>
                  </m:oMathPara>
                </a14:m>
                <a:endParaRPr lang="zh-CN" altLang="en-US" sz="2800" dirty="0">
                  <a:solidFill>
                    <a:srgbClr val="FF0000"/>
                  </a:solidFill>
                  <a:latin typeface="+mn-lt"/>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4088322" y="1817607"/>
                <a:ext cx="2678682"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6168767" y="4178157"/>
                <a:ext cx="1552861"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m:t>
                      </m:r>
                      <m:sSub>
                        <m:sSubPr>
                          <m:ctrlPr>
                            <a:rPr lang="en-US" altLang="zh-CN" sz="2800" i="1">
                              <a:solidFill>
                                <a:srgbClr val="FF0000"/>
                              </a:solidFill>
                              <a:latin typeface="Cambria Math"/>
                              <a:ea typeface="+mn-ea"/>
                            </a:rPr>
                          </m:ctrlPr>
                        </m:sSubPr>
                        <m:e>
                          <m:r>
                            <a:rPr lang="en-US" altLang="zh-CN" sz="2800" b="0" i="1" smtClean="0">
                              <a:solidFill>
                                <a:srgbClr val="FF0000"/>
                              </a:solidFill>
                              <a:latin typeface="Cambria Math" panose="02040503050406030204" pitchFamily="18" charset="0"/>
                              <a:ea typeface="+mn-ea"/>
                            </a:rPr>
                            <m:t>𝐸</m:t>
                          </m:r>
                        </m:e>
                        <m:sub>
                          <m:r>
                            <a:rPr lang="en-US" altLang="zh-CN" sz="2800" b="0" i="1" smtClean="0">
                              <a:solidFill>
                                <a:srgbClr val="FF0000"/>
                              </a:solidFill>
                              <a:latin typeface="Cambria Math" panose="02040503050406030204" pitchFamily="18" charset="0"/>
                              <a:ea typeface="+mn-ea"/>
                            </a:rPr>
                            <m:t>𝑃</m:t>
                          </m:r>
                        </m:sub>
                      </m:sSub>
                    </m:oMath>
                  </m:oMathPara>
                </a14:m>
                <a:endParaRPr lang="zh-CN" altLang="en-US" sz="2800" dirty="0">
                  <a:solidFill>
                    <a:srgbClr val="FF0000"/>
                  </a:solidFill>
                  <a:latin typeface="+mn-lt"/>
                  <a:ea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6168767" y="4178157"/>
                <a:ext cx="1552861"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162559" y="4178157"/>
                <a:ext cx="300620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𝑊</m:t>
                      </m:r>
                      <m:r>
                        <a:rPr lang="en-US" altLang="zh-CN" sz="2800" b="0" i="1" smtClean="0">
                          <a:solidFill>
                            <a:srgbClr val="FF0000"/>
                          </a:solidFill>
                          <a:latin typeface="Cambria Math" panose="02040503050406030204" pitchFamily="18" charset="0"/>
                          <a:ea typeface="+mn-ea"/>
                        </a:rPr>
                        <m:t>=−</m:t>
                      </m:r>
                      <m:d>
                        <m:dPr>
                          <m:ctrlPr>
                            <a:rPr lang="en-US" altLang="zh-CN" sz="2800" i="1" smtClean="0">
                              <a:solidFill>
                                <a:srgbClr val="FF0000"/>
                              </a:solidFill>
                              <a:latin typeface="Cambria Math"/>
                              <a:ea typeface="+mn-ea"/>
                            </a:rPr>
                          </m:ctrlPr>
                        </m:dPr>
                        <m:e>
                          <m:sSub>
                            <m:sSubPr>
                              <m:ctrlPr>
                                <a:rPr lang="en-US" altLang="zh-CN" sz="2800" i="1">
                                  <a:solidFill>
                                    <a:srgbClr val="FF0000"/>
                                  </a:solidFill>
                                  <a:latin typeface="Cambria Math"/>
                                  <a:ea typeface="+mn-ea"/>
                                </a:rPr>
                              </m:ctrlPr>
                            </m:sSubPr>
                            <m:e>
                              <m:r>
                                <a:rPr lang="en-US" altLang="zh-CN" sz="2800" b="0" i="1">
                                  <a:solidFill>
                                    <a:srgbClr val="FF0000"/>
                                  </a:solidFill>
                                  <a:latin typeface="Cambria Math" panose="02040503050406030204" pitchFamily="18" charset="0"/>
                                  <a:ea typeface="+mn-ea"/>
                                </a:rPr>
                                <m:t>𝐸</m:t>
                              </m:r>
                            </m:e>
                            <m:sub>
                              <m:r>
                                <a:rPr lang="en-US" altLang="zh-CN" sz="2800" b="0" i="1">
                                  <a:solidFill>
                                    <a:srgbClr val="FF0000"/>
                                  </a:solidFill>
                                  <a:latin typeface="Cambria Math" panose="02040503050406030204" pitchFamily="18" charset="0"/>
                                  <a:ea typeface="+mn-ea"/>
                                </a:rPr>
                                <m:t>𝑃</m:t>
                              </m:r>
                            </m:sub>
                          </m:sSub>
                          <m:r>
                            <a:rPr lang="en-US" altLang="zh-CN" sz="2800" b="0" i="1" smtClean="0">
                              <a:solidFill>
                                <a:srgbClr val="FF0000"/>
                              </a:solidFill>
                              <a:latin typeface="Cambria Math" panose="02040503050406030204" pitchFamily="18" charset="0"/>
                              <a:ea typeface="+mn-ea"/>
                            </a:rPr>
                            <m:t>−</m:t>
                          </m:r>
                          <m:sSub>
                            <m:sSubPr>
                              <m:ctrlPr>
                                <a:rPr lang="en-US" altLang="zh-CN" sz="2800" i="1">
                                  <a:solidFill>
                                    <a:srgbClr val="FF0000"/>
                                  </a:solidFill>
                                  <a:latin typeface="Cambria Math"/>
                                  <a:ea typeface="+mn-ea"/>
                                </a:rPr>
                              </m:ctrlPr>
                            </m:sSubPr>
                            <m:e>
                              <m:r>
                                <a:rPr lang="en-US" altLang="zh-CN" sz="2800" b="0" i="1">
                                  <a:solidFill>
                                    <a:srgbClr val="FF0000"/>
                                  </a:solidFill>
                                  <a:latin typeface="Cambria Math" panose="02040503050406030204" pitchFamily="18" charset="0"/>
                                  <a:ea typeface="+mn-ea"/>
                                </a:rPr>
                                <m:t>𝐸</m:t>
                              </m:r>
                            </m:e>
                            <m:sub>
                              <m:r>
                                <a:rPr lang="en-US" altLang="zh-CN" sz="2800" b="0" i="1">
                                  <a:solidFill>
                                    <a:srgbClr val="FF0000"/>
                                  </a:solidFill>
                                  <a:latin typeface="Cambria Math" panose="02040503050406030204" pitchFamily="18" charset="0"/>
                                  <a:ea typeface="+mn-ea"/>
                                </a:rPr>
                                <m:t>𝑃</m:t>
                              </m:r>
                              <m:r>
                                <a:rPr lang="en-US" altLang="zh-CN" sz="2800" b="0" i="1" smtClean="0">
                                  <a:solidFill>
                                    <a:srgbClr val="FF0000"/>
                                  </a:solidFill>
                                  <a:latin typeface="Cambria Math" panose="02040503050406030204" pitchFamily="18" charset="0"/>
                                  <a:ea typeface="+mn-ea"/>
                                </a:rPr>
                                <m:t>0</m:t>
                              </m:r>
                            </m:sub>
                          </m:sSub>
                        </m:e>
                      </m:d>
                    </m:oMath>
                  </m:oMathPara>
                </a14:m>
                <a:endParaRPr lang="zh-CN" altLang="en-US" sz="2800" dirty="0">
                  <a:solidFill>
                    <a:srgbClr val="FF0000"/>
                  </a:solidFill>
                  <a:latin typeface="+mn-lt"/>
                  <a:ea typeface="+mn-ea"/>
                </a:endParaRPr>
              </a:p>
            </p:txBody>
          </p:sp>
        </mc:Choice>
        <mc:Fallback xmlns="">
          <p:sp>
            <p:nvSpPr>
              <p:cNvPr id="19" name="矩形 18"/>
              <p:cNvSpPr>
                <a:spLocks noRot="1" noChangeAspect="1" noMove="1" noResize="1" noEditPoints="1" noAdjustHandles="1" noChangeArrowheads="1" noChangeShapeType="1" noTextEdit="1"/>
              </p:cNvSpPr>
              <p:nvPr/>
            </p:nvSpPr>
            <p:spPr>
              <a:xfrm>
                <a:off x="3162559" y="4178157"/>
                <a:ext cx="300620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260601" y="4971390"/>
                <a:ext cx="3090333"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rPr>
                          </m:ctrlPr>
                        </m:sSubPr>
                        <m:e>
                          <m:r>
                            <a:rPr lang="en-US" altLang="zh-CN" sz="2800" i="1">
                              <a:solidFill>
                                <a:srgbClr val="FF0000"/>
                              </a:solidFill>
                              <a:latin typeface="Cambria Math" panose="02040503050406030204" pitchFamily="18" charset="0"/>
                            </a:rPr>
                            <m:t>𝐸</m:t>
                          </m:r>
                        </m:e>
                        <m:sub>
                          <m:r>
                            <a:rPr lang="en-US" altLang="zh-CN" sz="2800" i="1">
                              <a:solidFill>
                                <a:srgbClr val="FF0000"/>
                              </a:solidFill>
                              <a:latin typeface="Cambria Math" panose="02040503050406030204" pitchFamily="18" charset="0"/>
                            </a:rPr>
                            <m:t>𝑃</m:t>
                          </m:r>
                          <m:r>
                            <a:rPr lang="en-US" altLang="zh-CN" sz="2800" i="1">
                              <a:solidFill>
                                <a:srgbClr val="FF0000"/>
                              </a:solidFill>
                              <a:latin typeface="Cambria Math" panose="02040503050406030204" pitchFamily="18" charset="0"/>
                            </a:rPr>
                            <m:t>0</m:t>
                          </m:r>
                        </m:sub>
                      </m:sSub>
                      <m:d>
                        <m:dPr>
                          <m:ctrlPr>
                            <a:rPr lang="en-US" altLang="zh-CN" sz="2800" i="1" smtClean="0">
                              <a:solidFill>
                                <a:srgbClr val="FF0000"/>
                              </a:solidFill>
                              <a:latin typeface="Cambria Math"/>
                            </a:rPr>
                          </m:ctrlPr>
                        </m:dPr>
                        <m:e>
                          <m:sSub>
                            <m:sSubPr>
                              <m:ctrlPr>
                                <a:rPr lang="en-US" altLang="zh-CN" sz="2800" i="1">
                                  <a:solidFill>
                                    <a:srgbClr val="FF0000"/>
                                  </a:solidFill>
                                  <a:latin typeface="Cambria Math"/>
                                </a:rPr>
                              </m:ctrlPr>
                            </m:sSubPr>
                            <m:e>
                              <m:r>
                                <a:rPr lang="en-US" altLang="zh-CN" sz="2800" b="0" i="1" smtClean="0">
                                  <a:solidFill>
                                    <a:srgbClr val="FF0000"/>
                                  </a:solidFill>
                                  <a:latin typeface="Cambria Math" panose="02040503050406030204" pitchFamily="18" charset="0"/>
                                </a:rPr>
                                <m:t>𝑥</m:t>
                              </m:r>
                            </m:e>
                            <m:sub>
                              <m:r>
                                <a:rPr lang="en-US" altLang="zh-CN" sz="2800" i="1">
                                  <a:solidFill>
                                    <a:srgbClr val="FF0000"/>
                                  </a:solidFill>
                                  <a:latin typeface="Cambria Math" panose="02040503050406030204" pitchFamily="18" charset="0"/>
                                </a:rPr>
                                <m:t>0</m:t>
                              </m:r>
                            </m:sub>
                          </m:sSub>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a:rPr>
                              </m:ctrlPr>
                            </m:sSubPr>
                            <m:e>
                              <m:r>
                                <a:rPr lang="en-US" altLang="zh-CN" sz="2800" b="0" i="1" smtClean="0">
                                  <a:solidFill>
                                    <a:srgbClr val="FF0000"/>
                                  </a:solidFill>
                                  <a:latin typeface="Cambria Math" panose="02040503050406030204" pitchFamily="18" charset="0"/>
                                </a:rPr>
                                <m:t>𝑦</m:t>
                              </m:r>
                            </m:e>
                            <m:sub>
                              <m:r>
                                <a:rPr lang="en-US" altLang="zh-CN" sz="2800" i="1">
                                  <a:solidFill>
                                    <a:srgbClr val="FF0000"/>
                                  </a:solidFill>
                                  <a:latin typeface="Cambria Math" panose="02040503050406030204" pitchFamily="18" charset="0"/>
                                </a:rPr>
                                <m:t>0</m:t>
                              </m:r>
                            </m:sub>
                          </m:sSub>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a:rPr>
                              </m:ctrlPr>
                            </m:sSubPr>
                            <m:e>
                              <m:r>
                                <a:rPr lang="en-US" altLang="zh-CN" sz="2800" b="0" i="1" smtClean="0">
                                  <a:solidFill>
                                    <a:srgbClr val="FF0000"/>
                                  </a:solidFill>
                                  <a:latin typeface="Cambria Math" panose="02040503050406030204" pitchFamily="18" charset="0"/>
                                </a:rPr>
                                <m:t>𝑧</m:t>
                              </m:r>
                            </m:e>
                            <m:sub>
                              <m:r>
                                <a:rPr lang="en-US" altLang="zh-CN" sz="2800" i="1">
                                  <a:solidFill>
                                    <a:srgbClr val="FF0000"/>
                                  </a:solidFill>
                                  <a:latin typeface="Cambria Math" panose="02040503050406030204" pitchFamily="18" charset="0"/>
                                </a:rPr>
                                <m:t>0</m:t>
                              </m:r>
                            </m:sub>
                          </m:sSub>
                        </m:e>
                      </m:d>
                      <m:r>
                        <a:rPr lang="en-US" altLang="zh-CN" sz="2800" b="0" i="1" smtClean="0">
                          <a:solidFill>
                            <a:srgbClr val="FF0000"/>
                          </a:solidFill>
                          <a:latin typeface="Cambria Math" panose="02040503050406030204" pitchFamily="18" charset="0"/>
                        </a:rPr>
                        <m:t>=0</m:t>
                      </m:r>
                    </m:oMath>
                  </m:oMathPara>
                </a14:m>
                <a:endParaRPr lang="zh-CN" altLang="en-US" sz="2800" dirty="0">
                  <a:solidFill>
                    <a:srgbClr val="FF0000"/>
                  </a:solidFill>
                  <a:latin typeface="+mn-lt"/>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2260601" y="4971390"/>
                <a:ext cx="3090333"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3162559" y="5494610"/>
                <a:ext cx="4652812" cy="113915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rPr>
                          </m:ctrlPr>
                        </m:sSubPr>
                        <m:e>
                          <m:r>
                            <a:rPr lang="en-US" altLang="zh-CN" sz="2800" i="1">
                              <a:solidFill>
                                <a:srgbClr val="FF0000"/>
                              </a:solidFill>
                              <a:latin typeface="Cambria Math" panose="02040503050406030204" pitchFamily="18" charset="0"/>
                            </a:rPr>
                            <m:t>𝐸</m:t>
                          </m:r>
                        </m:e>
                        <m:sub>
                          <m:r>
                            <a:rPr lang="en-US" altLang="zh-CN" sz="2800" i="1">
                              <a:solidFill>
                                <a:srgbClr val="FF0000"/>
                              </a:solidFill>
                              <a:latin typeface="Cambria Math" panose="02040503050406030204" pitchFamily="18" charset="0"/>
                            </a:rPr>
                            <m:t>𝑃</m:t>
                          </m:r>
                        </m:sub>
                      </m:sSub>
                      <m:d>
                        <m:dPr>
                          <m:ctrlPr>
                            <a:rPr lang="en-US" altLang="zh-CN" sz="2800" i="1" smtClean="0">
                              <a:solidFill>
                                <a:srgbClr val="FF0000"/>
                              </a:solidFill>
                              <a:latin typeface="Cambria Math"/>
                            </a:rPr>
                          </m:ctrlPr>
                        </m:dPr>
                        <m:e>
                          <m:r>
                            <a:rPr lang="en-US" altLang="zh-CN" sz="2800" b="0" i="1" smtClean="0">
                              <a:solidFill>
                                <a:srgbClr val="FF0000"/>
                              </a:solidFill>
                              <a:latin typeface="Cambria Math" panose="02040503050406030204" pitchFamily="18" charset="0"/>
                            </a:rPr>
                            <m:t>𝑥</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𝑦</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𝑧</m:t>
                          </m:r>
                        </m:e>
                      </m:d>
                      <m:r>
                        <a:rPr lang="en-US" altLang="zh-CN" sz="2800" b="0" i="1" smtClean="0">
                          <a:solidFill>
                            <a:srgbClr val="FF0000"/>
                          </a:solidFill>
                          <a:latin typeface="Cambria Math" panose="02040503050406030204" pitchFamily="18" charset="0"/>
                        </a:rPr>
                        <m:t>=</m:t>
                      </m:r>
                      <m:nary>
                        <m:naryPr>
                          <m:ctrlPr>
                            <a:rPr lang="en-US" altLang="zh-CN" sz="2800" b="0" i="1" smtClean="0">
                              <a:solidFill>
                                <a:srgbClr val="FF0000"/>
                              </a:solidFill>
                              <a:latin typeface="Cambria Math"/>
                            </a:rPr>
                          </m:ctrlPr>
                        </m:naryPr>
                        <m:sub>
                          <m:d>
                            <m:dPr>
                              <m:ctrlPr>
                                <a:rPr lang="en-US" altLang="zh-CN" sz="2800" i="1">
                                  <a:solidFill>
                                    <a:srgbClr val="FF0000"/>
                                  </a:solidFill>
                                  <a:latin typeface="Cambria Math"/>
                                </a:rPr>
                              </m:ctrlPr>
                            </m:dPr>
                            <m:e>
                              <m:r>
                                <a:rPr lang="en-US" altLang="zh-CN" sz="2800" i="1">
                                  <a:solidFill>
                                    <a:srgbClr val="FF0000"/>
                                  </a:solidFill>
                                  <a:latin typeface="Cambria Math" panose="02040503050406030204" pitchFamily="18" charset="0"/>
                                </a:rPr>
                                <m:t>𝑥</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𝑦</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𝑧</m:t>
                              </m:r>
                            </m:e>
                          </m:d>
                        </m:sub>
                        <m:sup>
                          <m:d>
                            <m:dPr>
                              <m:ctrlPr>
                                <a:rPr lang="en-US" altLang="zh-CN" sz="2800" i="1">
                                  <a:solidFill>
                                    <a:srgbClr val="FF0000"/>
                                  </a:solidFill>
                                  <a:latin typeface="Cambria Math"/>
                                </a:rPr>
                              </m:ctrlPr>
                            </m:dPr>
                            <m:e>
                              <m:sSub>
                                <m:sSubPr>
                                  <m:ctrlPr>
                                    <a:rPr lang="en-US" altLang="zh-CN" sz="2800" i="1">
                                      <a:solidFill>
                                        <a:srgbClr val="FF0000"/>
                                      </a:solidFill>
                                      <a:latin typeface="Cambria Math"/>
                                    </a:rPr>
                                  </m:ctrlPr>
                                </m:sSubPr>
                                <m:e>
                                  <m:r>
                                    <a:rPr lang="en-US" altLang="zh-CN" sz="2800" i="1">
                                      <a:solidFill>
                                        <a:srgbClr val="FF0000"/>
                                      </a:solidFill>
                                      <a:latin typeface="Cambria Math" panose="02040503050406030204" pitchFamily="18" charset="0"/>
                                    </a:rPr>
                                    <m:t>𝑥</m:t>
                                  </m:r>
                                </m:e>
                                <m:sub>
                                  <m:r>
                                    <a:rPr lang="en-US" altLang="zh-CN" sz="2800" i="1">
                                      <a:solidFill>
                                        <a:srgbClr val="FF0000"/>
                                      </a:solidFill>
                                      <a:latin typeface="Cambria Math" panose="02040503050406030204" pitchFamily="18" charset="0"/>
                                    </a:rPr>
                                    <m:t>0</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a:rPr>
                                  </m:ctrlPr>
                                </m:sSubPr>
                                <m:e>
                                  <m:r>
                                    <a:rPr lang="en-US" altLang="zh-CN" sz="2800" i="1">
                                      <a:solidFill>
                                        <a:srgbClr val="FF0000"/>
                                      </a:solidFill>
                                      <a:latin typeface="Cambria Math" panose="02040503050406030204" pitchFamily="18" charset="0"/>
                                    </a:rPr>
                                    <m:t>𝑦</m:t>
                                  </m:r>
                                </m:e>
                                <m:sub>
                                  <m:r>
                                    <a:rPr lang="en-US" altLang="zh-CN" sz="2800" i="1">
                                      <a:solidFill>
                                        <a:srgbClr val="FF0000"/>
                                      </a:solidFill>
                                      <a:latin typeface="Cambria Math" panose="02040503050406030204" pitchFamily="18" charset="0"/>
                                    </a:rPr>
                                    <m:t>0</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a:rPr>
                                  </m:ctrlPr>
                                </m:sSubPr>
                                <m:e>
                                  <m:r>
                                    <a:rPr lang="en-US" altLang="zh-CN" sz="2800" i="1">
                                      <a:solidFill>
                                        <a:srgbClr val="FF0000"/>
                                      </a:solidFill>
                                      <a:latin typeface="Cambria Math" panose="02040503050406030204" pitchFamily="18" charset="0"/>
                                    </a:rPr>
                                    <m:t>𝑧</m:t>
                                  </m:r>
                                </m:e>
                                <m:sub>
                                  <m:r>
                                    <a:rPr lang="en-US" altLang="zh-CN" sz="2800" i="1">
                                      <a:solidFill>
                                        <a:srgbClr val="FF0000"/>
                                      </a:solidFill>
                                      <a:latin typeface="Cambria Math" panose="02040503050406030204" pitchFamily="18" charset="0"/>
                                    </a:rPr>
                                    <m:t>0</m:t>
                                  </m:r>
                                </m:sub>
                              </m:sSub>
                            </m:e>
                          </m:d>
                        </m:sup>
                        <m:e>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𝐹</m:t>
                              </m:r>
                            </m:e>
                          </m:acc>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𝑠</m:t>
                              </m:r>
                            </m:e>
                          </m:acc>
                        </m:e>
                      </m:nary>
                    </m:oMath>
                  </m:oMathPara>
                </a14:m>
                <a:endParaRPr lang="zh-CN" altLang="en-US" sz="2800" dirty="0">
                  <a:solidFill>
                    <a:srgbClr val="FF0000"/>
                  </a:solidFill>
                  <a:latin typeface="+mn-lt"/>
                  <a:ea typeface="+mn-ea"/>
                </a:endParaRPr>
              </a:p>
            </p:txBody>
          </p:sp>
        </mc:Choice>
        <mc:Fallback xmlns="">
          <p:sp>
            <p:nvSpPr>
              <p:cNvPr id="21" name="矩形 20"/>
              <p:cNvSpPr>
                <a:spLocks noRot="1" noChangeAspect="1" noMove="1" noResize="1" noEditPoints="1" noAdjustHandles="1" noChangeArrowheads="1" noChangeShapeType="1" noTextEdit="1"/>
              </p:cNvSpPr>
              <p:nvPr/>
            </p:nvSpPr>
            <p:spPr>
              <a:xfrm>
                <a:off x="3162559" y="5494610"/>
                <a:ext cx="4652812" cy="1139158"/>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5417301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16"/>
                                        </p:tgtEl>
                                        <p:attrNameLst>
                                          <p:attrName>style.visibility</p:attrName>
                                        </p:attrNameLst>
                                      </p:cBhvr>
                                      <p:to>
                                        <p:strVal val="visible"/>
                                      </p:to>
                                    </p:set>
                                    <p:animEffect transition="in" filter="wipe(left)">
                                      <p:cBhvr>
                                        <p:cTn id="7" dur="500"/>
                                        <p:tgtEl>
                                          <p:spTgt spid="512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1211"/>
                                        </p:tgtEl>
                                        <p:attrNameLst>
                                          <p:attrName>style.visibility</p:attrName>
                                        </p:attrNameLst>
                                      </p:cBhvr>
                                      <p:to>
                                        <p:strVal val="visible"/>
                                      </p:to>
                                    </p:set>
                                    <p:animEffect transition="in" filter="wipe(left)">
                                      <p:cBhvr>
                                        <p:cTn id="27" dur="500"/>
                                        <p:tgtEl>
                                          <p:spTgt spid="512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210"/>
                                        </p:tgtEl>
                                        <p:attrNameLst>
                                          <p:attrName>style.visibility</p:attrName>
                                        </p:attrNameLst>
                                      </p:cBhvr>
                                      <p:to>
                                        <p:strVal val="visible"/>
                                      </p:to>
                                    </p:set>
                                    <p:animEffect transition="in" filter="wipe(left)">
                                      <p:cBhvr>
                                        <p:cTn id="42" dur="500"/>
                                        <p:tgtEl>
                                          <p:spTgt spid="512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1216" grpId="0"/>
      <p:bldP spid="6" grpId="0"/>
      <p:bldP spid="51211" grpId="0"/>
      <p:bldP spid="51210" grpId="0"/>
      <p:bldP spid="17" grpId="0"/>
      <p:bldP spid="18" grpId="0"/>
      <p:bldP spid="19" grpId="0"/>
      <p:bldP spid="20" grpId="0"/>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56" name="Rectangle 28"/>
          <p:cNvSpPr>
            <a:spLocks noChangeArrowheads="1"/>
          </p:cNvSpPr>
          <p:nvPr/>
        </p:nvSpPr>
        <p:spPr bwMode="auto">
          <a:xfrm>
            <a:off x="3759506" y="5093504"/>
            <a:ext cx="2624171"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弹性势能曲线</a:t>
            </a:r>
          </a:p>
        </p:txBody>
      </p:sp>
      <p:sp>
        <p:nvSpPr>
          <p:cNvPr id="52254" name="Rectangle 31"/>
          <p:cNvSpPr>
            <a:spLocks noChangeArrowheads="1"/>
          </p:cNvSpPr>
          <p:nvPr/>
        </p:nvSpPr>
        <p:spPr bwMode="auto">
          <a:xfrm>
            <a:off x="1009734" y="5093504"/>
            <a:ext cx="2565344"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重力势能曲线</a:t>
            </a:r>
          </a:p>
        </p:txBody>
      </p:sp>
      <p:sp>
        <p:nvSpPr>
          <p:cNvPr id="52252" name="Rectangle 34"/>
          <p:cNvSpPr>
            <a:spLocks noChangeArrowheads="1"/>
          </p:cNvSpPr>
          <p:nvPr/>
        </p:nvSpPr>
        <p:spPr bwMode="auto">
          <a:xfrm>
            <a:off x="6567106" y="5093504"/>
            <a:ext cx="2819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引力势能曲线</a:t>
            </a:r>
          </a:p>
        </p:txBody>
      </p:sp>
      <p:sp>
        <p:nvSpPr>
          <p:cNvPr id="52232" name="Rectangle 70"/>
          <p:cNvSpPr>
            <a:spLocks noChangeArrowheads="1"/>
          </p:cNvSpPr>
          <p:nvPr/>
        </p:nvSpPr>
        <p:spPr bwMode="auto">
          <a:xfrm>
            <a:off x="519894" y="499134"/>
            <a:ext cx="95244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
                <a:srgbClr val="0000FF"/>
              </a:buClr>
              <a:buSzTx/>
              <a:buFont typeface="Wingdings" panose="05000000000000000000" pitchFamily="2" charset="2"/>
              <a:buChar char="Ø"/>
            </a:pPr>
            <a:r>
              <a:rPr lang="en-US" altLang="zh-CN" sz="2800" dirty="0">
                <a:solidFill>
                  <a:srgbClr val="0000FF"/>
                </a:solidFill>
                <a:latin typeface="+mn-lt"/>
                <a:ea typeface="+mn-ea"/>
              </a:rPr>
              <a:t> </a:t>
            </a:r>
            <a:r>
              <a:rPr lang="zh-CN" altLang="en-US" sz="2800" dirty="0">
                <a:solidFill>
                  <a:srgbClr val="0000FF"/>
                </a:solidFill>
                <a:latin typeface="+mn-lt"/>
                <a:ea typeface="+mn-ea"/>
              </a:rPr>
              <a:t>势能曲线：由势能函数确定的势能随坐标变化的曲线。</a:t>
            </a:r>
            <a:endParaRPr lang="en-US" altLang="zh-CN" sz="2800" dirty="0">
              <a:solidFill>
                <a:srgbClr val="0000FF"/>
              </a:solidFill>
              <a:latin typeface="+mn-lt"/>
              <a:ea typeface="+mn-ea"/>
            </a:endParaRPr>
          </a:p>
        </p:txBody>
      </p:sp>
      <p:grpSp>
        <p:nvGrpSpPr>
          <p:cNvPr id="3" name="组合 2"/>
          <p:cNvGrpSpPr/>
          <p:nvPr/>
        </p:nvGrpSpPr>
        <p:grpSpPr>
          <a:xfrm>
            <a:off x="748495" y="1108734"/>
            <a:ext cx="8192948" cy="3733800"/>
            <a:chOff x="748495" y="1108734"/>
            <a:chExt cx="8192948" cy="3733800"/>
          </a:xfrm>
        </p:grpSpPr>
        <p:grpSp>
          <p:nvGrpSpPr>
            <p:cNvPr id="2" name="Group 72"/>
            <p:cNvGrpSpPr>
              <a:grpSpLocks/>
            </p:cNvGrpSpPr>
            <p:nvPr/>
          </p:nvGrpSpPr>
          <p:grpSpPr bwMode="auto">
            <a:xfrm>
              <a:off x="748495" y="1108734"/>
              <a:ext cx="8153400" cy="3733800"/>
              <a:chOff x="288" y="816"/>
              <a:chExt cx="5136" cy="2352"/>
            </a:xfrm>
          </p:grpSpPr>
          <p:sp>
            <p:nvSpPr>
              <p:cNvPr id="52258" name="Rectangle 4"/>
              <p:cNvSpPr>
                <a:spLocks noChangeArrowheads="1"/>
              </p:cNvSpPr>
              <p:nvPr/>
            </p:nvSpPr>
            <p:spPr bwMode="auto">
              <a:xfrm>
                <a:off x="288" y="816"/>
                <a:ext cx="5136" cy="235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b="1">
                  <a:solidFill>
                    <a:srgbClr val="0000FF"/>
                  </a:solidFill>
                </a:endParaRPr>
              </a:p>
            </p:txBody>
          </p:sp>
          <p:grpSp>
            <p:nvGrpSpPr>
              <p:cNvPr id="52259" name="Group 71"/>
              <p:cNvGrpSpPr>
                <a:grpSpLocks/>
              </p:cNvGrpSpPr>
              <p:nvPr/>
            </p:nvGrpSpPr>
            <p:grpSpPr bwMode="auto">
              <a:xfrm>
                <a:off x="704" y="1737"/>
                <a:ext cx="987" cy="1131"/>
                <a:chOff x="704" y="1737"/>
                <a:chExt cx="987" cy="1131"/>
              </a:xfrm>
            </p:grpSpPr>
            <p:sp>
              <p:nvSpPr>
                <p:cNvPr id="52261" name="Line 6"/>
                <p:cNvSpPr>
                  <a:spLocks noChangeShapeType="1"/>
                </p:cNvSpPr>
                <p:nvPr/>
              </p:nvSpPr>
              <p:spPr bwMode="auto">
                <a:xfrm>
                  <a:off x="710" y="2868"/>
                  <a:ext cx="981" cy="0"/>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52262" name="Line 7"/>
                <p:cNvSpPr>
                  <a:spLocks noChangeShapeType="1"/>
                </p:cNvSpPr>
                <p:nvPr/>
              </p:nvSpPr>
              <p:spPr bwMode="auto">
                <a:xfrm flipV="1">
                  <a:off x="704" y="1737"/>
                  <a:ext cx="0" cy="1126"/>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52263" name="Line 8"/>
                <p:cNvSpPr>
                  <a:spLocks noChangeShapeType="1"/>
                </p:cNvSpPr>
                <p:nvPr/>
              </p:nvSpPr>
              <p:spPr bwMode="auto">
                <a:xfrm flipV="1">
                  <a:off x="704" y="2018"/>
                  <a:ext cx="817" cy="845"/>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grpSp>
          <p:nvGrpSpPr>
            <p:cNvPr id="52245" name="Group 44"/>
            <p:cNvGrpSpPr>
              <a:grpSpLocks/>
            </p:cNvGrpSpPr>
            <p:nvPr/>
          </p:nvGrpSpPr>
          <p:grpSpPr bwMode="auto">
            <a:xfrm>
              <a:off x="3720295" y="2570823"/>
              <a:ext cx="2120900" cy="1817688"/>
              <a:chOff x="2256" y="1401"/>
              <a:chExt cx="1336" cy="1145"/>
            </a:xfrm>
          </p:grpSpPr>
          <p:sp>
            <p:nvSpPr>
              <p:cNvPr id="52247" name="Line 13"/>
              <p:cNvSpPr>
                <a:spLocks noChangeShapeType="1"/>
              </p:cNvSpPr>
              <p:nvPr/>
            </p:nvSpPr>
            <p:spPr bwMode="auto">
              <a:xfrm>
                <a:off x="2256" y="2544"/>
                <a:ext cx="1336" cy="0"/>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52248" name="Line 14"/>
              <p:cNvSpPr>
                <a:spLocks noChangeShapeType="1"/>
              </p:cNvSpPr>
              <p:nvPr/>
            </p:nvSpPr>
            <p:spPr bwMode="auto">
              <a:xfrm flipV="1">
                <a:off x="2945" y="1401"/>
                <a:ext cx="0" cy="1145"/>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52250" name="Freeform 17"/>
              <p:cNvSpPr>
                <a:spLocks/>
              </p:cNvSpPr>
              <p:nvPr/>
            </p:nvSpPr>
            <p:spPr bwMode="auto">
              <a:xfrm>
                <a:off x="2428" y="1745"/>
                <a:ext cx="1032" cy="801"/>
              </a:xfrm>
              <a:custGeom>
                <a:avLst/>
                <a:gdLst>
                  <a:gd name="T0" fmla="*/ 0 w 960"/>
                  <a:gd name="T1" fmla="*/ 0 h 672"/>
                  <a:gd name="T2" fmla="*/ 707 w 960"/>
                  <a:gd name="T3" fmla="*/ 10204 h 672"/>
                  <a:gd name="T4" fmla="*/ 1767 w 960"/>
                  <a:gd name="T5" fmla="*/ 15844 h 672"/>
                  <a:gd name="T6" fmla="*/ 2829 w 960"/>
                  <a:gd name="T7" fmla="*/ 10204 h 672"/>
                  <a:gd name="T8" fmla="*/ 3524 w 960"/>
                  <a:gd name="T9" fmla="*/ 0 h 672"/>
                  <a:gd name="T10" fmla="*/ 0 60000 65536"/>
                  <a:gd name="T11" fmla="*/ 0 60000 65536"/>
                  <a:gd name="T12" fmla="*/ 0 60000 65536"/>
                  <a:gd name="T13" fmla="*/ 0 60000 65536"/>
                  <a:gd name="T14" fmla="*/ 0 60000 65536"/>
                  <a:gd name="T15" fmla="*/ 0 w 960"/>
                  <a:gd name="T16" fmla="*/ 0 h 672"/>
                  <a:gd name="T17" fmla="*/ 960 w 960"/>
                  <a:gd name="T18" fmla="*/ 672 h 672"/>
                </a:gdLst>
                <a:ahLst/>
                <a:cxnLst>
                  <a:cxn ang="T10">
                    <a:pos x="T0" y="T1"/>
                  </a:cxn>
                  <a:cxn ang="T11">
                    <a:pos x="T2" y="T3"/>
                  </a:cxn>
                  <a:cxn ang="T12">
                    <a:pos x="T4" y="T5"/>
                  </a:cxn>
                  <a:cxn ang="T13">
                    <a:pos x="T6" y="T7"/>
                  </a:cxn>
                  <a:cxn ang="T14">
                    <a:pos x="T8" y="T9"/>
                  </a:cxn>
                </a:cxnLst>
                <a:rect l="T15" t="T16" r="T17" b="T18"/>
                <a:pathLst>
                  <a:path w="960" h="672">
                    <a:moveTo>
                      <a:pt x="0" y="0"/>
                    </a:moveTo>
                    <a:cubicBezTo>
                      <a:pt x="56" y="160"/>
                      <a:pt x="112" y="320"/>
                      <a:pt x="192" y="432"/>
                    </a:cubicBezTo>
                    <a:cubicBezTo>
                      <a:pt x="272" y="544"/>
                      <a:pt x="384" y="672"/>
                      <a:pt x="480" y="672"/>
                    </a:cubicBezTo>
                    <a:cubicBezTo>
                      <a:pt x="576" y="672"/>
                      <a:pt x="688" y="544"/>
                      <a:pt x="768" y="432"/>
                    </a:cubicBezTo>
                    <a:cubicBezTo>
                      <a:pt x="848" y="320"/>
                      <a:pt x="928" y="72"/>
                      <a:pt x="960"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grpSp>
        <p:grpSp>
          <p:nvGrpSpPr>
            <p:cNvPr id="52235" name="Group 43"/>
            <p:cNvGrpSpPr>
              <a:grpSpLocks/>
            </p:cNvGrpSpPr>
            <p:nvPr/>
          </p:nvGrpSpPr>
          <p:grpSpPr bwMode="auto">
            <a:xfrm>
              <a:off x="6904819" y="2635909"/>
              <a:ext cx="1768475" cy="2130425"/>
              <a:chOff x="4214" y="1442"/>
              <a:chExt cx="1114" cy="1342"/>
            </a:xfrm>
          </p:grpSpPr>
          <p:sp>
            <p:nvSpPr>
              <p:cNvPr id="52237" name="Line 20"/>
              <p:cNvSpPr>
                <a:spLocks noChangeShapeType="1"/>
              </p:cNvSpPr>
              <p:nvPr/>
            </p:nvSpPr>
            <p:spPr bwMode="auto">
              <a:xfrm flipV="1">
                <a:off x="4214" y="1442"/>
                <a:ext cx="0" cy="1342"/>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nvGrpSpPr>
              <p:cNvPr id="52238" name="Group 42"/>
              <p:cNvGrpSpPr>
                <a:grpSpLocks/>
              </p:cNvGrpSpPr>
              <p:nvPr/>
            </p:nvGrpSpPr>
            <p:grpSpPr bwMode="auto">
              <a:xfrm>
                <a:off x="4214" y="1790"/>
                <a:ext cx="1114" cy="944"/>
                <a:chOff x="4214" y="1790"/>
                <a:chExt cx="1114" cy="944"/>
              </a:xfrm>
            </p:grpSpPr>
            <p:sp>
              <p:nvSpPr>
                <p:cNvPr id="52239" name="Line 22"/>
                <p:cNvSpPr>
                  <a:spLocks noChangeShapeType="1"/>
                </p:cNvSpPr>
                <p:nvPr/>
              </p:nvSpPr>
              <p:spPr bwMode="auto">
                <a:xfrm>
                  <a:off x="4214" y="1790"/>
                  <a:ext cx="1114" cy="0"/>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52241" name="Freeform 25"/>
                <p:cNvSpPr>
                  <a:spLocks/>
                </p:cNvSpPr>
                <p:nvPr/>
              </p:nvSpPr>
              <p:spPr bwMode="auto">
                <a:xfrm>
                  <a:off x="4258" y="1839"/>
                  <a:ext cx="936" cy="895"/>
                </a:xfrm>
                <a:custGeom>
                  <a:avLst/>
                  <a:gdLst>
                    <a:gd name="T0" fmla="*/ 0 w 912"/>
                    <a:gd name="T1" fmla="*/ 12070 h 768"/>
                    <a:gd name="T2" fmla="*/ 75 w 912"/>
                    <a:gd name="T3" fmla="*/ 6042 h 768"/>
                    <a:gd name="T4" fmla="*/ 230 w 912"/>
                    <a:gd name="T5" fmla="*/ 2267 h 768"/>
                    <a:gd name="T6" fmla="*/ 690 w 912"/>
                    <a:gd name="T7" fmla="*/ 757 h 768"/>
                    <a:gd name="T8" fmla="*/ 1456 w 912"/>
                    <a:gd name="T9" fmla="*/ 0 h 768"/>
                    <a:gd name="T10" fmla="*/ 0 60000 65536"/>
                    <a:gd name="T11" fmla="*/ 0 60000 65536"/>
                    <a:gd name="T12" fmla="*/ 0 60000 65536"/>
                    <a:gd name="T13" fmla="*/ 0 60000 65536"/>
                    <a:gd name="T14" fmla="*/ 0 60000 65536"/>
                    <a:gd name="T15" fmla="*/ 0 w 912"/>
                    <a:gd name="T16" fmla="*/ 0 h 768"/>
                    <a:gd name="T17" fmla="*/ 912 w 912"/>
                    <a:gd name="T18" fmla="*/ 768 h 768"/>
                  </a:gdLst>
                  <a:ahLst/>
                  <a:cxnLst>
                    <a:cxn ang="T10">
                      <a:pos x="T0" y="T1"/>
                    </a:cxn>
                    <a:cxn ang="T11">
                      <a:pos x="T2" y="T3"/>
                    </a:cxn>
                    <a:cxn ang="T12">
                      <a:pos x="T4" y="T5"/>
                    </a:cxn>
                    <a:cxn ang="T13">
                      <a:pos x="T6" y="T7"/>
                    </a:cxn>
                    <a:cxn ang="T14">
                      <a:pos x="T8" y="T9"/>
                    </a:cxn>
                  </a:cxnLst>
                  <a:rect l="T15" t="T16" r="T17" b="T18"/>
                  <a:pathLst>
                    <a:path w="912" h="768">
                      <a:moveTo>
                        <a:pt x="0" y="768"/>
                      </a:moveTo>
                      <a:cubicBezTo>
                        <a:pt x="12" y="628"/>
                        <a:pt x="24" y="488"/>
                        <a:pt x="48" y="384"/>
                      </a:cubicBezTo>
                      <a:cubicBezTo>
                        <a:pt x="72" y="280"/>
                        <a:pt x="80" y="200"/>
                        <a:pt x="144" y="144"/>
                      </a:cubicBezTo>
                      <a:cubicBezTo>
                        <a:pt x="208" y="88"/>
                        <a:pt x="304" y="72"/>
                        <a:pt x="432" y="48"/>
                      </a:cubicBezTo>
                      <a:cubicBezTo>
                        <a:pt x="560" y="24"/>
                        <a:pt x="832" y="8"/>
                        <a:pt x="912" y="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grpSp>
        </p:grpSp>
        <mc:AlternateContent xmlns:mc="http://schemas.openxmlformats.org/markup-compatibility/2006" xmlns:a14="http://schemas.microsoft.com/office/drawing/2010/main">
          <mc:Choice Requires="a14">
            <p:sp>
              <p:nvSpPr>
                <p:cNvPr id="43" name="矩形 42"/>
                <p:cNvSpPr/>
                <p:nvPr/>
              </p:nvSpPr>
              <p:spPr>
                <a:xfrm>
                  <a:off x="1205695" y="1414655"/>
                  <a:ext cx="185749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a:solidFill>
                                  <a:srgbClr val="0000FF"/>
                                </a:solidFill>
                                <a:latin typeface="Cambria Math" panose="02040503050406030204" pitchFamily="18" charset="0"/>
                                <a:ea typeface="+mn-ea"/>
                              </a:rPr>
                              <m:t>𝐸</m:t>
                            </m:r>
                          </m:e>
                          <m:sub>
                            <m:r>
                              <a:rPr lang="en-US" altLang="zh-CN" sz="2800" b="0" i="1">
                                <a:solidFill>
                                  <a:srgbClr val="0000FF"/>
                                </a:solidFill>
                                <a:latin typeface="Cambria Math" panose="02040503050406030204" pitchFamily="18" charset="0"/>
                                <a:ea typeface="+mn-ea"/>
                              </a:rPr>
                              <m:t>𝑃</m:t>
                            </m:r>
                          </m:sub>
                        </m:sSub>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𝑚𝑔𝑦</m:t>
                        </m:r>
                      </m:oMath>
                    </m:oMathPara>
                  </a14:m>
                  <a:endParaRPr lang="zh-CN" altLang="en-US" sz="2800" dirty="0">
                    <a:solidFill>
                      <a:srgbClr val="0000FF"/>
                    </a:solidFill>
                    <a:latin typeface="+mn-lt"/>
                    <a:ea typeface="+mn-ea"/>
                  </a:endParaRPr>
                </a:p>
              </p:txBody>
            </p:sp>
          </mc:Choice>
          <mc:Fallback xmlns="">
            <p:sp>
              <p:nvSpPr>
                <p:cNvPr id="43" name="矩形 42"/>
                <p:cNvSpPr>
                  <a:spLocks noRot="1" noChangeAspect="1" noMove="1" noResize="1" noEditPoints="1" noAdjustHandles="1" noChangeArrowheads="1" noChangeShapeType="1" noTextEdit="1"/>
                </p:cNvSpPr>
                <p:nvPr/>
              </p:nvSpPr>
              <p:spPr>
                <a:xfrm>
                  <a:off x="1205695" y="1414655"/>
                  <a:ext cx="1857496" cy="52322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3758381" y="1189257"/>
                  <a:ext cx="2044727"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𝐸</m:t>
                            </m:r>
                          </m:e>
                          <m:sub>
                            <m:r>
                              <a:rPr lang="en-US" altLang="zh-CN" sz="2800" b="0" i="1" smtClean="0">
                                <a:solidFill>
                                  <a:srgbClr val="0000FF"/>
                                </a:solidFill>
                                <a:latin typeface="Cambria Math" panose="02040503050406030204" pitchFamily="18" charset="0"/>
                                <a:ea typeface="+mn-ea"/>
                              </a:rPr>
                              <m:t>𝑃</m:t>
                            </m:r>
                          </m:sub>
                        </m:sSub>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a:ea typeface="+mn-ea"/>
                              </a:rPr>
                            </m:ctrlPr>
                          </m:fPr>
                          <m:num>
                            <m:r>
                              <a:rPr lang="en-US" altLang="zh-CN" sz="2800" b="0" i="1">
                                <a:solidFill>
                                  <a:srgbClr val="0000FF"/>
                                </a:solidFill>
                                <a:latin typeface="Cambria Math" panose="02040503050406030204" pitchFamily="18" charset="0"/>
                                <a:ea typeface="+mn-ea"/>
                              </a:rPr>
                              <m:t>1</m:t>
                            </m:r>
                          </m:num>
                          <m:den>
                            <m:r>
                              <a:rPr lang="en-US" altLang="zh-CN" sz="2800" b="0" i="1">
                                <a:solidFill>
                                  <a:srgbClr val="0000FF"/>
                                </a:solidFill>
                                <a:latin typeface="Cambria Math" panose="02040503050406030204" pitchFamily="18" charset="0"/>
                                <a:ea typeface="+mn-ea"/>
                              </a:rPr>
                              <m:t>2</m:t>
                            </m:r>
                          </m:den>
                        </m:f>
                        <m:r>
                          <a:rPr lang="en-US" altLang="zh-CN" sz="2800" b="0" i="1">
                            <a:solidFill>
                              <a:srgbClr val="0000FF"/>
                            </a:solidFill>
                            <a:latin typeface="Cambria Math" panose="02040503050406030204" pitchFamily="18" charset="0"/>
                            <a:ea typeface="+mn-ea"/>
                          </a:rPr>
                          <m:t>𝑘</m:t>
                        </m:r>
                        <m:sSup>
                          <m:sSupPr>
                            <m:ctrlPr>
                              <a:rPr lang="en-US" altLang="zh-CN" sz="280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𝑥</m:t>
                            </m:r>
                          </m:e>
                          <m:sup>
                            <m:r>
                              <a:rPr lang="en-US" altLang="zh-CN" sz="2800" b="0" i="1" smtClean="0">
                                <a:solidFill>
                                  <a:srgbClr val="0000FF"/>
                                </a:solidFill>
                                <a:latin typeface="Cambria Math" panose="02040503050406030204" pitchFamily="18" charset="0"/>
                                <a:ea typeface="+mn-ea"/>
                              </a:rPr>
                              <m:t>2</m:t>
                            </m:r>
                          </m:sup>
                        </m:sSup>
                      </m:oMath>
                    </m:oMathPara>
                  </a14:m>
                  <a:endParaRPr lang="zh-CN" altLang="en-US" sz="2800" dirty="0">
                    <a:solidFill>
                      <a:srgbClr val="0000FF"/>
                    </a:solidFill>
                    <a:latin typeface="+mn-lt"/>
                    <a:ea typeface="+mn-ea"/>
                  </a:endParaRPr>
                </a:p>
              </p:txBody>
            </p:sp>
          </mc:Choice>
          <mc:Fallback xmlns="">
            <p:sp>
              <p:nvSpPr>
                <p:cNvPr id="44" name="矩形 43"/>
                <p:cNvSpPr>
                  <a:spLocks noRot="1" noChangeAspect="1" noMove="1" noResize="1" noEditPoints="1" noAdjustHandles="1" noChangeArrowheads="1" noChangeShapeType="1" noTextEdit="1"/>
                </p:cNvSpPr>
                <p:nvPr/>
              </p:nvSpPr>
              <p:spPr>
                <a:xfrm>
                  <a:off x="3758381" y="1189257"/>
                  <a:ext cx="2044727" cy="89896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6539695" y="1215099"/>
                  <a:ext cx="2401748" cy="89614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𝐸</m:t>
                            </m:r>
                          </m:e>
                          <m:sub>
                            <m:r>
                              <a:rPr lang="en-US" altLang="zh-CN" sz="2800" b="0" i="1" smtClean="0">
                                <a:solidFill>
                                  <a:srgbClr val="0000FF"/>
                                </a:solidFill>
                                <a:latin typeface="Cambria Math" panose="02040503050406030204" pitchFamily="18" charset="0"/>
                                <a:ea typeface="+mn-ea"/>
                              </a:rPr>
                              <m:t>𝑃</m:t>
                            </m:r>
                          </m:sub>
                        </m:sSub>
                        <m:r>
                          <a:rPr lang="en-US" altLang="zh-CN" sz="2800" b="0" i="1" smtClean="0">
                            <a:solidFill>
                              <a:srgbClr val="0000FF"/>
                            </a:solidFill>
                            <a:latin typeface="Cambria Math" panose="02040503050406030204" pitchFamily="18" charset="0"/>
                            <a:ea typeface="+mn-ea"/>
                          </a:rPr>
                          <m:t>=</m:t>
                        </m:r>
                        <m:r>
                          <a:rPr lang="en-US" altLang="zh-CN" sz="2800" b="0" i="1">
                            <a:solidFill>
                              <a:srgbClr val="0000FF"/>
                            </a:solidFill>
                            <a:latin typeface="Cambria Math" panose="02040503050406030204" pitchFamily="18" charset="0"/>
                            <a:ea typeface="+mn-ea"/>
                          </a:rPr>
                          <m:t>−</m:t>
                        </m:r>
                        <m:r>
                          <a:rPr lang="en-US" altLang="zh-CN" sz="2800" b="0" i="1">
                            <a:solidFill>
                              <a:srgbClr val="0000FF"/>
                            </a:solidFill>
                            <a:latin typeface="Cambria Math" panose="02040503050406030204" pitchFamily="18" charset="0"/>
                            <a:ea typeface="+mn-ea"/>
                          </a:rPr>
                          <m:t>𝐺</m:t>
                        </m:r>
                        <m:f>
                          <m:fPr>
                            <m:ctrlPr>
                              <a:rPr lang="en-US" altLang="zh-CN" sz="2800" i="1">
                                <a:solidFill>
                                  <a:srgbClr val="0000FF"/>
                                </a:solidFill>
                                <a:latin typeface="Cambria Math"/>
                                <a:ea typeface="+mn-ea"/>
                              </a:rPr>
                            </m:ctrlPr>
                          </m:fPr>
                          <m:num>
                            <m:r>
                              <a:rPr lang="en-US" altLang="zh-CN" sz="2800" b="0" i="1">
                                <a:solidFill>
                                  <a:srgbClr val="0000FF"/>
                                </a:solidFill>
                                <a:latin typeface="Cambria Math" panose="02040503050406030204" pitchFamily="18" charset="0"/>
                                <a:ea typeface="+mn-ea"/>
                              </a:rPr>
                              <m:t>𝑀𝑚</m:t>
                            </m:r>
                          </m:num>
                          <m:den>
                            <m:r>
                              <a:rPr lang="en-US" altLang="zh-CN" sz="2800" b="0" i="1" smtClean="0">
                                <a:solidFill>
                                  <a:srgbClr val="0000FF"/>
                                </a:solidFill>
                                <a:latin typeface="Cambria Math" panose="02040503050406030204" pitchFamily="18" charset="0"/>
                                <a:ea typeface="+mn-ea"/>
                              </a:rPr>
                              <m:t>𝑟</m:t>
                            </m:r>
                          </m:den>
                        </m:f>
                      </m:oMath>
                    </m:oMathPara>
                  </a14:m>
                  <a:endParaRPr lang="zh-CN" altLang="en-US" sz="2800" dirty="0">
                    <a:solidFill>
                      <a:srgbClr val="0000FF"/>
                    </a:solidFill>
                    <a:latin typeface="+mn-lt"/>
                    <a:ea typeface="+mn-ea"/>
                  </a:endParaRPr>
                </a:p>
              </p:txBody>
            </p:sp>
          </mc:Choice>
          <mc:Fallback xmlns="">
            <p:sp>
              <p:nvSpPr>
                <p:cNvPr id="45" name="矩形 44"/>
                <p:cNvSpPr>
                  <a:spLocks noRot="1" noChangeAspect="1" noMove="1" noResize="1" noEditPoints="1" noAdjustHandles="1" noChangeArrowheads="1" noChangeShapeType="1" noTextEdit="1"/>
                </p:cNvSpPr>
                <p:nvPr/>
              </p:nvSpPr>
              <p:spPr>
                <a:xfrm>
                  <a:off x="6539695" y="1215099"/>
                  <a:ext cx="2401748" cy="89614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1382336" y="2250870"/>
                  <a:ext cx="67050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a:solidFill>
                                  <a:srgbClr val="0000FF"/>
                                </a:solidFill>
                                <a:latin typeface="Cambria Math" panose="02040503050406030204" pitchFamily="18" charset="0"/>
                                <a:ea typeface="+mn-ea"/>
                              </a:rPr>
                              <m:t>𝐸</m:t>
                            </m:r>
                          </m:e>
                          <m:sub>
                            <m:r>
                              <a:rPr lang="en-US" altLang="zh-CN" sz="2800" b="0" i="1">
                                <a:solidFill>
                                  <a:srgbClr val="0000FF"/>
                                </a:solidFill>
                                <a:latin typeface="Cambria Math" panose="02040503050406030204" pitchFamily="18" charset="0"/>
                                <a:ea typeface="+mn-ea"/>
                              </a:rPr>
                              <m:t>𝑃</m:t>
                            </m:r>
                          </m:sub>
                        </m:sSub>
                      </m:oMath>
                    </m:oMathPara>
                  </a14:m>
                  <a:endParaRPr lang="zh-CN" altLang="en-US" sz="2800" dirty="0">
                    <a:solidFill>
                      <a:srgbClr val="0000FF"/>
                    </a:solidFill>
                    <a:latin typeface="+mn-lt"/>
                    <a:ea typeface="+mn-ea"/>
                  </a:endParaRPr>
                </a:p>
              </p:txBody>
            </p:sp>
          </mc:Choice>
          <mc:Fallback xmlns="">
            <p:sp>
              <p:nvSpPr>
                <p:cNvPr id="46" name="矩形 45"/>
                <p:cNvSpPr>
                  <a:spLocks noRot="1" noChangeAspect="1" noMove="1" noResize="1" noEditPoints="1" noAdjustHandles="1" noChangeArrowheads="1" noChangeShapeType="1" noTextEdit="1"/>
                </p:cNvSpPr>
                <p:nvPr/>
              </p:nvSpPr>
              <p:spPr>
                <a:xfrm>
                  <a:off x="1382336" y="2250870"/>
                  <a:ext cx="67050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6886274" y="2250870"/>
                  <a:ext cx="67050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a:solidFill>
                                  <a:srgbClr val="0000FF"/>
                                </a:solidFill>
                                <a:latin typeface="Cambria Math" panose="02040503050406030204" pitchFamily="18" charset="0"/>
                                <a:ea typeface="+mn-ea"/>
                              </a:rPr>
                              <m:t>𝐸</m:t>
                            </m:r>
                          </m:e>
                          <m:sub>
                            <m:r>
                              <a:rPr lang="en-US" altLang="zh-CN" sz="2800" b="0" i="1">
                                <a:solidFill>
                                  <a:srgbClr val="0000FF"/>
                                </a:solidFill>
                                <a:latin typeface="Cambria Math" panose="02040503050406030204" pitchFamily="18" charset="0"/>
                                <a:ea typeface="+mn-ea"/>
                              </a:rPr>
                              <m:t>𝑃</m:t>
                            </m:r>
                          </m:sub>
                        </m:sSub>
                      </m:oMath>
                    </m:oMathPara>
                  </a14:m>
                  <a:endParaRPr lang="zh-CN" altLang="en-US" sz="2800" dirty="0">
                    <a:solidFill>
                      <a:srgbClr val="0000FF"/>
                    </a:solidFill>
                    <a:latin typeface="+mn-lt"/>
                    <a:ea typeface="+mn-ea"/>
                  </a:endParaRPr>
                </a:p>
              </p:txBody>
            </p:sp>
          </mc:Choice>
          <mc:Fallback xmlns="">
            <p:sp>
              <p:nvSpPr>
                <p:cNvPr id="47" name="矩形 46"/>
                <p:cNvSpPr>
                  <a:spLocks noRot="1" noChangeAspect="1" noMove="1" noResize="1" noEditPoints="1" noAdjustHandles="1" noChangeArrowheads="1" noChangeShapeType="1" noTextEdit="1"/>
                </p:cNvSpPr>
                <p:nvPr/>
              </p:nvSpPr>
              <p:spPr>
                <a:xfrm>
                  <a:off x="6886274" y="2250870"/>
                  <a:ext cx="670505"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4780744" y="2246041"/>
                  <a:ext cx="67050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a:solidFill>
                                  <a:srgbClr val="0000FF"/>
                                </a:solidFill>
                                <a:latin typeface="Cambria Math" panose="02040503050406030204" pitchFamily="18" charset="0"/>
                                <a:ea typeface="+mn-ea"/>
                              </a:rPr>
                              <m:t>𝐸</m:t>
                            </m:r>
                          </m:e>
                          <m:sub>
                            <m:r>
                              <a:rPr lang="en-US" altLang="zh-CN" sz="2800" b="0" i="1">
                                <a:solidFill>
                                  <a:srgbClr val="0000FF"/>
                                </a:solidFill>
                                <a:latin typeface="Cambria Math" panose="02040503050406030204" pitchFamily="18" charset="0"/>
                                <a:ea typeface="+mn-ea"/>
                              </a:rPr>
                              <m:t>𝑃</m:t>
                            </m:r>
                          </m:sub>
                        </m:sSub>
                      </m:oMath>
                    </m:oMathPara>
                  </a14:m>
                  <a:endParaRPr lang="zh-CN" altLang="en-US" sz="2800" dirty="0">
                    <a:solidFill>
                      <a:srgbClr val="0000FF"/>
                    </a:solidFill>
                    <a:latin typeface="+mn-lt"/>
                    <a:ea typeface="+mn-ea"/>
                  </a:endParaRPr>
                </a:p>
              </p:txBody>
            </p:sp>
          </mc:Choice>
          <mc:Fallback xmlns="">
            <p:sp>
              <p:nvSpPr>
                <p:cNvPr id="48" name="矩形 47"/>
                <p:cNvSpPr>
                  <a:spLocks noRot="1" noChangeAspect="1" noMove="1" noResize="1" noEditPoints="1" noAdjustHandles="1" noChangeArrowheads="1" noChangeShapeType="1" noTextEdit="1"/>
                </p:cNvSpPr>
                <p:nvPr/>
              </p:nvSpPr>
              <p:spPr>
                <a:xfrm>
                  <a:off x="4780744" y="2246041"/>
                  <a:ext cx="67050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2669998" y="3804965"/>
                  <a:ext cx="48096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𝑦</m:t>
                        </m:r>
                      </m:oMath>
                    </m:oMathPara>
                  </a14:m>
                  <a:endParaRPr lang="zh-CN" altLang="en-US" sz="2800" dirty="0">
                    <a:solidFill>
                      <a:srgbClr val="0000FF"/>
                    </a:solidFill>
                    <a:latin typeface="+mn-lt"/>
                    <a:ea typeface="+mn-ea"/>
                  </a:endParaRPr>
                </a:p>
              </p:txBody>
            </p:sp>
          </mc:Choice>
          <mc:Fallback xmlns="">
            <p:sp>
              <p:nvSpPr>
                <p:cNvPr id="49" name="矩形 48"/>
                <p:cNvSpPr>
                  <a:spLocks noRot="1" noChangeAspect="1" noMove="1" noResize="1" noEditPoints="1" noAdjustHandles="1" noChangeArrowheads="1" noChangeShapeType="1" noTextEdit="1"/>
                </p:cNvSpPr>
                <p:nvPr/>
              </p:nvSpPr>
              <p:spPr>
                <a:xfrm>
                  <a:off x="2669998" y="3804965"/>
                  <a:ext cx="48096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5519512" y="3892278"/>
                  <a:ext cx="47609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𝑥</m:t>
                        </m:r>
                      </m:oMath>
                    </m:oMathPara>
                  </a14:m>
                  <a:endParaRPr lang="zh-CN" altLang="en-US" sz="2800" dirty="0">
                    <a:solidFill>
                      <a:srgbClr val="0000FF"/>
                    </a:solidFill>
                    <a:latin typeface="+mn-lt"/>
                    <a:ea typeface="+mn-ea"/>
                  </a:endParaRPr>
                </a:p>
              </p:txBody>
            </p:sp>
          </mc:Choice>
          <mc:Fallback xmlns="">
            <p:sp>
              <p:nvSpPr>
                <p:cNvPr id="50" name="矩形 49"/>
                <p:cNvSpPr>
                  <a:spLocks noRot="1" noChangeAspect="1" noMove="1" noResize="1" noEditPoints="1" noAdjustHandles="1" noChangeArrowheads="1" noChangeShapeType="1" noTextEdit="1"/>
                </p:cNvSpPr>
                <p:nvPr/>
              </p:nvSpPr>
              <p:spPr>
                <a:xfrm>
                  <a:off x="5519512" y="3892278"/>
                  <a:ext cx="476092"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8351282" y="2697683"/>
                  <a:ext cx="45384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𝑟</m:t>
                        </m:r>
                      </m:oMath>
                    </m:oMathPara>
                  </a14:m>
                  <a:endParaRPr lang="zh-CN" altLang="en-US" sz="2800" dirty="0">
                    <a:solidFill>
                      <a:srgbClr val="0000FF"/>
                    </a:solidFill>
                    <a:latin typeface="+mn-lt"/>
                    <a:ea typeface="+mn-ea"/>
                  </a:endParaRPr>
                </a:p>
              </p:txBody>
            </p:sp>
          </mc:Choice>
          <mc:Fallback xmlns="">
            <p:sp>
              <p:nvSpPr>
                <p:cNvPr id="51" name="矩形 50"/>
                <p:cNvSpPr>
                  <a:spLocks noRot="1" noChangeAspect="1" noMove="1" noResize="1" noEditPoints="1" noAdjustHandles="1" noChangeArrowheads="1" noChangeShapeType="1" noTextEdit="1"/>
                </p:cNvSpPr>
                <p:nvPr/>
              </p:nvSpPr>
              <p:spPr>
                <a:xfrm>
                  <a:off x="8351282" y="2697683"/>
                  <a:ext cx="453842"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4552914" y="4307272"/>
                  <a:ext cx="52527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0000FF"/>
                    </a:solidFill>
                    <a:latin typeface="+mn-lt"/>
                    <a:ea typeface="+mn-ea"/>
                  </a:endParaRPr>
                </a:p>
              </p:txBody>
            </p:sp>
          </mc:Choice>
          <mc:Fallback xmlns="">
            <p:sp>
              <p:nvSpPr>
                <p:cNvPr id="52" name="矩形 51"/>
                <p:cNvSpPr>
                  <a:spLocks noRot="1" noChangeAspect="1" noMove="1" noResize="1" noEditPoints="1" noAdjustHandles="1" noChangeArrowheads="1" noChangeShapeType="1" noTextEdit="1"/>
                </p:cNvSpPr>
                <p:nvPr/>
              </p:nvSpPr>
              <p:spPr>
                <a:xfrm>
                  <a:off x="4552914" y="4307272"/>
                  <a:ext cx="525272"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1009734" y="4244236"/>
                  <a:ext cx="52527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0000FF"/>
                    </a:solidFill>
                    <a:latin typeface="+mn-lt"/>
                    <a:ea typeface="+mn-ea"/>
                  </a:endParaRPr>
                </a:p>
              </p:txBody>
            </p:sp>
          </mc:Choice>
          <mc:Fallback xmlns="">
            <p:sp>
              <p:nvSpPr>
                <p:cNvPr id="53" name="矩形 52"/>
                <p:cNvSpPr>
                  <a:spLocks noRot="1" noChangeAspect="1" noMove="1" noResize="1" noEditPoints="1" noAdjustHandles="1" noChangeArrowheads="1" noChangeShapeType="1" noTextEdit="1"/>
                </p:cNvSpPr>
                <p:nvPr/>
              </p:nvSpPr>
              <p:spPr>
                <a:xfrm>
                  <a:off x="1009734" y="4244236"/>
                  <a:ext cx="525272"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6477275" y="2947251"/>
                  <a:ext cx="52527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0000FF"/>
                    </a:solidFill>
                    <a:latin typeface="+mn-lt"/>
                    <a:ea typeface="+mn-ea"/>
                  </a:endParaRPr>
                </a:p>
              </p:txBody>
            </p:sp>
          </mc:Choice>
          <mc:Fallback xmlns="">
            <p:sp>
              <p:nvSpPr>
                <p:cNvPr id="54" name="矩形 53"/>
                <p:cNvSpPr>
                  <a:spLocks noRot="1" noChangeAspect="1" noMove="1" noResize="1" noEditPoints="1" noAdjustHandles="1" noChangeArrowheads="1" noChangeShapeType="1" noTextEdit="1"/>
                </p:cNvSpPr>
                <p:nvPr/>
              </p:nvSpPr>
              <p:spPr>
                <a:xfrm>
                  <a:off x="6477275" y="2947251"/>
                  <a:ext cx="525272" cy="523220"/>
                </a:xfrm>
                <a:prstGeom prst="rect">
                  <a:avLst/>
                </a:prstGeom>
                <a:blipFill>
                  <a:blip r:embed="rId13"/>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5" name="矩形 54"/>
              <p:cNvSpPr/>
              <p:nvPr/>
            </p:nvSpPr>
            <p:spPr>
              <a:xfrm>
                <a:off x="1009734" y="5746622"/>
                <a:ext cx="2342629"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𝑦</m:t>
                      </m:r>
                      <m:r>
                        <a:rPr lang="en-US" altLang="zh-CN" sz="2800" b="0" i="1" smtClean="0">
                          <a:solidFill>
                            <a:srgbClr val="0000FF"/>
                          </a:solidFill>
                          <a:latin typeface="Cambria Math" panose="02040503050406030204" pitchFamily="18" charset="0"/>
                          <a:ea typeface="+mn-ea"/>
                        </a:rPr>
                        <m:t>=0,</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𝑃</m:t>
                          </m:r>
                        </m:sub>
                      </m:sSub>
                      <m:r>
                        <a:rPr lang="en-US" altLang="zh-CN" sz="2800" b="0" i="1" smtClean="0">
                          <a:solidFill>
                            <a:srgbClr val="0000FF"/>
                          </a:solidFill>
                          <a:latin typeface="Cambria Math" panose="02040503050406030204" pitchFamily="18" charset="0"/>
                        </a:rPr>
                        <m:t>=0</m:t>
                      </m:r>
                    </m:oMath>
                  </m:oMathPara>
                </a14:m>
                <a:endParaRPr lang="zh-CN" altLang="en-US" sz="2800" dirty="0">
                  <a:solidFill>
                    <a:srgbClr val="0000FF"/>
                  </a:solidFill>
                  <a:latin typeface="+mn-lt"/>
                  <a:ea typeface="+mn-ea"/>
                </a:endParaRPr>
              </a:p>
            </p:txBody>
          </p:sp>
        </mc:Choice>
        <mc:Fallback xmlns="">
          <p:sp>
            <p:nvSpPr>
              <p:cNvPr id="55" name="矩形 54"/>
              <p:cNvSpPr>
                <a:spLocks noRot="1" noChangeAspect="1" noMove="1" noResize="1" noEditPoints="1" noAdjustHandles="1" noChangeArrowheads="1" noChangeShapeType="1" noTextEdit="1"/>
              </p:cNvSpPr>
              <p:nvPr/>
            </p:nvSpPr>
            <p:spPr>
              <a:xfrm>
                <a:off x="1009734" y="5746622"/>
                <a:ext cx="2342629"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3727277" y="5746622"/>
                <a:ext cx="233775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𝑥</m:t>
                      </m:r>
                      <m:r>
                        <a:rPr lang="en-US" altLang="zh-CN" sz="2800" b="0" i="1" smtClean="0">
                          <a:solidFill>
                            <a:srgbClr val="0000FF"/>
                          </a:solidFill>
                          <a:latin typeface="Cambria Math" panose="02040503050406030204" pitchFamily="18" charset="0"/>
                          <a:ea typeface="+mn-ea"/>
                        </a:rPr>
                        <m:t>=0,</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𝑃</m:t>
                          </m:r>
                        </m:sub>
                      </m:sSub>
                      <m:r>
                        <a:rPr lang="en-US" altLang="zh-CN" sz="2800" b="0" i="1" smtClean="0">
                          <a:solidFill>
                            <a:srgbClr val="0000FF"/>
                          </a:solidFill>
                          <a:latin typeface="Cambria Math" panose="02040503050406030204" pitchFamily="18" charset="0"/>
                        </a:rPr>
                        <m:t>=0</m:t>
                      </m:r>
                    </m:oMath>
                  </m:oMathPara>
                </a14:m>
                <a:endParaRPr lang="zh-CN" altLang="en-US" sz="2800" dirty="0">
                  <a:solidFill>
                    <a:srgbClr val="0000FF"/>
                  </a:solidFill>
                  <a:latin typeface="+mn-lt"/>
                  <a:ea typeface="+mn-ea"/>
                </a:endParaRPr>
              </a:p>
            </p:txBody>
          </p:sp>
        </mc:Choice>
        <mc:Fallback xmlns="">
          <p:sp>
            <p:nvSpPr>
              <p:cNvPr id="56" name="矩形 55"/>
              <p:cNvSpPr>
                <a:spLocks noRot="1" noChangeAspect="1" noMove="1" noResize="1" noEditPoints="1" noAdjustHandles="1" noChangeArrowheads="1" noChangeShapeType="1" noTextEdit="1"/>
              </p:cNvSpPr>
              <p:nvPr/>
            </p:nvSpPr>
            <p:spPr>
              <a:xfrm>
                <a:off x="3727277" y="5746622"/>
                <a:ext cx="2337756"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6539695" y="5746622"/>
                <a:ext cx="245657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𝑟</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𝑃</m:t>
                          </m:r>
                        </m:sub>
                      </m:sSub>
                      <m:r>
                        <a:rPr lang="en-US" altLang="zh-CN" sz="2800" b="0" i="1" smtClean="0">
                          <a:solidFill>
                            <a:srgbClr val="0000FF"/>
                          </a:solidFill>
                          <a:latin typeface="Cambria Math" panose="02040503050406030204" pitchFamily="18" charset="0"/>
                        </a:rPr>
                        <m:t>=0</m:t>
                      </m:r>
                    </m:oMath>
                  </m:oMathPara>
                </a14:m>
                <a:endParaRPr lang="zh-CN" altLang="en-US" sz="2800" dirty="0">
                  <a:solidFill>
                    <a:srgbClr val="0000FF"/>
                  </a:solidFill>
                  <a:latin typeface="+mn-lt"/>
                  <a:ea typeface="+mn-ea"/>
                </a:endParaRPr>
              </a:p>
            </p:txBody>
          </p:sp>
        </mc:Choice>
        <mc:Fallback xmlns="">
          <p:sp>
            <p:nvSpPr>
              <p:cNvPr id="57" name="矩形 56"/>
              <p:cNvSpPr>
                <a:spLocks noRot="1" noChangeAspect="1" noMove="1" noResize="1" noEditPoints="1" noAdjustHandles="1" noChangeArrowheads="1" noChangeShapeType="1" noTextEdit="1"/>
              </p:cNvSpPr>
              <p:nvPr/>
            </p:nvSpPr>
            <p:spPr>
              <a:xfrm>
                <a:off x="6539695" y="5746622"/>
                <a:ext cx="2456570" cy="523220"/>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276610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232"/>
                                        </p:tgtEl>
                                        <p:attrNameLst>
                                          <p:attrName>style.visibility</p:attrName>
                                        </p:attrNameLst>
                                      </p:cBhvr>
                                      <p:to>
                                        <p:strVal val="visible"/>
                                      </p:to>
                                    </p:set>
                                    <p:animEffect transition="in" filter="wipe(left)">
                                      <p:cBhvr>
                                        <p:cTn id="7" dur="500"/>
                                        <p:tgtEl>
                                          <p:spTgt spid="522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254"/>
                                        </p:tgtEl>
                                        <p:attrNameLst>
                                          <p:attrName>style.visibility</p:attrName>
                                        </p:attrNameLst>
                                      </p:cBhvr>
                                      <p:to>
                                        <p:strVal val="visible"/>
                                      </p:to>
                                    </p:set>
                                    <p:animEffect transition="in" filter="wipe(left)">
                                      <p:cBhvr>
                                        <p:cTn id="17" dur="500"/>
                                        <p:tgtEl>
                                          <p:spTgt spid="5225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256"/>
                                        </p:tgtEl>
                                        <p:attrNameLst>
                                          <p:attrName>style.visibility</p:attrName>
                                        </p:attrNameLst>
                                      </p:cBhvr>
                                      <p:to>
                                        <p:strVal val="visible"/>
                                      </p:to>
                                    </p:set>
                                    <p:animEffect transition="in" filter="wipe(left)">
                                      <p:cBhvr>
                                        <p:cTn id="22" dur="500"/>
                                        <p:tgtEl>
                                          <p:spTgt spid="5225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2252"/>
                                        </p:tgtEl>
                                        <p:attrNameLst>
                                          <p:attrName>style.visibility</p:attrName>
                                        </p:attrNameLst>
                                      </p:cBhvr>
                                      <p:to>
                                        <p:strVal val="visible"/>
                                      </p:to>
                                    </p:set>
                                    <p:animEffect transition="in" filter="wipe(left)">
                                      <p:cBhvr>
                                        <p:cTn id="27" dur="500"/>
                                        <p:tgtEl>
                                          <p:spTgt spid="5225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wipe(left)">
                                      <p:cBhvr>
                                        <p:cTn id="32" dur="500"/>
                                        <p:tgtEl>
                                          <p:spTgt spid="5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left)">
                                      <p:cBhvr>
                                        <p:cTn id="37" dur="5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left)">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56" grpId="0"/>
      <p:bldP spid="52254" grpId="0"/>
      <p:bldP spid="52252" grpId="0"/>
      <p:bldP spid="52232" grpId="0"/>
      <p:bldP spid="55" grpId="0"/>
      <p:bldP spid="56" grpId="0"/>
      <p:bldP spid="5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6</a:t>
              </a:r>
              <a:endParaRPr lang="zh-CN" altLang="en-US" sz="6000" dirty="0"/>
            </a:p>
          </p:txBody>
        </p:sp>
        <p:sp>
          <p:nvSpPr>
            <p:cNvPr id="51" name="文本框 50"/>
            <p:cNvSpPr txBox="1"/>
            <p:nvPr/>
          </p:nvSpPr>
          <p:spPr>
            <a:xfrm>
              <a:off x="8024824" y="3089644"/>
              <a:ext cx="4166521"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功  动能定理</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 Box 16"/>
              <p:cNvSpPr txBox="1">
                <a:spLocks noChangeArrowheads="1"/>
              </p:cNvSpPr>
              <p:nvPr/>
            </p:nvSpPr>
            <p:spPr bwMode="auto">
              <a:xfrm>
                <a:off x="2989384" y="435945"/>
                <a:ext cx="6693878" cy="35394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0"/>
                  </a:spcBef>
                  <a:buClrTx/>
                  <a:buSzTx/>
                  <a:buFontTx/>
                  <a:buNone/>
                </a:pPr>
                <a:r>
                  <a:rPr lang="zh-CN" altLang="en-US" sz="2800" dirty="0">
                    <a:solidFill>
                      <a:srgbClr val="0000FF"/>
                    </a:solidFill>
                    <a:latin typeface="+mn-lt"/>
                    <a:ea typeface="+mn-ea"/>
                  </a:rPr>
                  <a:t>例</a:t>
                </a:r>
                <a:r>
                  <a:rPr lang="en-US" altLang="zh-CN" sz="2800" dirty="0">
                    <a:solidFill>
                      <a:srgbClr val="0000FF"/>
                    </a:solidFill>
                    <a:latin typeface="+mn-lt"/>
                    <a:ea typeface="+mn-ea"/>
                  </a:rPr>
                  <a:t>1.13</a:t>
                </a:r>
                <a:r>
                  <a:rPr lang="zh-CN" altLang="en-US" sz="2800" dirty="0">
                    <a:solidFill>
                      <a:srgbClr val="0000FF"/>
                    </a:solidFill>
                    <a:latin typeface="+mn-lt"/>
                    <a:ea typeface="+mn-ea"/>
                  </a:rPr>
                  <a:t>：悬挂一根轻弹簧，其原长为</a:t>
                </a:r>
                <a14:m>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𝑙</m:t>
                        </m:r>
                      </m:e>
                      <m:sub>
                        <m:r>
                          <a:rPr lang="en-US" altLang="zh-CN" sz="2800" b="0" i="1" smtClean="0">
                            <a:solidFill>
                              <a:srgbClr val="0000FF"/>
                            </a:solidFill>
                            <a:latin typeface="Cambria Math" panose="02040503050406030204" pitchFamily="18" charset="0"/>
                            <a:ea typeface="+mn-ea"/>
                          </a:rPr>
                          <m:t>0</m:t>
                        </m:r>
                      </m:sub>
                    </m:sSub>
                    <m:r>
                      <a:rPr lang="en-US" altLang="zh-CN" sz="2800" b="0" i="1" smtClean="0">
                        <a:solidFill>
                          <a:srgbClr val="0000FF"/>
                        </a:solidFill>
                        <a:latin typeface="Cambria Math" panose="02040503050406030204" pitchFamily="18" charset="0"/>
                        <a:ea typeface="+mn-ea"/>
                      </a:rPr>
                      <m:t>=0.10</m:t>
                    </m:r>
                    <m:r>
                      <a:rPr lang="en-US" altLang="zh-CN" sz="2800" b="0" i="1" smtClean="0">
                        <a:solidFill>
                          <a:srgbClr val="0000FF"/>
                        </a:solidFill>
                        <a:latin typeface="Cambria Math" panose="02040503050406030204" pitchFamily="18" charset="0"/>
                        <a:ea typeface="+mn-ea"/>
                      </a:rPr>
                      <m:t>𝑚</m:t>
                    </m:r>
                  </m:oMath>
                </a14:m>
                <a:r>
                  <a:rPr lang="zh-CN" altLang="en-US" sz="2800" dirty="0">
                    <a:solidFill>
                      <a:srgbClr val="0000FF"/>
                    </a:solidFill>
                    <a:latin typeface="+mn-lt"/>
                    <a:ea typeface="+mn-ea"/>
                  </a:rPr>
                  <a:t>，如图。若在弹簧下端挂一质量为</a:t>
                </a:r>
                <a14:m>
                  <m:oMath xmlns:m="http://schemas.openxmlformats.org/officeDocument/2006/math">
                    <m:r>
                      <a:rPr lang="en-US" altLang="zh-CN" sz="2800" i="1">
                        <a:solidFill>
                          <a:srgbClr val="0000FF"/>
                        </a:solidFill>
                        <a:latin typeface="Cambria Math" panose="02040503050406030204" pitchFamily="18" charset="0"/>
                      </a:rPr>
                      <m:t>𝑚</m:t>
                    </m:r>
                    <m:r>
                      <a:rPr lang="en-US" altLang="zh-CN" sz="2800" b="0" i="1" smtClean="0">
                        <a:solidFill>
                          <a:srgbClr val="0000FF"/>
                        </a:solidFill>
                        <a:latin typeface="Cambria Math" panose="02040503050406030204" pitchFamily="18" charset="0"/>
                      </a:rPr>
                      <m:t>=1</m:t>
                    </m:r>
                    <m:r>
                      <a:rPr lang="en-US" altLang="zh-CN" sz="2800" b="0" i="1" smtClean="0">
                        <a:solidFill>
                          <a:srgbClr val="0000FF"/>
                        </a:solidFill>
                        <a:latin typeface="Cambria Math" panose="02040503050406030204" pitchFamily="18" charset="0"/>
                      </a:rPr>
                      <m:t>𝑘𝑔</m:t>
                    </m:r>
                  </m:oMath>
                </a14:m>
                <a:r>
                  <a:rPr lang="zh-CN" altLang="en-US" sz="2800" dirty="0">
                    <a:solidFill>
                      <a:srgbClr val="0000FF"/>
                    </a:solidFill>
                    <a:latin typeface="+mn-lt"/>
                    <a:ea typeface="+mn-ea"/>
                  </a:rPr>
                  <a:t>的砝码，则在位置</a:t>
                </a:r>
                <a14:m>
                  <m:oMath xmlns:m="http://schemas.openxmlformats.org/officeDocument/2006/math">
                    <m:r>
                      <a:rPr lang="en-US" altLang="zh-CN" sz="2800" b="0" i="1" smtClean="0">
                        <a:solidFill>
                          <a:srgbClr val="0000FF"/>
                        </a:solidFill>
                        <a:latin typeface="Cambria Math" panose="02040503050406030204" pitchFamily="18" charset="0"/>
                      </a:rPr>
                      <m:t>𝐴</m:t>
                    </m:r>
                  </m:oMath>
                </a14:m>
                <a:r>
                  <a:rPr lang="zh-CN" altLang="en-US" sz="2800" dirty="0">
                    <a:solidFill>
                      <a:srgbClr val="0000FF"/>
                    </a:solidFill>
                    <a:latin typeface="+mn-lt"/>
                    <a:ea typeface="+mn-ea"/>
                  </a:rPr>
                  <a:t>处平衡，此时弹簧长度为</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𝑙</m:t>
                        </m:r>
                      </m:e>
                      <m:sub>
                        <m:r>
                          <a:rPr lang="en-US" altLang="zh-CN" sz="2800" b="0" i="1" smtClean="0">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=0.1</m:t>
                    </m:r>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𝑚</m:t>
                    </m:r>
                  </m:oMath>
                </a14:m>
                <a:r>
                  <a:rPr lang="zh-CN" altLang="en-US" sz="2800" dirty="0">
                    <a:solidFill>
                      <a:srgbClr val="0000FF"/>
                    </a:solidFill>
                    <a:latin typeface="+mn-lt"/>
                    <a:ea typeface="+mn-ea"/>
                  </a:rPr>
                  <a:t>，将砝码移于</a:t>
                </a:r>
                <a14:m>
                  <m:oMath xmlns:m="http://schemas.openxmlformats.org/officeDocument/2006/math">
                    <m:r>
                      <a:rPr lang="en-US" altLang="zh-CN" sz="2800" b="0" i="1" smtClean="0">
                        <a:solidFill>
                          <a:srgbClr val="0000FF"/>
                        </a:solidFill>
                        <a:latin typeface="Cambria Math" panose="02040503050406030204" pitchFamily="18" charset="0"/>
                      </a:rPr>
                      <m:t>𝐵</m:t>
                    </m:r>
                  </m:oMath>
                </a14:m>
                <a:r>
                  <a:rPr lang="zh-CN" altLang="en-US" sz="2800" dirty="0">
                    <a:solidFill>
                      <a:srgbClr val="0000FF"/>
                    </a:solidFill>
                    <a:latin typeface="+mn-lt"/>
                    <a:ea typeface="+mn-ea"/>
                  </a:rPr>
                  <a:t>处时，弹簧长度为</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𝑙</m:t>
                        </m:r>
                      </m:e>
                      <m:sub>
                        <m:r>
                          <a:rPr lang="en-US" altLang="zh-CN" sz="2800" b="0" i="1" smtClean="0">
                            <a:solidFill>
                              <a:srgbClr val="0000FF"/>
                            </a:solidFill>
                            <a:latin typeface="Cambria Math" panose="02040503050406030204" pitchFamily="18" charset="0"/>
                          </a:rPr>
                          <m:t>2</m:t>
                        </m:r>
                      </m:sub>
                    </m:sSub>
                    <m:r>
                      <a:rPr lang="en-US" altLang="zh-CN" sz="2800" i="1">
                        <a:solidFill>
                          <a:srgbClr val="0000FF"/>
                        </a:solidFill>
                        <a:latin typeface="Cambria Math" panose="02040503050406030204" pitchFamily="18" charset="0"/>
                      </a:rPr>
                      <m:t>=0.</m:t>
                    </m:r>
                    <m:r>
                      <a:rPr lang="en-US" altLang="zh-CN" sz="2800" b="0" i="1" smtClean="0">
                        <a:solidFill>
                          <a:srgbClr val="0000FF"/>
                        </a:solidFill>
                        <a:latin typeface="Cambria Math" panose="02040503050406030204" pitchFamily="18" charset="0"/>
                      </a:rPr>
                      <m:t>08</m:t>
                    </m:r>
                    <m:r>
                      <a:rPr lang="en-US" altLang="zh-CN" sz="2800" i="1">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rPr>
                      <m:t> </m:t>
                    </m:r>
                  </m:oMath>
                </a14:m>
                <a:r>
                  <a:rPr lang="zh-CN" altLang="en-US" sz="2800" dirty="0">
                    <a:solidFill>
                      <a:srgbClr val="0000FF"/>
                    </a:solidFill>
                    <a:latin typeface="+mn-lt"/>
                    <a:ea typeface="+mn-ea"/>
                  </a:rPr>
                  <a:t>。试求：（</a:t>
                </a:r>
                <a:r>
                  <a:rPr lang="en-US" altLang="zh-CN" sz="2800" dirty="0">
                    <a:solidFill>
                      <a:srgbClr val="0000FF"/>
                    </a:solidFill>
                    <a:latin typeface="+mn-lt"/>
                    <a:ea typeface="+mn-ea"/>
                  </a:rPr>
                  <a:t>1</a:t>
                </a:r>
                <a:r>
                  <a:rPr lang="zh-CN" altLang="en-US" sz="2800" dirty="0">
                    <a:solidFill>
                      <a:srgbClr val="0000FF"/>
                    </a:solidFill>
                    <a:latin typeface="+mn-lt"/>
                    <a:ea typeface="+mn-ea"/>
                  </a:rPr>
                  <a:t>）弹簧的弹性系数；（</a:t>
                </a:r>
                <a:r>
                  <a:rPr lang="en-US" altLang="zh-CN" sz="2800" dirty="0">
                    <a:solidFill>
                      <a:srgbClr val="0000FF"/>
                    </a:solidFill>
                    <a:latin typeface="+mn-lt"/>
                    <a:ea typeface="+mn-ea"/>
                  </a:rPr>
                  <a:t>2</a:t>
                </a:r>
                <a:r>
                  <a:rPr lang="zh-CN" altLang="en-US" sz="2800" dirty="0">
                    <a:solidFill>
                      <a:srgbClr val="0000FF"/>
                    </a:solidFill>
                    <a:latin typeface="+mn-lt"/>
                    <a:ea typeface="+mn-ea"/>
                  </a:rPr>
                  <a:t>）砝码由</a:t>
                </a:r>
                <a14:m>
                  <m:oMath xmlns:m="http://schemas.openxmlformats.org/officeDocument/2006/math">
                    <m:r>
                      <a:rPr lang="en-US" altLang="zh-CN" sz="2800" i="1">
                        <a:solidFill>
                          <a:srgbClr val="0000FF"/>
                        </a:solidFill>
                        <a:latin typeface="Cambria Math" panose="02040503050406030204" pitchFamily="18" charset="0"/>
                      </a:rPr>
                      <m:t>𝐵</m:t>
                    </m:r>
                  </m:oMath>
                </a14:m>
                <a:r>
                  <a:rPr lang="zh-CN" altLang="en-US" sz="2800" dirty="0">
                    <a:solidFill>
                      <a:srgbClr val="0000FF"/>
                    </a:solidFill>
                    <a:latin typeface="+mn-lt"/>
                    <a:ea typeface="+mn-ea"/>
                  </a:rPr>
                  <a:t>点运动到</a:t>
                </a:r>
                <a14:m>
                  <m:oMath xmlns:m="http://schemas.openxmlformats.org/officeDocument/2006/math">
                    <m:r>
                      <a:rPr lang="en-US" altLang="zh-CN" sz="2800" b="0" i="1" smtClean="0">
                        <a:solidFill>
                          <a:srgbClr val="0000FF"/>
                        </a:solidFill>
                        <a:latin typeface="Cambria Math" panose="02040503050406030204" pitchFamily="18" charset="0"/>
                      </a:rPr>
                      <m:t>𝐴</m:t>
                    </m:r>
                  </m:oMath>
                </a14:m>
                <a:r>
                  <a:rPr lang="zh-CN" altLang="en-US" sz="2800" dirty="0">
                    <a:solidFill>
                      <a:srgbClr val="0000FF"/>
                    </a:solidFill>
                    <a:latin typeface="+mn-lt"/>
                    <a:ea typeface="+mn-ea"/>
                  </a:rPr>
                  <a:t>点的过程中，重力和弹性力所做的功。</a:t>
                </a:r>
              </a:p>
            </p:txBody>
          </p:sp>
        </mc:Choice>
        <mc:Fallback xmlns="">
          <p:sp>
            <p:nvSpPr>
              <p:cNvPr id="10" name="Text Box 16"/>
              <p:cNvSpPr txBox="1">
                <a:spLocks noRot="1" noChangeAspect="1" noMove="1" noResize="1" noEditPoints="1" noAdjustHandles="1" noChangeArrowheads="1" noChangeShapeType="1" noTextEdit="1"/>
              </p:cNvSpPr>
              <p:nvPr/>
            </p:nvSpPr>
            <p:spPr bwMode="auto">
              <a:xfrm>
                <a:off x="2989384" y="435945"/>
                <a:ext cx="6693878" cy="3539430"/>
              </a:xfrm>
              <a:prstGeom prst="rect">
                <a:avLst/>
              </a:prstGeom>
              <a:blipFill>
                <a:blip r:embed="rId2"/>
                <a:stretch>
                  <a:fillRect l="-1821" t="-1897" r="-1913" b="-396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12" name="图片 11" descr="QQ图片20160303182433.png"/>
          <p:cNvPicPr>
            <a:picLocks noChangeAspect="1"/>
          </p:cNvPicPr>
          <p:nvPr/>
        </p:nvPicPr>
        <p:blipFill rotWithShape="1">
          <a:blip r:embed="rId3">
            <a:extLst>
              <a:ext uri="{28A0092B-C50C-407E-A947-70E740481C1C}">
                <a14:useLocalDpi xmlns:a14="http://schemas.microsoft.com/office/drawing/2010/main" val="0"/>
              </a:ext>
            </a:extLst>
          </a:blip>
          <a:srcRect l="2956" t="2764" r="11539" b="12201"/>
          <a:stretch/>
        </p:blipFill>
        <p:spPr bwMode="auto">
          <a:xfrm>
            <a:off x="525562" y="435945"/>
            <a:ext cx="2321170" cy="467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3" name="Text Box 16"/>
              <p:cNvSpPr txBox="1">
                <a:spLocks noChangeArrowheads="1"/>
              </p:cNvSpPr>
              <p:nvPr/>
            </p:nvSpPr>
            <p:spPr bwMode="auto">
              <a:xfrm>
                <a:off x="2989384" y="4159347"/>
                <a:ext cx="6693878"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0"/>
                  </a:spcBef>
                  <a:buClrTx/>
                  <a:buSzTx/>
                  <a:buFontTx/>
                  <a:buNone/>
                </a:pPr>
                <a:r>
                  <a:rPr lang="zh-CN" altLang="en-US" sz="2800" dirty="0">
                    <a:solidFill>
                      <a:srgbClr val="0000FF"/>
                    </a:solidFill>
                    <a:latin typeface="+mn-ea"/>
                    <a:ea typeface="+mn-ea"/>
                  </a:rPr>
                  <a:t>解：（</a:t>
                </a:r>
                <a:r>
                  <a:rPr lang="en-US" altLang="zh-CN" sz="2800" dirty="0">
                    <a:solidFill>
                      <a:srgbClr val="0000FF"/>
                    </a:solidFill>
                    <a:latin typeface="+mn-ea"/>
                    <a:ea typeface="+mn-ea"/>
                  </a:rPr>
                  <a:t>1</a:t>
                </a:r>
                <a:r>
                  <a:rPr lang="zh-CN" altLang="en-US" sz="2800" dirty="0">
                    <a:solidFill>
                      <a:srgbClr val="0000FF"/>
                    </a:solidFill>
                    <a:latin typeface="+mn-ea"/>
                    <a:ea typeface="+mn-ea"/>
                  </a:rPr>
                  <a:t>）在位置</a:t>
                </a:r>
                <a14:m>
                  <m:oMath xmlns:m="http://schemas.openxmlformats.org/officeDocument/2006/math">
                    <m:r>
                      <a:rPr lang="en-US" altLang="zh-CN" sz="2800" i="1">
                        <a:solidFill>
                          <a:srgbClr val="0000FF"/>
                        </a:solidFill>
                        <a:latin typeface="Cambria Math" panose="02040503050406030204" pitchFamily="18" charset="0"/>
                        <a:ea typeface="+mn-ea"/>
                      </a:rPr>
                      <m:t>𝐴</m:t>
                    </m:r>
                  </m:oMath>
                </a14:m>
                <a:r>
                  <a:rPr lang="zh-CN" altLang="en-US" sz="2800" dirty="0">
                    <a:solidFill>
                      <a:srgbClr val="0000FF"/>
                    </a:solidFill>
                    <a:latin typeface="+mn-ea"/>
                    <a:ea typeface="+mn-ea"/>
                  </a:rPr>
                  <a:t>处，弹簧受到的作用力大小为</a:t>
                </a:r>
                <a14:m>
                  <m:oMath xmlns:m="http://schemas.openxmlformats.org/officeDocument/2006/math">
                    <m:r>
                      <a:rPr lang="en-US" altLang="zh-CN" sz="2800" i="1">
                        <a:solidFill>
                          <a:srgbClr val="0000FF"/>
                        </a:solidFill>
                        <a:latin typeface="Cambria Math" panose="02040503050406030204" pitchFamily="18" charset="0"/>
                        <a:ea typeface="+mn-ea"/>
                      </a:rPr>
                      <m:t>𝑚𝑔</m:t>
                    </m:r>
                  </m:oMath>
                </a14:m>
                <a:r>
                  <a:rPr lang="zh-CN" altLang="en-US" sz="2800" dirty="0">
                    <a:solidFill>
                      <a:srgbClr val="0000FF"/>
                    </a:solidFill>
                    <a:latin typeface="+mn-ea"/>
                    <a:ea typeface="+mn-ea"/>
                  </a:rPr>
                  <a:t>，伸长量为</a:t>
                </a:r>
                <a14:m>
                  <m:oMath xmlns:m="http://schemas.openxmlformats.org/officeDocument/2006/math">
                    <m:d>
                      <m:dPr>
                        <m:ctrlPr>
                          <a:rPr lang="en-US" altLang="zh-CN" sz="2800" i="1" smtClean="0">
                            <a:solidFill>
                              <a:srgbClr val="0000FF"/>
                            </a:solidFill>
                            <a:latin typeface="Cambria Math"/>
                            <a:ea typeface="+mn-ea"/>
                          </a:rPr>
                        </m:ctrlPr>
                      </m:dPr>
                      <m:e>
                        <m:sSub>
                          <m:sSubPr>
                            <m:ctrlPr>
                              <a:rPr lang="en-US" altLang="zh-CN" sz="2800" i="1">
                                <a:solidFill>
                                  <a:srgbClr val="0000FF"/>
                                </a:solidFill>
                                <a:latin typeface="Cambria Math"/>
                                <a:ea typeface="+mn-ea"/>
                              </a:rPr>
                            </m:ctrlPr>
                          </m:sSubPr>
                          <m:e>
                            <m:r>
                              <a:rPr lang="en-US" altLang="zh-CN" sz="2800" i="1">
                                <a:solidFill>
                                  <a:srgbClr val="0000FF"/>
                                </a:solidFill>
                                <a:latin typeface="Cambria Math" panose="02040503050406030204" pitchFamily="18" charset="0"/>
                                <a:ea typeface="+mn-ea"/>
                              </a:rPr>
                              <m:t>𝑙</m:t>
                            </m:r>
                          </m:e>
                          <m:sub>
                            <m:r>
                              <a:rPr lang="en-US" altLang="zh-CN" sz="2800" i="1">
                                <a:solidFill>
                                  <a:srgbClr val="0000FF"/>
                                </a:solidFill>
                                <a:latin typeface="Cambria Math" panose="02040503050406030204" pitchFamily="18" charset="0"/>
                                <a:ea typeface="+mn-ea"/>
                              </a:rPr>
                              <m:t>1</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mn-ea"/>
                              </a:rPr>
                            </m:ctrlPr>
                          </m:sSubPr>
                          <m:e>
                            <m:r>
                              <a:rPr lang="en-US" altLang="zh-CN" sz="2800" i="1">
                                <a:solidFill>
                                  <a:srgbClr val="0000FF"/>
                                </a:solidFill>
                                <a:latin typeface="Cambria Math" panose="02040503050406030204" pitchFamily="18" charset="0"/>
                                <a:ea typeface="+mn-ea"/>
                              </a:rPr>
                              <m:t>𝑙</m:t>
                            </m:r>
                          </m:e>
                          <m:sub>
                            <m:r>
                              <a:rPr lang="en-US" altLang="zh-CN" sz="2800" i="1">
                                <a:solidFill>
                                  <a:srgbClr val="0000FF"/>
                                </a:solidFill>
                                <a:latin typeface="Cambria Math" panose="02040503050406030204" pitchFamily="18" charset="0"/>
                                <a:ea typeface="+mn-ea"/>
                              </a:rPr>
                              <m:t>0</m:t>
                            </m:r>
                          </m:sub>
                        </m:sSub>
                      </m:e>
                    </m:d>
                  </m:oMath>
                </a14:m>
                <a:r>
                  <a:rPr lang="zh-CN" altLang="en-US" sz="2800" dirty="0">
                    <a:solidFill>
                      <a:srgbClr val="0000FF"/>
                    </a:solidFill>
                    <a:latin typeface="+mn-ea"/>
                    <a:ea typeface="+mn-ea"/>
                  </a:rPr>
                  <a:t>，则</a:t>
                </a:r>
              </a:p>
            </p:txBody>
          </p:sp>
        </mc:Choice>
        <mc:Fallback xmlns="">
          <p:sp>
            <p:nvSpPr>
              <p:cNvPr id="13" name="Text Box 16"/>
              <p:cNvSpPr txBox="1">
                <a:spLocks noRot="1" noChangeAspect="1" noMove="1" noResize="1" noEditPoints="1" noAdjustHandles="1" noChangeArrowheads="1" noChangeShapeType="1" noTextEdit="1"/>
              </p:cNvSpPr>
              <p:nvPr/>
            </p:nvSpPr>
            <p:spPr bwMode="auto">
              <a:xfrm>
                <a:off x="2989384" y="4159347"/>
                <a:ext cx="6693878" cy="954107"/>
              </a:xfrm>
              <a:prstGeom prst="rect">
                <a:avLst/>
              </a:prstGeom>
              <a:blipFill>
                <a:blip r:embed="rId4"/>
                <a:stretch>
                  <a:fillRect l="-1821" t="-6369" r="-1913"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2989384" y="5343374"/>
                <a:ext cx="1747210" cy="811119"/>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𝑚𝑔</m:t>
                          </m:r>
                        </m:num>
                        <m:den>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𝑙</m:t>
                              </m:r>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𝑙</m:t>
                              </m:r>
                            </m:e>
                            <m:sub>
                              <m:r>
                                <a:rPr lang="en-US" altLang="zh-CN" sz="2800" i="1">
                                  <a:solidFill>
                                    <a:srgbClr val="0000FF"/>
                                  </a:solidFill>
                                  <a:latin typeface="Cambria Math" panose="02040503050406030204" pitchFamily="18" charset="0"/>
                                </a:rPr>
                                <m:t>0</m:t>
                              </m:r>
                            </m:sub>
                          </m:sSub>
                        </m:den>
                      </m:f>
                    </m:oMath>
                  </m:oMathPara>
                </a14:m>
                <a:endParaRPr lang="zh-CN" altLang="en-US" sz="2800" dirty="0">
                  <a:solidFill>
                    <a:srgbClr val="0000FF"/>
                  </a:solidFill>
                  <a:latin typeface="+mn-lt"/>
                  <a:ea typeface="+mn-ea"/>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2989384" y="5343374"/>
                <a:ext cx="1747210" cy="81111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4736594" y="5297426"/>
                <a:ext cx="2224583" cy="80945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r>
                            <a:rPr lang="en-US" altLang="zh-CN" sz="2800" b="0" i="1" smtClean="0">
                              <a:solidFill>
                                <a:srgbClr val="0000FF"/>
                              </a:solidFill>
                              <a:latin typeface="Cambria Math" panose="02040503050406030204" pitchFamily="18" charset="0"/>
                              <a:ea typeface="Cambria Math" panose="02040503050406030204" pitchFamily="18" charset="0"/>
                            </a:rPr>
                            <m:t>×9.8</m:t>
                          </m:r>
                        </m:num>
                        <m:den>
                          <m:r>
                            <a:rPr lang="en-US" altLang="zh-CN" sz="2800" b="0" i="1" smtClean="0">
                              <a:solidFill>
                                <a:srgbClr val="0000FF"/>
                              </a:solidFill>
                              <a:latin typeface="Cambria Math" panose="02040503050406030204" pitchFamily="18" charset="0"/>
                            </a:rPr>
                            <m:t>0.12−0.10</m:t>
                          </m:r>
                        </m:den>
                      </m:f>
                    </m:oMath>
                  </m:oMathPara>
                </a14:m>
                <a:endParaRPr lang="zh-CN" altLang="en-US" sz="2800" dirty="0">
                  <a:solidFill>
                    <a:srgbClr val="0000FF"/>
                  </a:solidFill>
                  <a:latin typeface="+mn-lt"/>
                  <a:ea typeface="+mn-ea"/>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4736594" y="5297426"/>
                <a:ext cx="2224583" cy="80945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6961177" y="5533489"/>
                <a:ext cx="180908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=490</m:t>
                      </m:r>
                      <m:r>
                        <a:rPr lang="en-US" altLang="zh-CN" sz="2800" b="0" i="1" smtClean="0">
                          <a:solidFill>
                            <a:srgbClr val="0000FF"/>
                          </a:solidFill>
                          <a:latin typeface="Cambria Math" panose="02040503050406030204" pitchFamily="18" charset="0"/>
                          <a:ea typeface="+mn-ea"/>
                        </a:rPr>
                        <m:t>𝑁</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m:t>
                      </m:r>
                    </m:oMath>
                  </m:oMathPara>
                </a14:m>
                <a:endParaRPr lang="zh-CN" altLang="en-US" sz="2800" dirty="0">
                  <a:solidFill>
                    <a:srgbClr val="0000FF"/>
                  </a:solidFill>
                  <a:latin typeface="+mn-lt"/>
                  <a:ea typeface="+mn-ea"/>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6961177" y="5533489"/>
                <a:ext cx="1809085" cy="430887"/>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1842534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anim calcmode="lin" valueType="num">
                                      <p:cBhvr additive="base">
                                        <p:cTn id="18"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utoUpdateAnimBg="0"/>
      <p:bldP spid="13" grpId="0" build="p" autoUpdateAnimBg="0"/>
      <p:bldP spid="14" grpId="0"/>
      <p:bldP spid="15"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16"/>
          <p:cNvSpPr txBox="1">
            <a:spLocks noChangeArrowheads="1"/>
          </p:cNvSpPr>
          <p:nvPr/>
        </p:nvSpPr>
        <p:spPr bwMode="auto">
          <a:xfrm>
            <a:off x="515813" y="619782"/>
            <a:ext cx="64828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0"/>
              </a:spcBef>
              <a:buClrTx/>
              <a:buSzTx/>
              <a:buFontTx/>
              <a:buNone/>
            </a:pPr>
            <a:r>
              <a:rPr lang="zh-CN" altLang="en-US" sz="2800" dirty="0">
                <a:solidFill>
                  <a:srgbClr val="0000FF"/>
                </a:solidFill>
                <a:latin typeface="+mn-ea"/>
                <a:ea typeface="+mn-ea"/>
              </a:rPr>
              <a:t>（</a:t>
            </a:r>
            <a:r>
              <a:rPr lang="en-US" altLang="zh-CN" sz="2800" dirty="0">
                <a:solidFill>
                  <a:srgbClr val="0000FF"/>
                </a:solidFill>
                <a:latin typeface="+mn-ea"/>
                <a:ea typeface="+mn-ea"/>
              </a:rPr>
              <a:t>2</a:t>
            </a:r>
            <a:r>
              <a:rPr lang="zh-CN" altLang="en-US" sz="2800" dirty="0">
                <a:solidFill>
                  <a:srgbClr val="0000FF"/>
                </a:solidFill>
                <a:latin typeface="+mn-ea"/>
                <a:ea typeface="+mn-ea"/>
              </a:rPr>
              <a:t>）砝码由𝐵点运动到𝐴点</a:t>
            </a:r>
          </a:p>
        </p:txBody>
      </p:sp>
      <mc:AlternateContent xmlns:mc="http://schemas.openxmlformats.org/markup-compatibility/2006" xmlns:a14="http://schemas.microsoft.com/office/drawing/2010/main">
        <mc:Choice Requires="a14">
          <p:sp>
            <p:nvSpPr>
              <p:cNvPr id="18" name="Text Box 16"/>
              <p:cNvSpPr txBox="1">
                <a:spLocks noChangeArrowheads="1"/>
              </p:cNvSpPr>
              <p:nvPr/>
            </p:nvSpPr>
            <p:spPr bwMode="auto">
              <a:xfrm>
                <a:off x="515813" y="1783635"/>
                <a:ext cx="8170988"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0"/>
                  </a:spcBef>
                  <a:buClrTx/>
                  <a:buSzTx/>
                  <a:buFontTx/>
                  <a:buNone/>
                </a:pPr>
                <a:r>
                  <a:rPr lang="zh-CN" altLang="en-US" sz="2800" dirty="0">
                    <a:solidFill>
                      <a:srgbClr val="0000FF"/>
                    </a:solidFill>
                    <a:latin typeface="+mn-ea"/>
                    <a:ea typeface="+mn-ea"/>
                  </a:rPr>
                  <a:t>对重力势能，取𝐴点为势能零点，即</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𝑃𝐴</m:t>
                        </m:r>
                      </m:sub>
                    </m:sSub>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0</m:t>
                    </m:r>
                  </m:oMath>
                </a14:m>
                <a:r>
                  <a:rPr lang="zh-CN" altLang="en-US" sz="2800" dirty="0">
                    <a:solidFill>
                      <a:srgbClr val="0000FF"/>
                    </a:solidFill>
                    <a:latin typeface="+mn-ea"/>
                    <a:ea typeface="+mn-ea"/>
                  </a:rPr>
                  <a:t>，所以砝码从𝐵点运动到𝐴点的过程中，重力作功为</a:t>
                </a:r>
              </a:p>
            </p:txBody>
          </p:sp>
        </mc:Choice>
        <mc:Fallback xmlns="">
          <p:sp>
            <p:nvSpPr>
              <p:cNvPr id="18" name="Text Box 16"/>
              <p:cNvSpPr txBox="1">
                <a:spLocks noRot="1" noChangeAspect="1" noMove="1" noResize="1" noEditPoints="1" noAdjustHandles="1" noChangeArrowheads="1" noChangeShapeType="1" noTextEdit="1"/>
              </p:cNvSpPr>
              <p:nvPr/>
            </p:nvSpPr>
            <p:spPr bwMode="auto">
              <a:xfrm>
                <a:off x="515813" y="1783635"/>
                <a:ext cx="8170988" cy="954107"/>
              </a:xfrm>
              <a:prstGeom prst="rect">
                <a:avLst/>
              </a:prstGeom>
              <a:blipFill>
                <a:blip r:embed="rId2"/>
                <a:stretch>
                  <a:fillRect l="-1567" t="-7692" r="-1493"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1450893" y="1247875"/>
                <a:ext cx="6300827"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𝐴</m:t>
                      </m:r>
                      <m:r>
                        <a:rPr lang="en-US" altLang="zh-CN" sz="2800" i="1" smtClean="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𝑃</m:t>
                          </m:r>
                        </m:sub>
                      </m:sSub>
                      <m:r>
                        <a:rPr lang="en-US" altLang="zh-CN" sz="2800" i="1">
                          <a:solidFill>
                            <a:srgbClr val="0000FF"/>
                          </a:solidFill>
                          <a:latin typeface="Cambria Math" panose="02040503050406030204" pitchFamily="18" charset="0"/>
                        </a:rPr>
                        <m:t>=−</m:t>
                      </m:r>
                      <m:d>
                        <m:dPr>
                          <m:ctrlPr>
                            <a:rPr lang="en-US" altLang="zh-CN" sz="2800" i="1">
                              <a:solidFill>
                                <a:srgbClr val="0000FF"/>
                              </a:solidFill>
                              <a:latin typeface="Cambria Math"/>
                            </a:rPr>
                          </m:ctrlPr>
                        </m:dPr>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𝑃𝐴</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𝑃𝐵</m:t>
                              </m:r>
                            </m:sub>
                          </m:sSub>
                        </m:e>
                      </m:d>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𝑃𝐵</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𝑃𝐴</m:t>
                          </m:r>
                        </m:sub>
                      </m:sSub>
                    </m:oMath>
                  </m:oMathPara>
                </a14:m>
                <a:endParaRPr lang="zh-CN" altLang="en-US" sz="2800" dirty="0">
                  <a:solidFill>
                    <a:srgbClr val="0000FF"/>
                  </a:solidFill>
                  <a:latin typeface="+mn-lt"/>
                  <a:ea typeface="+mn-ea"/>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450893" y="1247875"/>
                <a:ext cx="6300827"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515812" y="2855155"/>
                <a:ext cx="145251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𝐴</m:t>
                      </m:r>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𝑃𝐵</m:t>
                          </m:r>
                        </m:sub>
                      </m:sSub>
                    </m:oMath>
                  </m:oMathPara>
                </a14:m>
                <a:endParaRPr lang="zh-CN" altLang="en-US" sz="2800" dirty="0">
                  <a:solidFill>
                    <a:srgbClr val="0000FF"/>
                  </a:solidFill>
                  <a:latin typeface="+mn-lt"/>
                  <a:ea typeface="+mn-ea"/>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515812" y="2855155"/>
                <a:ext cx="1452514"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1968326" y="2855155"/>
                <a:ext cx="2263312"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𝑚𝑔</m:t>
                      </m:r>
                      <m:d>
                        <m:dPr>
                          <m:ctrlPr>
                            <a:rPr lang="en-US" altLang="zh-CN" sz="2800" i="1">
                              <a:solidFill>
                                <a:srgbClr val="0000FF"/>
                              </a:solidFill>
                              <a:latin typeface="Cambria Math"/>
                            </a:rPr>
                          </m:ctrlPr>
                        </m:dPr>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𝑙</m:t>
                              </m:r>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𝑙</m:t>
                              </m:r>
                            </m:e>
                            <m:sub>
                              <m:r>
                                <a:rPr lang="en-US" altLang="zh-CN" sz="2800" b="0" i="1" smtClean="0">
                                  <a:solidFill>
                                    <a:srgbClr val="0000FF"/>
                                  </a:solidFill>
                                  <a:latin typeface="Cambria Math" panose="02040503050406030204" pitchFamily="18" charset="0"/>
                                </a:rPr>
                                <m:t>2</m:t>
                              </m:r>
                            </m:sub>
                          </m:sSub>
                        </m:e>
                      </m:d>
                    </m:oMath>
                  </m:oMathPara>
                </a14:m>
                <a:endParaRPr lang="zh-CN" altLang="en-US" sz="2800" dirty="0">
                  <a:solidFill>
                    <a:srgbClr val="0000FF"/>
                  </a:solidFill>
                  <a:latin typeface="+mn-lt"/>
                  <a:ea typeface="+mn-ea"/>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1968326" y="2855155"/>
                <a:ext cx="2263312"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4231638" y="2855155"/>
                <a:ext cx="4024692"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×9.8×</m:t>
                      </m:r>
                      <m:d>
                        <m:dPr>
                          <m:ctrlPr>
                            <a:rPr lang="en-US" altLang="zh-CN" sz="2800" i="1">
                              <a:solidFill>
                                <a:srgbClr val="0000FF"/>
                              </a:solidFill>
                              <a:latin typeface="Cambria Math"/>
                            </a:rPr>
                          </m:ctrlPr>
                        </m:dPr>
                        <m:e>
                          <m:r>
                            <a:rPr lang="en-US" altLang="zh-CN" sz="2800" i="1">
                              <a:solidFill>
                                <a:srgbClr val="0000FF"/>
                              </a:solidFill>
                              <a:latin typeface="Cambria Math" panose="02040503050406030204" pitchFamily="18" charset="0"/>
                            </a:rPr>
                            <m:t>0.12−0.</m:t>
                          </m:r>
                          <m:r>
                            <a:rPr lang="en-US" altLang="zh-CN" sz="2800" b="0" i="1" smtClean="0">
                              <a:solidFill>
                                <a:srgbClr val="0000FF"/>
                              </a:solidFill>
                              <a:latin typeface="Cambria Math" panose="02040503050406030204" pitchFamily="18" charset="0"/>
                            </a:rPr>
                            <m:t>08</m:t>
                          </m:r>
                        </m:e>
                      </m:d>
                    </m:oMath>
                  </m:oMathPara>
                </a14:m>
                <a:endParaRPr lang="zh-CN" altLang="en-US" sz="2800" dirty="0">
                  <a:solidFill>
                    <a:srgbClr val="0000FF"/>
                  </a:solidFill>
                  <a:latin typeface="+mn-lt"/>
                  <a:ea typeface="+mn-ea"/>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4231638" y="2855155"/>
                <a:ext cx="4024692"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8202295" y="2855154"/>
                <a:ext cx="176894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=0</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392</m:t>
                      </m:r>
                      <m:d>
                        <m:dPr>
                          <m:ctrlPr>
                            <a:rPr lang="en-US" altLang="zh-CN" sz="2800" i="1" smtClean="0">
                              <a:solidFill>
                                <a:srgbClr val="0000FF"/>
                              </a:solidFill>
                              <a:latin typeface="Cambria Math"/>
                            </a:rPr>
                          </m:ctrlPr>
                        </m:dPr>
                        <m:e>
                          <m:r>
                            <a:rPr lang="en-US" altLang="zh-CN" sz="2800" b="0" i="1" smtClean="0">
                              <a:solidFill>
                                <a:srgbClr val="0000FF"/>
                              </a:solidFill>
                              <a:latin typeface="Cambria Math" panose="02040503050406030204" pitchFamily="18" charset="0"/>
                            </a:rPr>
                            <m:t>𝐽</m:t>
                          </m:r>
                        </m:e>
                      </m:d>
                    </m:oMath>
                  </m:oMathPara>
                </a14:m>
                <a:endParaRPr lang="zh-CN" altLang="en-US" sz="2800" dirty="0">
                  <a:solidFill>
                    <a:srgbClr val="0000FF"/>
                  </a:solidFill>
                  <a:latin typeface="+mn-lt"/>
                  <a:ea typeface="+mn-ea"/>
                </a:endParaRPr>
              </a:p>
            </p:txBody>
          </p:sp>
        </mc:Choice>
        <mc:Fallback xmlns="">
          <p:sp>
            <p:nvSpPr>
              <p:cNvPr id="24" name="文本框 23"/>
              <p:cNvSpPr txBox="1">
                <a:spLocks noRot="1" noChangeAspect="1" noMove="1" noResize="1" noEditPoints="1" noAdjustHandles="1" noChangeArrowheads="1" noChangeShapeType="1" noTextEdit="1"/>
              </p:cNvSpPr>
              <p:nvPr/>
            </p:nvSpPr>
            <p:spPr>
              <a:xfrm>
                <a:off x="8202295" y="2855154"/>
                <a:ext cx="1768946"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Text Box 16"/>
              <p:cNvSpPr txBox="1">
                <a:spLocks noChangeArrowheads="1"/>
              </p:cNvSpPr>
              <p:nvPr/>
            </p:nvSpPr>
            <p:spPr bwMode="auto">
              <a:xfrm>
                <a:off x="515812" y="3403453"/>
                <a:ext cx="817098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0"/>
                  </a:spcBef>
                  <a:buClrTx/>
                  <a:buSzTx/>
                  <a:buFontTx/>
                  <a:buNone/>
                </a:pPr>
                <a:r>
                  <a:rPr lang="zh-CN" altLang="en-US" sz="2800" dirty="0">
                    <a:solidFill>
                      <a:srgbClr val="0000FF"/>
                    </a:solidFill>
                    <a:latin typeface="+mn-ea"/>
                    <a:ea typeface="+mn-ea"/>
                  </a:rPr>
                  <a:t>对弹性势能，取</a:t>
                </a:r>
                <a14:m>
                  <m:oMath xmlns:m="http://schemas.openxmlformats.org/officeDocument/2006/math">
                    <m:r>
                      <a:rPr lang="en-US" altLang="zh-CN" sz="2800" b="0" i="1" smtClean="0">
                        <a:solidFill>
                          <a:srgbClr val="0000FF"/>
                        </a:solidFill>
                        <a:latin typeface="Cambria Math" panose="02040503050406030204" pitchFamily="18" charset="0"/>
                        <a:ea typeface="+mn-ea"/>
                      </a:rPr>
                      <m:t>𝑂</m:t>
                    </m:r>
                  </m:oMath>
                </a14:m>
                <a:r>
                  <a:rPr lang="zh-CN" altLang="en-US" sz="2800" dirty="0">
                    <a:solidFill>
                      <a:srgbClr val="0000FF"/>
                    </a:solidFill>
                    <a:latin typeface="+mn-ea"/>
                    <a:ea typeface="+mn-ea"/>
                  </a:rPr>
                  <a:t>点为势能零点，则</a:t>
                </a:r>
              </a:p>
            </p:txBody>
          </p:sp>
        </mc:Choice>
        <mc:Fallback xmlns="">
          <p:sp>
            <p:nvSpPr>
              <p:cNvPr id="25" name="Text Box 16"/>
              <p:cNvSpPr txBox="1">
                <a:spLocks noRot="1" noChangeAspect="1" noMove="1" noResize="1" noEditPoints="1" noAdjustHandles="1" noChangeArrowheads="1" noChangeShapeType="1" noTextEdit="1"/>
              </p:cNvSpPr>
              <p:nvPr/>
            </p:nvSpPr>
            <p:spPr bwMode="auto">
              <a:xfrm>
                <a:off x="515812" y="3403453"/>
                <a:ext cx="8170988" cy="523220"/>
              </a:xfrm>
              <a:prstGeom prst="rect">
                <a:avLst/>
              </a:prstGeom>
              <a:blipFill>
                <a:blip r:embed="rId8"/>
                <a:stretch>
                  <a:fillRect l="-1567"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4793266" y="3926672"/>
                <a:ext cx="3142335"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𝑃𝐵</m:t>
                          </m:r>
                        </m:sub>
                      </m:sSub>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m:t>
                      </m:r>
                      <m:sSup>
                        <m:sSupPr>
                          <m:ctrlPr>
                            <a:rPr lang="en-US" altLang="zh-CN" sz="2800" b="0" i="1" smtClean="0">
                              <a:solidFill>
                                <a:srgbClr val="0000FF"/>
                              </a:solidFill>
                              <a:latin typeface="Cambria Math"/>
                            </a:rPr>
                          </m:ctrlPr>
                        </m:sSupPr>
                        <m:e>
                          <m:d>
                            <m:dPr>
                              <m:ctrlPr>
                                <a:rPr lang="en-US" altLang="zh-CN" sz="2800" i="1">
                                  <a:solidFill>
                                    <a:srgbClr val="0000FF"/>
                                  </a:solidFill>
                                  <a:latin typeface="Cambria Math"/>
                                </a:rPr>
                              </m:ctrlPr>
                            </m:dPr>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𝑙</m:t>
                                  </m:r>
                                </m:e>
                                <m:sub>
                                  <m:r>
                                    <a:rPr lang="en-US" altLang="zh-CN" sz="2800" b="0" i="1" smtClean="0">
                                      <a:solidFill>
                                        <a:srgbClr val="0000FF"/>
                                      </a:solidFill>
                                      <a:latin typeface="Cambria Math" panose="02040503050406030204" pitchFamily="18" charset="0"/>
                                    </a:rPr>
                                    <m:t>2</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𝑙</m:t>
                                  </m:r>
                                </m:e>
                                <m:sub>
                                  <m:r>
                                    <a:rPr lang="en-US" altLang="zh-CN" sz="2800" b="0" i="1" smtClean="0">
                                      <a:solidFill>
                                        <a:srgbClr val="0000FF"/>
                                      </a:solidFill>
                                      <a:latin typeface="Cambria Math" panose="02040503050406030204" pitchFamily="18" charset="0"/>
                                    </a:rPr>
                                    <m:t>0</m:t>
                                  </m:r>
                                </m:sub>
                              </m:sSub>
                            </m:e>
                          </m:d>
                        </m:e>
                        <m:sup>
                          <m:r>
                            <a:rPr lang="en-US" altLang="zh-CN" sz="2800" b="0" i="1" smtClean="0">
                              <a:solidFill>
                                <a:srgbClr val="0000FF"/>
                              </a:solidFill>
                              <a:latin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xmlns="">
          <p:sp>
            <p:nvSpPr>
              <p:cNvPr id="26" name="文本框 25"/>
              <p:cNvSpPr txBox="1">
                <a:spLocks noRot="1" noChangeAspect="1" noMove="1" noResize="1" noEditPoints="1" noAdjustHandles="1" noChangeArrowheads="1" noChangeShapeType="1" noTextEdit="1"/>
              </p:cNvSpPr>
              <p:nvPr/>
            </p:nvSpPr>
            <p:spPr>
              <a:xfrm>
                <a:off x="4793266" y="3926672"/>
                <a:ext cx="3142335" cy="80663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1968326" y="5779743"/>
                <a:ext cx="5967275"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490</m:t>
                      </m:r>
                      <m:r>
                        <a:rPr lang="en-US" altLang="zh-CN" sz="2800" i="1">
                          <a:solidFill>
                            <a:srgbClr val="0000FF"/>
                          </a:solidFill>
                          <a:latin typeface="Cambria Math" panose="02040503050406030204" pitchFamily="18" charset="0"/>
                          <a:ea typeface="Cambria Math" panose="02040503050406030204" pitchFamily="18" charset="0"/>
                        </a:rPr>
                        <m:t>×</m:t>
                      </m:r>
                      <m:d>
                        <m:dPr>
                          <m:begChr m:val="["/>
                          <m:endChr m:val="]"/>
                          <m:ctrlPr>
                            <a:rPr lang="en-US" altLang="zh-CN" sz="2800" i="1" smtClean="0">
                              <a:solidFill>
                                <a:srgbClr val="0000FF"/>
                              </a:solidFill>
                              <a:latin typeface="Cambria Math"/>
                              <a:ea typeface="Cambria Math" panose="02040503050406030204" pitchFamily="18" charset="0"/>
                            </a:rPr>
                          </m:ctrlPr>
                        </m:dPr>
                        <m:e>
                          <m:sSup>
                            <m:sSupPr>
                              <m:ctrlPr>
                                <a:rPr lang="en-US" altLang="zh-CN" sz="2800" i="1">
                                  <a:solidFill>
                                    <a:srgbClr val="0000FF"/>
                                  </a:solidFill>
                                  <a:latin typeface="Cambria Math"/>
                                </a:rPr>
                              </m:ctrlPr>
                            </m:sSupPr>
                            <m:e>
                              <m:d>
                                <m:dPr>
                                  <m:ctrlPr>
                                    <a:rPr lang="en-US" altLang="zh-CN" sz="2800" i="1">
                                      <a:solidFill>
                                        <a:srgbClr val="0000FF"/>
                                      </a:solidFill>
                                      <a:latin typeface="Cambria Math"/>
                                    </a:rPr>
                                  </m:ctrlPr>
                                </m:dPr>
                                <m:e>
                                  <m:r>
                                    <a:rPr lang="en-US" altLang="zh-CN" sz="2800" i="1">
                                      <a:solidFill>
                                        <a:srgbClr val="0000FF"/>
                                      </a:solidFill>
                                      <a:latin typeface="Cambria Math" panose="02040503050406030204" pitchFamily="18" charset="0"/>
                                    </a:rPr>
                                    <m:t>−0.02</m:t>
                                  </m:r>
                                </m:e>
                              </m:d>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d>
                                <m:dPr>
                                  <m:ctrlPr>
                                    <a:rPr lang="en-US" altLang="zh-CN" sz="2800" i="1">
                                      <a:solidFill>
                                        <a:srgbClr val="0000FF"/>
                                      </a:solidFill>
                                      <a:latin typeface="Cambria Math"/>
                                    </a:rPr>
                                  </m:ctrlPr>
                                </m:dPr>
                                <m:e>
                                  <m:r>
                                    <a:rPr lang="en-US" altLang="zh-CN" sz="2800" i="1">
                                      <a:solidFill>
                                        <a:srgbClr val="0000FF"/>
                                      </a:solidFill>
                                      <a:latin typeface="Cambria Math" panose="02040503050406030204" pitchFamily="18" charset="0"/>
                                    </a:rPr>
                                    <m:t>0.02</m:t>
                                  </m:r>
                                </m:e>
                              </m:d>
                            </m:e>
                            <m:sup>
                              <m:r>
                                <a:rPr lang="en-US" altLang="zh-CN" sz="2800" i="1">
                                  <a:solidFill>
                                    <a:srgbClr val="0000FF"/>
                                  </a:solidFill>
                                  <a:latin typeface="Cambria Math" panose="02040503050406030204" pitchFamily="18" charset="0"/>
                                </a:rPr>
                                <m:t>2</m:t>
                              </m:r>
                            </m:sup>
                          </m:sSup>
                        </m:e>
                      </m:d>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latin typeface="+mn-lt"/>
                  <a:ea typeface="+mn-ea"/>
                </a:endParaRPr>
              </a:p>
            </p:txBody>
          </p:sp>
        </mc:Choice>
        <mc:Fallback xmlns="">
          <p:sp>
            <p:nvSpPr>
              <p:cNvPr id="27" name="文本框 26"/>
              <p:cNvSpPr txBox="1">
                <a:spLocks noRot="1" noChangeAspect="1" noMove="1" noResize="1" noEditPoints="1" noAdjustHandles="1" noChangeArrowheads="1" noChangeShapeType="1" noTextEdit="1"/>
              </p:cNvSpPr>
              <p:nvPr/>
            </p:nvSpPr>
            <p:spPr>
              <a:xfrm>
                <a:off x="1968326" y="5779743"/>
                <a:ext cx="5967275" cy="806631"/>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1450893" y="3926672"/>
                <a:ext cx="3133037"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𝑃</m:t>
                          </m:r>
                          <m:r>
                            <a:rPr lang="en-US" altLang="zh-CN" sz="2800" b="0" i="1" smtClean="0">
                              <a:solidFill>
                                <a:srgbClr val="0000FF"/>
                              </a:solidFill>
                              <a:latin typeface="Cambria Math" panose="02040503050406030204" pitchFamily="18" charset="0"/>
                            </a:rPr>
                            <m:t>𝐴</m:t>
                          </m:r>
                        </m:sub>
                      </m:sSub>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m:t>
                      </m:r>
                      <m:sSup>
                        <m:sSupPr>
                          <m:ctrlPr>
                            <a:rPr lang="en-US" altLang="zh-CN" sz="2800" b="0" i="1" smtClean="0">
                              <a:solidFill>
                                <a:srgbClr val="0000FF"/>
                              </a:solidFill>
                              <a:latin typeface="Cambria Math"/>
                            </a:rPr>
                          </m:ctrlPr>
                        </m:sSupPr>
                        <m:e>
                          <m:d>
                            <m:dPr>
                              <m:ctrlPr>
                                <a:rPr lang="en-US" altLang="zh-CN" sz="2800" i="1">
                                  <a:solidFill>
                                    <a:srgbClr val="0000FF"/>
                                  </a:solidFill>
                                  <a:latin typeface="Cambria Math"/>
                                </a:rPr>
                              </m:ctrlPr>
                            </m:dPr>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𝑙</m:t>
                                  </m:r>
                                </m:e>
                                <m:sub>
                                  <m:r>
                                    <a:rPr lang="en-US" altLang="zh-CN" sz="2800" b="0" i="1" smtClean="0">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𝑙</m:t>
                                  </m:r>
                                </m:e>
                                <m:sub>
                                  <m:r>
                                    <a:rPr lang="en-US" altLang="zh-CN" sz="2800" b="0" i="1" smtClean="0">
                                      <a:solidFill>
                                        <a:srgbClr val="0000FF"/>
                                      </a:solidFill>
                                      <a:latin typeface="Cambria Math" panose="02040503050406030204" pitchFamily="18" charset="0"/>
                                    </a:rPr>
                                    <m:t>0</m:t>
                                  </m:r>
                                </m:sub>
                              </m:sSub>
                            </m:e>
                          </m:d>
                        </m:e>
                        <m:sup>
                          <m:r>
                            <a:rPr lang="en-US" altLang="zh-CN" sz="2800" b="0" i="1" smtClean="0">
                              <a:solidFill>
                                <a:srgbClr val="0000FF"/>
                              </a:solidFill>
                              <a:latin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1450893" y="3926672"/>
                <a:ext cx="3133037" cy="806631"/>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1450893" y="4853208"/>
                <a:ext cx="5245475"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p>
                        <m:sSupPr>
                          <m:ctrlPr>
                            <a:rPr lang="en-US" altLang="zh-CN" sz="2800" b="0" i="1" smtClean="0">
                              <a:solidFill>
                                <a:srgbClr val="0000FF"/>
                              </a:solidFill>
                              <a:latin typeface="Cambria Math"/>
                            </a:rPr>
                          </m:ctrlPr>
                        </m:sSupPr>
                        <m:e>
                          <m:r>
                            <a:rPr lang="en-US" altLang="zh-CN" sz="2800" b="0" i="1" smtClean="0">
                              <a:solidFill>
                                <a:srgbClr val="0000FF"/>
                              </a:solidFill>
                              <a:latin typeface="Cambria Math" panose="02040503050406030204" pitchFamily="18" charset="0"/>
                            </a:rPr>
                            <m:t>𝐴</m:t>
                          </m:r>
                        </m:e>
                        <m:sup>
                          <m:r>
                            <a:rPr lang="en-US" altLang="zh-CN" sz="2800" b="0" i="1" smtClean="0">
                              <a:solidFill>
                                <a:srgbClr val="0000FF"/>
                              </a:solidFill>
                              <a:latin typeface="Cambria Math" panose="02040503050406030204" pitchFamily="18" charset="0"/>
                            </a:rPr>
                            <m:t>′′</m:t>
                          </m:r>
                        </m:sup>
                      </m:sSup>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m:t>
                      </m:r>
                      <m:sSup>
                        <m:sSupPr>
                          <m:ctrlPr>
                            <a:rPr lang="en-US" altLang="zh-CN" sz="2800" b="0" i="1" smtClean="0">
                              <a:solidFill>
                                <a:srgbClr val="0000FF"/>
                              </a:solidFill>
                              <a:latin typeface="Cambria Math"/>
                            </a:rPr>
                          </m:ctrlPr>
                        </m:sSupPr>
                        <m:e>
                          <m:d>
                            <m:dPr>
                              <m:ctrlPr>
                                <a:rPr lang="en-US" altLang="zh-CN" sz="2800" i="1">
                                  <a:solidFill>
                                    <a:srgbClr val="0000FF"/>
                                  </a:solidFill>
                                  <a:latin typeface="Cambria Math"/>
                                </a:rPr>
                              </m:ctrlPr>
                            </m:dPr>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𝑙</m:t>
                                  </m:r>
                                </m:e>
                                <m:sub>
                                  <m:r>
                                    <a:rPr lang="en-US" altLang="zh-CN" sz="2800" b="0" i="1" smtClean="0">
                                      <a:solidFill>
                                        <a:srgbClr val="0000FF"/>
                                      </a:solidFill>
                                      <a:latin typeface="Cambria Math" panose="02040503050406030204" pitchFamily="18" charset="0"/>
                                    </a:rPr>
                                    <m:t>2</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𝑙</m:t>
                                  </m:r>
                                </m:e>
                                <m:sub>
                                  <m:r>
                                    <a:rPr lang="en-US" altLang="zh-CN" sz="2800" b="0" i="1" smtClean="0">
                                      <a:solidFill>
                                        <a:srgbClr val="0000FF"/>
                                      </a:solidFill>
                                      <a:latin typeface="Cambria Math" panose="02040503050406030204" pitchFamily="18" charset="0"/>
                                    </a:rPr>
                                    <m:t>0</m:t>
                                  </m:r>
                                </m:sub>
                              </m:sSub>
                            </m:e>
                          </m:d>
                        </m:e>
                        <m:sup>
                          <m:r>
                            <a:rPr lang="en-US" altLang="zh-CN" sz="2800" b="0" i="1" smtClean="0">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𝑘</m:t>
                      </m:r>
                      <m:sSup>
                        <m:sSupPr>
                          <m:ctrlPr>
                            <a:rPr lang="en-US" altLang="zh-CN" sz="2800" i="1">
                              <a:solidFill>
                                <a:srgbClr val="0000FF"/>
                              </a:solidFill>
                              <a:latin typeface="Cambria Math"/>
                            </a:rPr>
                          </m:ctrlPr>
                        </m:sSupPr>
                        <m:e>
                          <m:d>
                            <m:dPr>
                              <m:ctrlPr>
                                <a:rPr lang="en-US" altLang="zh-CN" sz="2800" i="1">
                                  <a:solidFill>
                                    <a:srgbClr val="0000FF"/>
                                  </a:solidFill>
                                  <a:latin typeface="Cambria Math"/>
                                </a:rPr>
                              </m:ctrlPr>
                            </m:dPr>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𝑙</m:t>
                                  </m:r>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𝑙</m:t>
                                  </m:r>
                                </m:e>
                                <m:sub>
                                  <m:r>
                                    <a:rPr lang="en-US" altLang="zh-CN" sz="2800" i="1">
                                      <a:solidFill>
                                        <a:srgbClr val="0000FF"/>
                                      </a:solidFill>
                                      <a:latin typeface="Cambria Math" panose="02040503050406030204" pitchFamily="18" charset="0"/>
                                    </a:rPr>
                                    <m:t>0</m:t>
                                  </m:r>
                                </m:sub>
                              </m:sSub>
                            </m:e>
                          </m:d>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1450893" y="4853208"/>
                <a:ext cx="5245475" cy="806631"/>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7242976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left)">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left)">
                                      <p:cBhvr>
                                        <p:cTn id="57" dur="5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left)">
                                      <p:cBhvr>
                                        <p:cTn id="6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5" grpId="0"/>
      <p:bldP spid="20" grpId="0"/>
      <p:bldP spid="21" grpId="0"/>
      <p:bldP spid="22" grpId="0"/>
      <p:bldP spid="24" grpId="0"/>
      <p:bldP spid="25" grpId="0"/>
      <p:bldP spid="26" grpId="0"/>
      <p:bldP spid="27" grpId="0"/>
      <p:bldP spid="28" grpId="0"/>
      <p:bldP spid="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8</a:t>
              </a:r>
              <a:endParaRPr lang="zh-CN" altLang="en-US" sz="6000" dirty="0"/>
            </a:p>
          </p:txBody>
        </p:sp>
        <p:sp>
          <p:nvSpPr>
            <p:cNvPr id="51" name="文本框 50"/>
            <p:cNvSpPr txBox="1"/>
            <p:nvPr/>
          </p:nvSpPr>
          <p:spPr>
            <a:xfrm>
              <a:off x="5250708" y="3089644"/>
              <a:ext cx="6936509"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功能原理  机械能守恒</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345697587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27" name="Text Box 83"/>
          <p:cNvSpPr txBox="1">
            <a:spLocks noChangeArrowheads="1"/>
          </p:cNvSpPr>
          <p:nvPr/>
        </p:nvSpPr>
        <p:spPr bwMode="auto">
          <a:xfrm>
            <a:off x="612774" y="5499230"/>
            <a:ext cx="954080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质点系动能的增加，等于外力对质点系作的总功与内力对各质点作的总功之和。 </a:t>
            </a:r>
          </a:p>
        </p:txBody>
      </p:sp>
      <p:sp>
        <p:nvSpPr>
          <p:cNvPr id="14" name="Text Box 4"/>
          <p:cNvSpPr txBox="1">
            <a:spLocks noChangeArrowheads="1"/>
          </p:cNvSpPr>
          <p:nvPr/>
        </p:nvSpPr>
        <p:spPr bwMode="auto">
          <a:xfrm>
            <a:off x="612774" y="4879625"/>
            <a:ext cx="3657600" cy="5238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 typeface="Arial" panose="020B0604020202020204" pitchFamily="34" charset="0"/>
              <a:buBlip>
                <a:blip r:embed="rId3"/>
              </a:buBlip>
            </a:pPr>
            <a:r>
              <a:rPr lang="zh-CN" altLang="en-US" sz="2800" dirty="0">
                <a:solidFill>
                  <a:srgbClr val="0000FF"/>
                </a:solidFill>
                <a:latin typeface="+mn-lt"/>
                <a:ea typeface="+mn-ea"/>
              </a:rPr>
              <a:t>  质点系动能定理 </a:t>
            </a:r>
          </a:p>
        </p:txBody>
      </p:sp>
      <p:sp>
        <p:nvSpPr>
          <p:cNvPr id="55" name="Text Box 45"/>
          <p:cNvSpPr txBox="1">
            <a:spLocks noChangeArrowheads="1"/>
          </p:cNvSpPr>
          <p:nvPr/>
        </p:nvSpPr>
        <p:spPr bwMode="auto">
          <a:xfrm>
            <a:off x="612774" y="3354291"/>
            <a:ext cx="4343400" cy="52322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800" dirty="0">
                <a:solidFill>
                  <a:srgbClr val="0000FF"/>
                </a:solidFill>
                <a:latin typeface="+mn-lt"/>
                <a:ea typeface="+mn-ea"/>
              </a:rPr>
              <a:t> 对质点系，有</a:t>
            </a:r>
          </a:p>
        </p:txBody>
      </p:sp>
      <mc:AlternateContent xmlns:mc="http://schemas.openxmlformats.org/markup-compatibility/2006" xmlns:a14="http://schemas.microsoft.com/office/drawing/2010/main">
        <mc:Choice Requires="a14">
          <p:sp>
            <p:nvSpPr>
              <p:cNvPr id="59" name="Text Box 49"/>
              <p:cNvSpPr txBox="1">
                <a:spLocks noChangeArrowheads="1"/>
              </p:cNvSpPr>
              <p:nvPr/>
            </p:nvSpPr>
            <p:spPr bwMode="auto">
              <a:xfrm>
                <a:off x="612774" y="1037232"/>
                <a:ext cx="4724400" cy="523875"/>
              </a:xfrm>
              <a:prstGeom prst="rect">
                <a:avLst/>
              </a:prstGeom>
              <a:noFill/>
              <a:ln>
                <a:noFill/>
              </a:ln>
              <a:effectLst/>
              <a:extLst>
                <a:ext uri="{909E8E84-426E-40DD-AFC4-6F175D3DCCD1}">
                  <a14:hiddenFill>
                    <a:solidFill>
                      <a:schemeClr val="accent2"/>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just">
                  <a:spcBef>
                    <a:spcPct val="50000"/>
                  </a:spcBef>
                  <a:buFont typeface="Arial" panose="020B0604020202020204" pitchFamily="34" charset="0"/>
                  <a:buBlip>
                    <a:blip r:embed="rId3"/>
                  </a:buBlip>
                </a:pPr>
                <a:r>
                  <a:rPr lang="zh-CN" altLang="en-US" sz="2800" dirty="0">
                    <a:solidFill>
                      <a:srgbClr val="0000FF"/>
                    </a:solidFill>
                    <a:latin typeface="+mn-lt"/>
                    <a:ea typeface="+mn-ea"/>
                  </a:rPr>
                  <a:t> 对第</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𝑖</m:t>
                    </m:r>
                  </m:oMath>
                </a14:m>
                <a:r>
                  <a:rPr lang="zh-CN" altLang="en-US" sz="2800" dirty="0">
                    <a:solidFill>
                      <a:srgbClr val="0000FF"/>
                    </a:solidFill>
                    <a:latin typeface="+mn-lt"/>
                    <a:ea typeface="+mn-ea"/>
                  </a:rPr>
                  <a:t>个质点，有</a:t>
                </a:r>
              </a:p>
            </p:txBody>
          </p:sp>
        </mc:Choice>
        <mc:Fallback xmlns="">
          <p:sp>
            <p:nvSpPr>
              <p:cNvPr id="59" name="Text Box 49"/>
              <p:cNvSpPr txBox="1">
                <a:spLocks noRot="1" noChangeAspect="1" noMove="1" noResize="1" noEditPoints="1" noAdjustHandles="1" noChangeArrowheads="1" noChangeShapeType="1" noTextEdit="1"/>
              </p:cNvSpPr>
              <p:nvPr/>
            </p:nvSpPr>
            <p:spPr bwMode="auto">
              <a:xfrm>
                <a:off x="612774" y="1037232"/>
                <a:ext cx="4724400" cy="523875"/>
              </a:xfrm>
              <a:prstGeom prst="rect">
                <a:avLst/>
              </a:prstGeom>
              <a:blipFill>
                <a:blip r:embed="rId14"/>
                <a:stretch>
                  <a:fillRect t="-11628" b="-31395"/>
                </a:stretch>
              </a:blip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53"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mn-ea"/>
              </a:rPr>
              <a:t>一、质点系的动能定理 </a:t>
            </a:r>
          </a:p>
        </p:txBody>
      </p:sp>
      <mc:AlternateContent xmlns:mc="http://schemas.openxmlformats.org/markup-compatibility/2006" xmlns:a14="http://schemas.microsoft.com/office/drawing/2010/main">
        <mc:Choice Requires="a14">
          <p:sp>
            <p:nvSpPr>
              <p:cNvPr id="56" name="矩形 55"/>
              <p:cNvSpPr/>
              <p:nvPr/>
            </p:nvSpPr>
            <p:spPr>
              <a:xfrm>
                <a:off x="1245913" y="1633882"/>
                <a:ext cx="3886256" cy="5640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b="0" i="1" smtClean="0">
                              <a:solidFill>
                                <a:srgbClr val="0000FF"/>
                              </a:solidFill>
                              <a:latin typeface="Cambria Math"/>
                              <a:ea typeface="Cambria Math" panose="02040503050406030204" pitchFamily="18" charset="0"/>
                            </a:rPr>
                          </m:ctrlPr>
                        </m:sSubSup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𝑖</m:t>
                          </m:r>
                        </m:sub>
                        <m:sup>
                          <m:r>
                            <a:rPr lang="en-US" altLang="zh-CN" sz="2800" b="0" i="1" smtClean="0">
                              <a:solidFill>
                                <a:srgbClr val="0000FF"/>
                              </a:solidFill>
                              <a:latin typeface="Cambria Math" panose="02040503050406030204" pitchFamily="18" charset="0"/>
                              <a:ea typeface="Cambria Math" panose="02040503050406030204" pitchFamily="18" charset="0"/>
                            </a:rPr>
                            <m:t>𝑒𝑥</m:t>
                          </m:r>
                        </m:sup>
                      </m:sSubSup>
                      <m:r>
                        <a:rPr lang="en-US" altLang="zh-CN" sz="2800" b="0" i="1" smtClean="0">
                          <a:solidFill>
                            <a:srgbClr val="0000FF"/>
                          </a:solidFill>
                          <a:latin typeface="Cambria Math" panose="02040503050406030204" pitchFamily="18" charset="0"/>
                          <a:ea typeface="Cambria Math" panose="02040503050406030204" pitchFamily="18" charset="0"/>
                        </a:rPr>
                        <m:t>+</m:t>
                      </m:r>
                      <m:sSubSup>
                        <m:sSubSupPr>
                          <m:ctrlPr>
                            <a:rPr lang="en-US" altLang="zh-CN" sz="2800" i="1">
                              <a:solidFill>
                                <a:srgbClr val="0000FF"/>
                              </a:solidFill>
                              <a:latin typeface="Cambria Math"/>
                              <a:ea typeface="Cambria Math" panose="02040503050406030204" pitchFamily="18" charset="0"/>
                            </a:rPr>
                          </m:ctrlPr>
                        </m:sSubSup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i="1">
                              <a:solidFill>
                                <a:srgbClr val="0000FF"/>
                              </a:solidFill>
                              <a:latin typeface="Cambria Math" panose="02040503050406030204" pitchFamily="18" charset="0"/>
                              <a:ea typeface="Cambria Math" panose="02040503050406030204" pitchFamily="18" charset="0"/>
                            </a:rPr>
                            <m:t>𝑖</m:t>
                          </m:r>
                        </m:sub>
                        <m:sup>
                          <m:r>
                            <a:rPr lang="en-US" altLang="zh-CN" sz="2800" b="0" i="1" smtClean="0">
                              <a:solidFill>
                                <a:srgbClr val="0000FF"/>
                              </a:solidFill>
                              <a:latin typeface="Cambria Math" panose="02040503050406030204" pitchFamily="18" charset="0"/>
                              <a:ea typeface="Cambria Math" panose="02040503050406030204" pitchFamily="18" charset="0"/>
                            </a:rPr>
                            <m:t>𝑖𝑛</m:t>
                          </m:r>
                        </m:sup>
                      </m:sSubSup>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𝑘𝑖</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𝑘𝑖</m:t>
                          </m:r>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latin typeface="+mn-lt"/>
                  <a:ea typeface="+mn-ea"/>
                </a:endParaRPr>
              </a:p>
            </p:txBody>
          </p:sp>
        </mc:Choice>
        <mc:Fallback xmlns="">
          <p:sp>
            <p:nvSpPr>
              <p:cNvPr id="56" name="矩形 55"/>
              <p:cNvSpPr>
                <a:spLocks noRot="1" noChangeAspect="1" noMove="1" noResize="1" noEditPoints="1" noAdjustHandles="1" noChangeArrowheads="1" noChangeShapeType="1" noTextEdit="1"/>
              </p:cNvSpPr>
              <p:nvPr/>
            </p:nvSpPr>
            <p:spPr>
              <a:xfrm>
                <a:off x="1245913" y="1633882"/>
                <a:ext cx="3886256" cy="564001"/>
              </a:xfrm>
              <a:prstGeom prst="rect">
                <a:avLst/>
              </a:prstGeom>
              <a:blipFill>
                <a:blip r:embed="rId15"/>
                <a:stretch>
                  <a:fillRect/>
                </a:stretch>
              </a:blipFill>
            </p:spPr>
            <p:txBody>
              <a:bodyPr/>
              <a:lstStyle/>
              <a:p>
                <a:r>
                  <a:rPr lang="zh-CN" altLang="en-US">
                    <a:noFill/>
                  </a:rPr>
                  <a:t> </a:t>
                </a:r>
              </a:p>
            </p:txBody>
          </p:sp>
        </mc:Fallback>
      </mc:AlternateContent>
      <p:sp>
        <p:nvSpPr>
          <p:cNvPr id="2" name="矩形标注 1"/>
          <p:cNvSpPr/>
          <p:nvPr/>
        </p:nvSpPr>
        <p:spPr>
          <a:xfrm>
            <a:off x="3060516" y="2501279"/>
            <a:ext cx="1391478" cy="608138"/>
          </a:xfrm>
          <a:prstGeom prst="wedgeRectCallout">
            <a:avLst>
              <a:gd name="adj1" fmla="val -62899"/>
              <a:gd name="adj2" fmla="val -103651"/>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0000FF"/>
                </a:solidFill>
              </a:rPr>
              <a:t>内力功</a:t>
            </a:r>
          </a:p>
        </p:txBody>
      </p:sp>
      <p:sp>
        <p:nvSpPr>
          <p:cNvPr id="62" name="矩形标注 61"/>
          <p:cNvSpPr/>
          <p:nvPr/>
        </p:nvSpPr>
        <p:spPr>
          <a:xfrm>
            <a:off x="1408468" y="2516647"/>
            <a:ext cx="1391478" cy="608138"/>
          </a:xfrm>
          <a:prstGeom prst="wedgeRectCallout">
            <a:avLst>
              <a:gd name="adj1" fmla="val -22547"/>
              <a:gd name="adj2" fmla="val -101203"/>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0000FF"/>
                </a:solidFill>
              </a:rPr>
              <a:t>外力功</a:t>
            </a:r>
          </a:p>
        </p:txBody>
      </p:sp>
      <mc:AlternateContent xmlns:mc="http://schemas.openxmlformats.org/markup-compatibility/2006" xmlns:a14="http://schemas.microsoft.com/office/drawing/2010/main">
        <mc:Choice Requires="a14">
          <p:sp>
            <p:nvSpPr>
              <p:cNvPr id="63" name="矩形 62"/>
              <p:cNvSpPr/>
              <p:nvPr/>
            </p:nvSpPr>
            <p:spPr>
              <a:xfrm>
                <a:off x="1245913" y="3832685"/>
                <a:ext cx="5889946" cy="1135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CN" sz="2800" b="0" i="1" smtClean="0">
                              <a:solidFill>
                                <a:srgbClr val="0000FF"/>
                              </a:solidFill>
                              <a:latin typeface="Cambria Math"/>
                              <a:ea typeface="Cambria Math" panose="02040503050406030204" pitchFamily="18" charset="0"/>
                            </a:rPr>
                          </m:ctrlPr>
                        </m:naryPr>
                        <m:sub/>
                        <m:sup/>
                        <m:e>
                          <m:sSubSup>
                            <m:sSubSupPr>
                              <m:ctrlPr>
                                <a:rPr lang="en-US" altLang="zh-CN" sz="2800" i="1">
                                  <a:solidFill>
                                    <a:srgbClr val="0000FF"/>
                                  </a:solidFill>
                                  <a:latin typeface="Cambria Math"/>
                                  <a:ea typeface="Cambria Math" panose="02040503050406030204" pitchFamily="18" charset="0"/>
                                </a:rPr>
                              </m:ctrlPr>
                            </m:sSubSup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i="1">
                                  <a:solidFill>
                                    <a:srgbClr val="0000FF"/>
                                  </a:solidFill>
                                  <a:latin typeface="Cambria Math" panose="02040503050406030204" pitchFamily="18" charset="0"/>
                                  <a:ea typeface="Cambria Math" panose="02040503050406030204" pitchFamily="18" charset="0"/>
                                </a:rPr>
                                <m:t>𝑖</m:t>
                              </m:r>
                            </m:sub>
                            <m:sup>
                              <m:r>
                                <a:rPr lang="en-US" altLang="zh-CN" sz="2800" i="1">
                                  <a:solidFill>
                                    <a:srgbClr val="0000FF"/>
                                  </a:solidFill>
                                  <a:latin typeface="Cambria Math" panose="02040503050406030204" pitchFamily="18" charset="0"/>
                                  <a:ea typeface="Cambria Math" panose="02040503050406030204" pitchFamily="18" charset="0"/>
                                </a:rPr>
                                <m:t>𝑒𝑥</m:t>
                              </m:r>
                            </m:sup>
                          </m:sSubSup>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bHide m:val="on"/>
                          <m:supHide m:val="on"/>
                          <m:ctrlPr>
                            <a:rPr lang="en-US" altLang="zh-CN" sz="2800" i="1">
                              <a:solidFill>
                                <a:srgbClr val="0000FF"/>
                              </a:solidFill>
                              <a:latin typeface="Cambria Math"/>
                              <a:ea typeface="Cambria Math" panose="02040503050406030204" pitchFamily="18" charset="0"/>
                            </a:rPr>
                          </m:ctrlPr>
                        </m:naryPr>
                        <m:sub/>
                        <m:sup/>
                        <m:e>
                          <m:sSubSup>
                            <m:sSubSupPr>
                              <m:ctrlPr>
                                <a:rPr lang="en-US" altLang="zh-CN" sz="2800" i="1">
                                  <a:solidFill>
                                    <a:srgbClr val="0000FF"/>
                                  </a:solidFill>
                                  <a:latin typeface="Cambria Math"/>
                                  <a:ea typeface="Cambria Math" panose="02040503050406030204" pitchFamily="18" charset="0"/>
                                </a:rPr>
                              </m:ctrlPr>
                            </m:sSubSup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i="1">
                                  <a:solidFill>
                                    <a:srgbClr val="0000FF"/>
                                  </a:solidFill>
                                  <a:latin typeface="Cambria Math" panose="02040503050406030204" pitchFamily="18" charset="0"/>
                                  <a:ea typeface="Cambria Math" panose="02040503050406030204" pitchFamily="18" charset="0"/>
                                </a:rPr>
                                <m:t>𝑖</m:t>
                              </m:r>
                            </m:sub>
                            <m:sup>
                              <m:r>
                                <a:rPr lang="en-US" altLang="zh-CN" sz="2800" b="0" i="1" smtClean="0">
                                  <a:solidFill>
                                    <a:srgbClr val="0000FF"/>
                                  </a:solidFill>
                                  <a:latin typeface="Cambria Math" panose="02040503050406030204" pitchFamily="18" charset="0"/>
                                  <a:ea typeface="Cambria Math" panose="02040503050406030204" pitchFamily="18" charset="0"/>
                                </a:rPr>
                                <m:t>𝑖𝑛</m:t>
                              </m:r>
                            </m:sup>
                          </m:sSubSup>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bHide m:val="on"/>
                          <m:supHide m:val="on"/>
                          <m:ctrlPr>
                            <a:rPr lang="en-US" altLang="zh-CN" sz="2800" i="1">
                              <a:solidFill>
                                <a:srgbClr val="0000FF"/>
                              </a:solidFill>
                              <a:latin typeface="Cambria Math"/>
                              <a:ea typeface="Cambria Math" panose="02040503050406030204" pitchFamily="18" charset="0"/>
                            </a:rPr>
                          </m:ctrlPr>
                        </m:naryPr>
                        <m:sub/>
                        <m:sup/>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𝑖</m:t>
                              </m:r>
                            </m:sub>
                          </m:sSub>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bHide m:val="on"/>
                          <m:supHide m:val="on"/>
                          <m:ctrlPr>
                            <a:rPr lang="en-US" altLang="zh-CN" sz="2800" i="1">
                              <a:solidFill>
                                <a:srgbClr val="0000FF"/>
                              </a:solidFill>
                              <a:latin typeface="Cambria Math"/>
                              <a:ea typeface="Cambria Math" panose="02040503050406030204" pitchFamily="18" charset="0"/>
                            </a:rPr>
                          </m:ctrlPr>
                        </m:naryPr>
                        <m:sub/>
                        <m:sup/>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𝑖</m:t>
                              </m:r>
                              <m:r>
                                <a:rPr lang="en-US" altLang="zh-CN" sz="2800" b="0" i="1" smtClean="0">
                                  <a:solidFill>
                                    <a:srgbClr val="0000FF"/>
                                  </a:solidFill>
                                  <a:latin typeface="Cambria Math" panose="02040503050406030204" pitchFamily="18" charset="0"/>
                                  <a:ea typeface="Cambria Math" panose="02040503050406030204" pitchFamily="18" charset="0"/>
                                </a:rPr>
                                <m:t>0</m:t>
                              </m:r>
                            </m:sub>
                          </m:sSub>
                        </m:e>
                      </m:nary>
                    </m:oMath>
                  </m:oMathPara>
                </a14:m>
                <a:endParaRPr lang="zh-CN" altLang="en-US" sz="2800" dirty="0">
                  <a:solidFill>
                    <a:srgbClr val="0000FF"/>
                  </a:solidFill>
                  <a:latin typeface="+mn-lt"/>
                  <a:ea typeface="+mn-ea"/>
                </a:endParaRPr>
              </a:p>
            </p:txBody>
          </p:sp>
        </mc:Choice>
        <mc:Fallback xmlns="">
          <p:sp>
            <p:nvSpPr>
              <p:cNvPr id="63" name="矩形 62"/>
              <p:cNvSpPr>
                <a:spLocks noRot="1" noChangeAspect="1" noMove="1" noResize="1" noEditPoints="1" noAdjustHandles="1" noChangeArrowheads="1" noChangeShapeType="1" noTextEdit="1"/>
              </p:cNvSpPr>
              <p:nvPr/>
            </p:nvSpPr>
            <p:spPr>
              <a:xfrm>
                <a:off x="1245913" y="3832685"/>
                <a:ext cx="5889946" cy="1135696"/>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7239301" y="4100776"/>
                <a:ext cx="20169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𝑘</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latin typeface="+mn-lt"/>
                  <a:ea typeface="+mn-ea"/>
                </a:endParaRPr>
              </a:p>
            </p:txBody>
          </p:sp>
        </mc:Choice>
        <mc:Fallback xmlns="">
          <p:sp>
            <p:nvSpPr>
              <p:cNvPr id="64" name="矩形 63"/>
              <p:cNvSpPr>
                <a:spLocks noRot="1" noChangeAspect="1" noMove="1" noResize="1" noEditPoints="1" noAdjustHandles="1" noChangeArrowheads="1" noChangeShapeType="1" noTextEdit="1"/>
              </p:cNvSpPr>
              <p:nvPr/>
            </p:nvSpPr>
            <p:spPr>
              <a:xfrm>
                <a:off x="7239301" y="4100776"/>
                <a:ext cx="2016962"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3650757" y="4861049"/>
                <a:ext cx="3562577" cy="5371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solidFill>
                                <a:srgbClr val="FF0000"/>
                              </a:solidFill>
                              <a:latin typeface="Cambria Math"/>
                              <a:ea typeface="Cambria Math" panose="02040503050406030204" pitchFamily="18" charset="0"/>
                            </a:rPr>
                          </m:ctrlPr>
                        </m:sSupPr>
                        <m:e>
                          <m:r>
                            <a:rPr lang="en-US" altLang="zh-CN" sz="2800" b="0" i="1" smtClean="0">
                              <a:solidFill>
                                <a:srgbClr val="FF0000"/>
                              </a:solidFill>
                              <a:latin typeface="Cambria Math" panose="02040503050406030204" pitchFamily="18" charset="0"/>
                              <a:ea typeface="Cambria Math" panose="02040503050406030204" pitchFamily="18" charset="0"/>
                            </a:rPr>
                            <m:t>𝐴</m:t>
                          </m:r>
                        </m:e>
                        <m:sup>
                          <m:r>
                            <a:rPr lang="en-US" altLang="zh-CN" sz="2800" b="0" i="1" smtClean="0">
                              <a:solidFill>
                                <a:srgbClr val="FF0000"/>
                              </a:solidFill>
                              <a:latin typeface="Cambria Math" panose="02040503050406030204" pitchFamily="18" charset="0"/>
                              <a:ea typeface="Cambria Math" panose="02040503050406030204" pitchFamily="18" charset="0"/>
                            </a:rPr>
                            <m:t>𝑒𝑥</m:t>
                          </m:r>
                        </m:sup>
                      </m:sSup>
                      <m:r>
                        <a:rPr lang="en-US" altLang="zh-CN" sz="2800" b="0" i="1" smtClean="0">
                          <a:solidFill>
                            <a:srgbClr val="FF0000"/>
                          </a:solidFill>
                          <a:latin typeface="Cambria Math" panose="02040503050406030204" pitchFamily="18" charset="0"/>
                          <a:ea typeface="Cambria Math" panose="02040503050406030204" pitchFamily="18" charset="0"/>
                        </a:rPr>
                        <m:t>+</m:t>
                      </m:r>
                      <m:sSup>
                        <m:sSupPr>
                          <m:ctrlPr>
                            <a:rPr lang="en-US" altLang="zh-CN" sz="2800" i="1">
                              <a:solidFill>
                                <a:srgbClr val="FF0000"/>
                              </a:solidFill>
                              <a:latin typeface="Cambria Math"/>
                              <a:ea typeface="Cambria Math" panose="02040503050406030204" pitchFamily="18" charset="0"/>
                            </a:rPr>
                          </m:ctrlPr>
                        </m:sSupPr>
                        <m:e>
                          <m:r>
                            <a:rPr lang="en-US" altLang="zh-CN" sz="2800" b="0" i="1" smtClean="0">
                              <a:solidFill>
                                <a:srgbClr val="FF0000"/>
                              </a:solidFill>
                              <a:latin typeface="Cambria Math" panose="02040503050406030204" pitchFamily="18" charset="0"/>
                              <a:ea typeface="Cambria Math" panose="02040503050406030204" pitchFamily="18" charset="0"/>
                            </a:rPr>
                            <m:t>𝐴</m:t>
                          </m:r>
                        </m:e>
                        <m:sup>
                          <m:r>
                            <a:rPr lang="en-US" altLang="zh-CN" sz="2800" b="0" i="1" smtClean="0">
                              <a:solidFill>
                                <a:srgbClr val="FF0000"/>
                              </a:solidFill>
                              <a:latin typeface="Cambria Math" panose="02040503050406030204" pitchFamily="18" charset="0"/>
                              <a:ea typeface="Cambria Math" panose="02040503050406030204" pitchFamily="18" charset="0"/>
                            </a:rPr>
                            <m:t>𝑖𝑛</m:t>
                          </m:r>
                        </m:sup>
                      </m:sSup>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𝐸</m:t>
                          </m:r>
                        </m:e>
                        <m:sub>
                          <m:r>
                            <a:rPr lang="en-US" altLang="zh-CN" sz="2800" b="0" i="1" smtClean="0">
                              <a:solidFill>
                                <a:srgbClr val="FF0000"/>
                              </a:solidFill>
                              <a:latin typeface="Cambria Math" panose="02040503050406030204" pitchFamily="18" charset="0"/>
                              <a:ea typeface="Cambria Math" panose="02040503050406030204" pitchFamily="18" charset="0"/>
                            </a:rPr>
                            <m:t>𝑘</m:t>
                          </m:r>
                        </m:sub>
                      </m:sSub>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𝐸</m:t>
                          </m:r>
                        </m:e>
                        <m:sub>
                          <m:r>
                            <a:rPr lang="en-US" altLang="zh-CN" sz="2800" b="0" i="1" smtClean="0">
                              <a:solidFill>
                                <a:srgbClr val="FF0000"/>
                              </a:solidFill>
                              <a:latin typeface="Cambria Math" panose="02040503050406030204" pitchFamily="18" charset="0"/>
                              <a:ea typeface="Cambria Math" panose="02040503050406030204" pitchFamily="18" charset="0"/>
                            </a:rPr>
                            <m:t>𝑘</m:t>
                          </m:r>
                          <m:r>
                            <a:rPr lang="en-US" altLang="zh-CN" sz="2800" b="0" i="1" smtClean="0">
                              <a:solidFill>
                                <a:srgbClr val="FF0000"/>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FF0000"/>
                  </a:solidFill>
                  <a:latin typeface="+mn-lt"/>
                  <a:ea typeface="+mn-ea"/>
                </a:endParaRPr>
              </a:p>
            </p:txBody>
          </p:sp>
        </mc:Choice>
        <mc:Fallback xmlns="">
          <p:sp>
            <p:nvSpPr>
              <p:cNvPr id="65" name="矩形 64"/>
              <p:cNvSpPr>
                <a:spLocks noRot="1" noChangeAspect="1" noMove="1" noResize="1" noEditPoints="1" noAdjustHandles="1" noChangeArrowheads="1" noChangeShapeType="1" noTextEdit="1"/>
              </p:cNvSpPr>
              <p:nvPr/>
            </p:nvSpPr>
            <p:spPr>
              <a:xfrm>
                <a:off x="3650757" y="4861049"/>
                <a:ext cx="3562577" cy="537135"/>
              </a:xfrm>
              <a:prstGeom prst="rect">
                <a:avLst/>
              </a:prstGeom>
              <a:blipFill>
                <a:blip r:embed="rId18"/>
                <a:stretch>
                  <a:fillRect/>
                </a:stretch>
              </a:blipFill>
            </p:spPr>
            <p:txBody>
              <a:bodyPr/>
              <a:lstStyle/>
              <a:p>
                <a:r>
                  <a:rPr lang="zh-CN" altLang="en-US">
                    <a:noFill/>
                  </a:rPr>
                  <a:t> </a:t>
                </a:r>
              </a:p>
            </p:txBody>
          </p:sp>
        </mc:Fallback>
      </mc:AlternateContent>
      <p:grpSp>
        <p:nvGrpSpPr>
          <p:cNvPr id="3" name="组合 2"/>
          <p:cNvGrpSpPr/>
          <p:nvPr/>
        </p:nvGrpSpPr>
        <p:grpSpPr>
          <a:xfrm>
            <a:off x="6244357" y="1200610"/>
            <a:ext cx="3379030" cy="2486025"/>
            <a:chOff x="6244357" y="1200610"/>
            <a:chExt cx="3379030" cy="2486025"/>
          </a:xfrm>
        </p:grpSpPr>
        <p:grpSp>
          <p:nvGrpSpPr>
            <p:cNvPr id="16" name="Group 6"/>
            <p:cNvGrpSpPr>
              <a:grpSpLocks/>
            </p:cNvGrpSpPr>
            <p:nvPr/>
          </p:nvGrpSpPr>
          <p:grpSpPr bwMode="auto">
            <a:xfrm>
              <a:off x="6244357" y="1200610"/>
              <a:ext cx="3265488" cy="2486025"/>
              <a:chOff x="55" y="152"/>
              <a:chExt cx="2057" cy="1566"/>
            </a:xfrm>
          </p:grpSpPr>
          <p:sp>
            <p:nvSpPr>
              <p:cNvPr id="17" name="Rectangle 7"/>
              <p:cNvSpPr>
                <a:spLocks noChangeArrowheads="1"/>
              </p:cNvSpPr>
              <p:nvPr/>
            </p:nvSpPr>
            <p:spPr bwMode="auto">
              <a:xfrm>
                <a:off x="55" y="152"/>
                <a:ext cx="2057" cy="1566"/>
              </a:xfrm>
              <a:prstGeom prst="rect">
                <a:avLst/>
              </a:prstGeom>
              <a:no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8" name="Oval 8"/>
              <p:cNvSpPr>
                <a:spLocks noChangeArrowheads="1"/>
              </p:cNvSpPr>
              <p:nvPr/>
            </p:nvSpPr>
            <p:spPr bwMode="auto">
              <a:xfrm>
                <a:off x="432" y="432"/>
                <a:ext cx="48" cy="48"/>
              </a:xfrm>
              <a:prstGeom prst="ellipse">
                <a:avLst/>
              </a:prstGeom>
              <a:solidFill>
                <a:srgbClr val="D6009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9" name="Oval 9"/>
              <p:cNvSpPr>
                <a:spLocks noChangeArrowheads="1"/>
              </p:cNvSpPr>
              <p:nvPr/>
            </p:nvSpPr>
            <p:spPr bwMode="auto">
              <a:xfrm>
                <a:off x="1392" y="960"/>
                <a:ext cx="48" cy="48"/>
              </a:xfrm>
              <a:prstGeom prst="ellipse">
                <a:avLst/>
              </a:prstGeom>
              <a:solidFill>
                <a:srgbClr val="FF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0" name="Oval 10"/>
              <p:cNvSpPr>
                <a:spLocks noChangeArrowheads="1"/>
              </p:cNvSpPr>
              <p:nvPr/>
            </p:nvSpPr>
            <p:spPr bwMode="auto">
              <a:xfrm>
                <a:off x="528" y="1056"/>
                <a:ext cx="48" cy="48"/>
              </a:xfrm>
              <a:prstGeom prst="ellipse">
                <a:avLst/>
              </a:prstGeom>
              <a:solidFill>
                <a:srgbClr val="FF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1" name="Oval 11"/>
              <p:cNvSpPr>
                <a:spLocks noChangeArrowheads="1"/>
              </p:cNvSpPr>
              <p:nvPr/>
            </p:nvSpPr>
            <p:spPr bwMode="auto">
              <a:xfrm>
                <a:off x="960" y="672"/>
                <a:ext cx="48" cy="48"/>
              </a:xfrm>
              <a:prstGeom prst="ellipse">
                <a:avLst/>
              </a:prstGeom>
              <a:solidFill>
                <a:srgbClr val="FF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2" name="Oval 12"/>
              <p:cNvSpPr>
                <a:spLocks noChangeArrowheads="1"/>
              </p:cNvSpPr>
              <p:nvPr/>
            </p:nvSpPr>
            <p:spPr bwMode="auto">
              <a:xfrm>
                <a:off x="1440" y="432"/>
                <a:ext cx="48" cy="48"/>
              </a:xfrm>
              <a:prstGeom prst="ellipse">
                <a:avLst/>
              </a:prstGeom>
              <a:solidFill>
                <a:srgbClr val="D6009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3" name="未知"/>
              <p:cNvSpPr>
                <a:spLocks/>
              </p:cNvSpPr>
              <p:nvPr/>
            </p:nvSpPr>
            <p:spPr bwMode="auto">
              <a:xfrm>
                <a:off x="307" y="426"/>
                <a:ext cx="1370" cy="1110"/>
              </a:xfrm>
              <a:custGeom>
                <a:avLst/>
                <a:gdLst>
                  <a:gd name="T0" fmla="*/ 437 w 1370"/>
                  <a:gd name="T1" fmla="*/ 162 h 1050"/>
                  <a:gd name="T2" fmla="*/ 569 w 1370"/>
                  <a:gd name="T3" fmla="*/ 6 h 1050"/>
                  <a:gd name="T4" fmla="*/ 881 w 1370"/>
                  <a:gd name="T5" fmla="*/ 66 h 1050"/>
                  <a:gd name="T6" fmla="*/ 941 w 1370"/>
                  <a:gd name="T7" fmla="*/ 114 h 1050"/>
                  <a:gd name="T8" fmla="*/ 1133 w 1370"/>
                  <a:gd name="T9" fmla="*/ 258 h 1050"/>
                  <a:gd name="T10" fmla="*/ 1253 w 1370"/>
                  <a:gd name="T11" fmla="*/ 294 h 1050"/>
                  <a:gd name="T12" fmla="*/ 1325 w 1370"/>
                  <a:gd name="T13" fmla="*/ 486 h 1050"/>
                  <a:gd name="T14" fmla="*/ 1361 w 1370"/>
                  <a:gd name="T15" fmla="*/ 558 h 1050"/>
                  <a:gd name="T16" fmla="*/ 1313 w 1370"/>
                  <a:gd name="T17" fmla="*/ 798 h 1050"/>
                  <a:gd name="T18" fmla="*/ 1241 w 1370"/>
                  <a:gd name="T19" fmla="*/ 870 h 1050"/>
                  <a:gd name="T20" fmla="*/ 1205 w 1370"/>
                  <a:gd name="T21" fmla="*/ 906 h 1050"/>
                  <a:gd name="T22" fmla="*/ 1001 w 1370"/>
                  <a:gd name="T23" fmla="*/ 1050 h 1050"/>
                  <a:gd name="T24" fmla="*/ 845 w 1370"/>
                  <a:gd name="T25" fmla="*/ 1038 h 1050"/>
                  <a:gd name="T26" fmla="*/ 773 w 1370"/>
                  <a:gd name="T27" fmla="*/ 1002 h 1050"/>
                  <a:gd name="T28" fmla="*/ 629 w 1370"/>
                  <a:gd name="T29" fmla="*/ 942 h 1050"/>
                  <a:gd name="T30" fmla="*/ 353 w 1370"/>
                  <a:gd name="T31" fmla="*/ 894 h 1050"/>
                  <a:gd name="T32" fmla="*/ 53 w 1370"/>
                  <a:gd name="T33" fmla="*/ 822 h 1050"/>
                  <a:gd name="T34" fmla="*/ 29 w 1370"/>
                  <a:gd name="T35" fmla="*/ 510 h 1050"/>
                  <a:gd name="T36" fmla="*/ 77 w 1370"/>
                  <a:gd name="T37" fmla="*/ 438 h 1050"/>
                  <a:gd name="T38" fmla="*/ 197 w 1370"/>
                  <a:gd name="T39" fmla="*/ 270 h 1050"/>
                  <a:gd name="T40" fmla="*/ 401 w 1370"/>
                  <a:gd name="T41" fmla="*/ 186 h 1050"/>
                  <a:gd name="T42" fmla="*/ 437 w 1370"/>
                  <a:gd name="T43" fmla="*/ 162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70" h="1050">
                    <a:moveTo>
                      <a:pt x="437" y="162"/>
                    </a:moveTo>
                    <a:cubicBezTo>
                      <a:pt x="466" y="18"/>
                      <a:pt x="439" y="28"/>
                      <a:pt x="569" y="6"/>
                    </a:cubicBezTo>
                    <a:cubicBezTo>
                      <a:pt x="694" y="13"/>
                      <a:pt x="783" y="0"/>
                      <a:pt x="881" y="66"/>
                    </a:cubicBezTo>
                    <a:cubicBezTo>
                      <a:pt x="935" y="147"/>
                      <a:pt x="871" y="68"/>
                      <a:pt x="941" y="114"/>
                    </a:cubicBezTo>
                    <a:cubicBezTo>
                      <a:pt x="1002" y="154"/>
                      <a:pt x="1061" y="234"/>
                      <a:pt x="1133" y="258"/>
                    </a:cubicBezTo>
                    <a:cubicBezTo>
                      <a:pt x="1221" y="287"/>
                      <a:pt x="1180" y="276"/>
                      <a:pt x="1253" y="294"/>
                    </a:cubicBezTo>
                    <a:cubicBezTo>
                      <a:pt x="1292" y="352"/>
                      <a:pt x="1287" y="429"/>
                      <a:pt x="1325" y="486"/>
                    </a:cubicBezTo>
                    <a:cubicBezTo>
                      <a:pt x="1356" y="533"/>
                      <a:pt x="1344" y="508"/>
                      <a:pt x="1361" y="558"/>
                    </a:cubicBezTo>
                    <a:cubicBezTo>
                      <a:pt x="1356" y="634"/>
                      <a:pt x="1370" y="734"/>
                      <a:pt x="1313" y="798"/>
                    </a:cubicBezTo>
                    <a:cubicBezTo>
                      <a:pt x="1290" y="823"/>
                      <a:pt x="1265" y="846"/>
                      <a:pt x="1241" y="870"/>
                    </a:cubicBezTo>
                    <a:cubicBezTo>
                      <a:pt x="1229" y="882"/>
                      <a:pt x="1205" y="906"/>
                      <a:pt x="1205" y="906"/>
                    </a:cubicBezTo>
                    <a:cubicBezTo>
                      <a:pt x="1169" y="1014"/>
                      <a:pt x="1081" y="997"/>
                      <a:pt x="1001" y="1050"/>
                    </a:cubicBezTo>
                    <a:cubicBezTo>
                      <a:pt x="949" y="1046"/>
                      <a:pt x="897" y="1044"/>
                      <a:pt x="845" y="1038"/>
                    </a:cubicBezTo>
                    <a:cubicBezTo>
                      <a:pt x="805" y="1033"/>
                      <a:pt x="809" y="1020"/>
                      <a:pt x="773" y="1002"/>
                    </a:cubicBezTo>
                    <a:cubicBezTo>
                      <a:pt x="726" y="978"/>
                      <a:pt x="680" y="959"/>
                      <a:pt x="629" y="942"/>
                    </a:cubicBezTo>
                    <a:cubicBezTo>
                      <a:pt x="544" y="914"/>
                      <a:pt x="438" y="915"/>
                      <a:pt x="353" y="894"/>
                    </a:cubicBezTo>
                    <a:cubicBezTo>
                      <a:pt x="253" y="869"/>
                      <a:pt x="151" y="855"/>
                      <a:pt x="53" y="822"/>
                    </a:cubicBezTo>
                    <a:cubicBezTo>
                      <a:pt x="0" y="716"/>
                      <a:pt x="1" y="646"/>
                      <a:pt x="29" y="510"/>
                    </a:cubicBezTo>
                    <a:cubicBezTo>
                      <a:pt x="35" y="482"/>
                      <a:pt x="64" y="464"/>
                      <a:pt x="77" y="438"/>
                    </a:cubicBezTo>
                    <a:cubicBezTo>
                      <a:pt x="106" y="380"/>
                      <a:pt x="132" y="302"/>
                      <a:pt x="197" y="270"/>
                    </a:cubicBezTo>
                    <a:cubicBezTo>
                      <a:pt x="268" y="234"/>
                      <a:pt x="324" y="208"/>
                      <a:pt x="401" y="186"/>
                    </a:cubicBezTo>
                    <a:cubicBezTo>
                      <a:pt x="441" y="175"/>
                      <a:pt x="437" y="186"/>
                      <a:pt x="437" y="162"/>
                    </a:cubicBezTo>
                    <a:close/>
                  </a:path>
                </a:pathLst>
              </a:custGeom>
              <a:noFill/>
              <a:ln w="28575" cap="flat" cmpd="sng">
                <a:solidFill>
                  <a:srgbClr val="CC66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4" name="Line 14"/>
              <p:cNvSpPr>
                <a:spLocks noChangeShapeType="1"/>
              </p:cNvSpPr>
              <p:nvPr/>
            </p:nvSpPr>
            <p:spPr bwMode="auto">
              <a:xfrm flipH="1">
                <a:off x="816" y="720"/>
                <a:ext cx="144" cy="144"/>
              </a:xfrm>
              <a:prstGeom prst="line">
                <a:avLst/>
              </a:prstGeom>
              <a:noFill/>
              <a:ln w="28575">
                <a:solidFill>
                  <a:srgbClr val="D60093"/>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5" name="Line 15"/>
              <p:cNvSpPr>
                <a:spLocks noChangeShapeType="1"/>
              </p:cNvSpPr>
              <p:nvPr/>
            </p:nvSpPr>
            <p:spPr bwMode="auto">
              <a:xfrm flipV="1">
                <a:off x="576" y="912"/>
                <a:ext cx="144" cy="144"/>
              </a:xfrm>
              <a:prstGeom prst="line">
                <a:avLst/>
              </a:prstGeom>
              <a:noFill/>
              <a:ln w="28575">
                <a:solidFill>
                  <a:srgbClr val="D60093"/>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6" name="Line 16"/>
              <p:cNvSpPr>
                <a:spLocks noChangeShapeType="1"/>
              </p:cNvSpPr>
              <p:nvPr/>
            </p:nvSpPr>
            <p:spPr bwMode="auto">
              <a:xfrm flipH="1" flipV="1">
                <a:off x="720" y="192"/>
                <a:ext cx="240" cy="48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7" name="Line 17"/>
              <p:cNvSpPr>
                <a:spLocks noChangeShapeType="1"/>
              </p:cNvSpPr>
              <p:nvPr/>
            </p:nvSpPr>
            <p:spPr bwMode="auto">
              <a:xfrm flipH="1">
                <a:off x="96" y="1104"/>
                <a:ext cx="432" cy="240"/>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8" name="Line 18"/>
              <p:cNvSpPr>
                <a:spLocks noChangeShapeType="1"/>
              </p:cNvSpPr>
              <p:nvPr/>
            </p:nvSpPr>
            <p:spPr bwMode="auto">
              <a:xfrm flipV="1">
                <a:off x="1440" y="672"/>
                <a:ext cx="624" cy="288"/>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9" name="Line 19"/>
              <p:cNvSpPr>
                <a:spLocks noChangeShapeType="1"/>
              </p:cNvSpPr>
              <p:nvPr/>
            </p:nvSpPr>
            <p:spPr bwMode="auto">
              <a:xfrm flipV="1">
                <a:off x="576" y="1056"/>
                <a:ext cx="288" cy="48"/>
              </a:xfrm>
              <a:prstGeom prst="line">
                <a:avLst/>
              </a:prstGeom>
              <a:noFill/>
              <a:ln w="28575">
                <a:solidFill>
                  <a:srgbClr val="D60093"/>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30" name="Line 20"/>
              <p:cNvSpPr>
                <a:spLocks noChangeShapeType="1"/>
              </p:cNvSpPr>
              <p:nvPr/>
            </p:nvSpPr>
            <p:spPr bwMode="auto">
              <a:xfrm flipH="1">
                <a:off x="1104" y="960"/>
                <a:ext cx="288" cy="48"/>
              </a:xfrm>
              <a:prstGeom prst="line">
                <a:avLst/>
              </a:prstGeom>
              <a:noFill/>
              <a:ln w="28575">
                <a:solidFill>
                  <a:srgbClr val="D60093"/>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graphicFrame>
                <p:nvGraphicFramePr>
                  <p:cNvPr id="36" name="Object 26"/>
                  <p:cNvGraphicFramePr>
                    <a:graphicFrameLocks noChangeAspect="1"/>
                  </p:cNvGraphicFramePr>
                  <p:nvPr/>
                </p:nvGraphicFramePr>
                <p:xfrm>
                  <a:off x="432" y="384"/>
                  <a:ext cx="141" cy="144"/>
                </p:xfrm>
                <a:graphic>
                  <a:graphicData uri="http://schemas.openxmlformats.org/presentationml/2006/ole">
                    <mc:AlternateContent>
                      <mc:Choice xmlns:v="urn:schemas-microsoft-com:vml" Requires="v">
                        <p:oleObj spid="_x0000_s144810" r:id="rId19" imgW="380852" imgH="390270" progId="MS_ClipArt_Gallery.2">
                          <p:embed/>
                        </p:oleObj>
                      </mc:Choice>
                      <mc:Fallback>
                        <p:oleObj r:id="rId19" imgW="380852" imgH="390270" progId="MS_ClipArt_Gallery.2">
                          <p:embed/>
                          <p:pic>
                            <p:nvPicPr>
                              <p:cNvPr id="36" name="Object 26"/>
                              <p:cNvPicPr>
                                <a:picLocks noChangeAspect="1" noChangeArrowheads="1"/>
                              </p:cNvPicPr>
                              <p:nvPr/>
                            </p:nvPicPr>
                            <p:blipFill>
                              <a:blip r:embed="rId20">
                                <a:extLst>
                                  <a:ext uri="{28A0092B-C50C-407E-A947-70E740481C1C}">
                                    <a14:useLocalDpi val="0"/>
                                  </a:ext>
                                </a:extLst>
                              </a:blip>
                              <a:srcRect/>
                              <a:stretch>
                                <a:fillRect/>
                              </a:stretch>
                            </p:blipFill>
                            <p:spPr bwMode="auto">
                              <a:xfrm>
                                <a:off x="432" y="384"/>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36" name="Object 26"/>
                  <p:cNvGraphicFramePr>
                    <a:graphicFrameLocks noChangeAspect="1"/>
                  </p:cNvGraphicFramePr>
                  <p:nvPr/>
                </p:nvGraphicFramePr>
                <p:xfrm>
                  <a:off x="432" y="384"/>
                  <a:ext cx="141" cy="144"/>
                </p:xfrm>
                <a:graphic>
                  <a:graphicData uri="http://schemas.openxmlformats.org/presentationml/2006/ole">
                    <mc:AlternateContent>
                      <mc:Choice xmlns:v="urn:schemas-microsoft-com:vml" Requires="v">
                        <p:oleObj spid="_x0000_s144570" r:id="rId21" imgW="380852" imgH="390270" progId="MS_ClipArt_Gallery.2">
                          <p:embed/>
                        </p:oleObj>
                      </mc:Choice>
                      <mc:Fallback>
                        <p:oleObj r:id="rId21" imgW="380852" imgH="390270" progId="MS_ClipArt_Gallery.2">
                          <p:embed/>
                          <p:pic>
                            <p:nvPicPr>
                              <p:cNvPr id="36" name="Object 2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2" y="38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37" name="Object 27"/>
                  <p:cNvGraphicFramePr>
                    <a:graphicFrameLocks noChangeAspect="1"/>
                  </p:cNvGraphicFramePr>
                  <p:nvPr/>
                </p:nvGraphicFramePr>
                <p:xfrm>
                  <a:off x="720" y="1536"/>
                  <a:ext cx="141" cy="144"/>
                </p:xfrm>
                <a:graphic>
                  <a:graphicData uri="http://schemas.openxmlformats.org/presentationml/2006/ole">
                    <mc:AlternateContent>
                      <mc:Choice xmlns:v="urn:schemas-microsoft-com:vml" Requires="v">
                        <p:oleObj spid="_x0000_s144811" r:id="rId23" imgW="380852" imgH="390270" progId="MS_ClipArt_Gallery.2">
                          <p:embed/>
                        </p:oleObj>
                      </mc:Choice>
                      <mc:Fallback>
                        <p:oleObj r:id="rId23" imgW="380852" imgH="390270" progId="MS_ClipArt_Gallery.2">
                          <p:embed/>
                          <p:pic>
                            <p:nvPicPr>
                              <p:cNvPr id="37" name="Object 27"/>
                              <p:cNvPicPr>
                                <a:picLocks noChangeAspect="1" noChangeArrowheads="1"/>
                              </p:cNvPicPr>
                              <p:nvPr/>
                            </p:nvPicPr>
                            <p:blipFill>
                              <a:blip r:embed="rId20">
                                <a:extLst>
                                  <a:ext uri="{28A0092B-C50C-407E-A947-70E740481C1C}">
                                    <a14:useLocalDpi val="0"/>
                                  </a:ext>
                                </a:extLst>
                              </a:blip>
                              <a:srcRect/>
                              <a:stretch>
                                <a:fillRect/>
                              </a:stretch>
                            </p:blipFill>
                            <p:spPr bwMode="auto">
                              <a:xfrm>
                                <a:off x="720" y="1536"/>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37" name="Object 27"/>
                  <p:cNvGraphicFramePr>
                    <a:graphicFrameLocks noChangeAspect="1"/>
                  </p:cNvGraphicFramePr>
                  <p:nvPr/>
                </p:nvGraphicFramePr>
                <p:xfrm>
                  <a:off x="720" y="1536"/>
                  <a:ext cx="141" cy="144"/>
                </p:xfrm>
                <a:graphic>
                  <a:graphicData uri="http://schemas.openxmlformats.org/presentationml/2006/ole">
                    <mc:AlternateContent>
                      <mc:Choice xmlns:v="urn:schemas-microsoft-com:vml" Requires="v">
                        <p:oleObj spid="_x0000_s144571" r:id="rId24" imgW="380852" imgH="390270" progId="MS_ClipArt_Gallery.2">
                          <p:embed/>
                        </p:oleObj>
                      </mc:Choice>
                      <mc:Fallback>
                        <p:oleObj r:id="rId24" imgW="380852" imgH="390270" progId="MS_ClipArt_Gallery.2">
                          <p:embed/>
                          <p:pic>
                            <p:nvPicPr>
                              <p:cNvPr id="37" name="Object 2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20" y="1536"/>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38" name="Object 28"/>
                  <p:cNvGraphicFramePr>
                    <a:graphicFrameLocks noChangeAspect="1"/>
                  </p:cNvGraphicFramePr>
                  <p:nvPr/>
                </p:nvGraphicFramePr>
                <p:xfrm>
                  <a:off x="1776" y="1056"/>
                  <a:ext cx="141" cy="144"/>
                </p:xfrm>
                <a:graphic>
                  <a:graphicData uri="http://schemas.openxmlformats.org/presentationml/2006/ole">
                    <mc:AlternateContent>
                      <mc:Choice xmlns:v="urn:schemas-microsoft-com:vml" Requires="v">
                        <p:oleObj spid="_x0000_s144812" r:id="rId25" imgW="380852" imgH="390270" progId="MS_ClipArt_Gallery.2">
                          <p:embed/>
                        </p:oleObj>
                      </mc:Choice>
                      <mc:Fallback>
                        <p:oleObj r:id="rId25" imgW="380852" imgH="390270" progId="MS_ClipArt_Gallery.2">
                          <p:embed/>
                          <p:pic>
                            <p:nvPicPr>
                              <p:cNvPr id="38" name="Object 28"/>
                              <p:cNvPicPr>
                                <a:picLocks noChangeAspect="1" noChangeArrowheads="1"/>
                              </p:cNvPicPr>
                              <p:nvPr/>
                            </p:nvPicPr>
                            <p:blipFill>
                              <a:blip r:embed="rId20">
                                <a:extLst>
                                  <a:ext uri="{28A0092B-C50C-407E-A947-70E740481C1C}">
                                    <a14:useLocalDpi val="0"/>
                                  </a:ext>
                                </a:extLst>
                              </a:blip>
                              <a:srcRect/>
                              <a:stretch>
                                <a:fillRect/>
                              </a:stretch>
                            </p:blipFill>
                            <p:spPr bwMode="auto">
                              <a:xfrm>
                                <a:off x="1776" y="1056"/>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38" name="Object 28"/>
                  <p:cNvGraphicFramePr>
                    <a:graphicFrameLocks noChangeAspect="1"/>
                  </p:cNvGraphicFramePr>
                  <p:nvPr/>
                </p:nvGraphicFramePr>
                <p:xfrm>
                  <a:off x="1776" y="1056"/>
                  <a:ext cx="141" cy="144"/>
                </p:xfrm>
                <a:graphic>
                  <a:graphicData uri="http://schemas.openxmlformats.org/presentationml/2006/ole">
                    <mc:AlternateContent>
                      <mc:Choice xmlns:v="urn:schemas-microsoft-com:vml" Requires="v">
                        <p:oleObj spid="_x0000_s144572" r:id="rId26" imgW="380852" imgH="390270" progId="MS_ClipArt_Gallery.2">
                          <p:embed/>
                        </p:oleObj>
                      </mc:Choice>
                      <mc:Fallback>
                        <p:oleObj r:id="rId26" imgW="380852" imgH="390270" progId="MS_ClipArt_Gallery.2">
                          <p:embed/>
                          <p:pic>
                            <p:nvPicPr>
                              <p:cNvPr id="38" name="Object 2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776" y="1056"/>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39" name="Object 29"/>
                  <p:cNvGraphicFramePr>
                    <a:graphicFrameLocks noChangeAspect="1"/>
                  </p:cNvGraphicFramePr>
                  <p:nvPr/>
                </p:nvGraphicFramePr>
                <p:xfrm>
                  <a:off x="480" y="1056"/>
                  <a:ext cx="141" cy="144"/>
                </p:xfrm>
                <a:graphic>
                  <a:graphicData uri="http://schemas.openxmlformats.org/presentationml/2006/ole">
                    <mc:AlternateContent>
                      <mc:Choice xmlns:v="urn:schemas-microsoft-com:vml" Requires="v">
                        <p:oleObj spid="_x0000_s144813" r:id="rId27" imgW="380852" imgH="390270" progId="MS_ClipArt_Gallery.2">
                          <p:embed/>
                        </p:oleObj>
                      </mc:Choice>
                      <mc:Fallback>
                        <p:oleObj r:id="rId27" imgW="380852" imgH="390270" progId="MS_ClipArt_Gallery.2">
                          <p:embed/>
                          <p:pic>
                            <p:nvPicPr>
                              <p:cNvPr id="39" name="Object 29"/>
                              <p:cNvPicPr>
                                <a:picLocks noChangeAspect="1" noChangeArrowheads="1"/>
                              </p:cNvPicPr>
                              <p:nvPr/>
                            </p:nvPicPr>
                            <p:blipFill>
                              <a:blip r:embed="rId28">
                                <a:extLst>
                                  <a:ext uri="{28A0092B-C50C-407E-A947-70E740481C1C}">
                                    <a14:useLocalDpi val="0"/>
                                  </a:ext>
                                </a:extLst>
                              </a:blip>
                              <a:srcRect/>
                              <a:stretch>
                                <a:fillRect/>
                              </a:stretch>
                            </p:blipFill>
                            <p:spPr bwMode="auto">
                              <a:xfrm>
                                <a:off x="480" y="1056"/>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39" name="Object 29"/>
                  <p:cNvGraphicFramePr>
                    <a:graphicFrameLocks noChangeAspect="1"/>
                  </p:cNvGraphicFramePr>
                  <p:nvPr/>
                </p:nvGraphicFramePr>
                <p:xfrm>
                  <a:off x="480" y="1056"/>
                  <a:ext cx="141" cy="144"/>
                </p:xfrm>
                <a:graphic>
                  <a:graphicData uri="http://schemas.openxmlformats.org/presentationml/2006/ole">
                    <mc:AlternateContent>
                      <mc:Choice xmlns:v="urn:schemas-microsoft-com:vml" Requires="v">
                        <p:oleObj spid="_x0000_s144573" r:id="rId29" imgW="380852" imgH="390270" progId="MS_ClipArt_Gallery.2">
                          <p:embed/>
                        </p:oleObj>
                      </mc:Choice>
                      <mc:Fallback>
                        <p:oleObj r:id="rId29" imgW="380852" imgH="390270" progId="MS_ClipArt_Gallery.2">
                          <p:embed/>
                          <p:pic>
                            <p:nvPicPr>
                              <p:cNvPr id="39" name="Object 2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80" y="1056"/>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40" name="Object 30"/>
                  <p:cNvGraphicFramePr>
                    <a:graphicFrameLocks noChangeAspect="1"/>
                  </p:cNvGraphicFramePr>
                  <p:nvPr/>
                </p:nvGraphicFramePr>
                <p:xfrm>
                  <a:off x="1392" y="384"/>
                  <a:ext cx="141" cy="144"/>
                </p:xfrm>
                <a:graphic>
                  <a:graphicData uri="http://schemas.openxmlformats.org/presentationml/2006/ole">
                    <mc:AlternateContent>
                      <mc:Choice xmlns:v="urn:schemas-microsoft-com:vml" Requires="v">
                        <p:oleObj spid="_x0000_s144814" r:id="rId31" imgW="380852" imgH="390270" progId="MS_ClipArt_Gallery.2">
                          <p:embed/>
                        </p:oleObj>
                      </mc:Choice>
                      <mc:Fallback>
                        <p:oleObj r:id="rId31" imgW="380852" imgH="390270" progId="MS_ClipArt_Gallery.2">
                          <p:embed/>
                          <p:pic>
                            <p:nvPicPr>
                              <p:cNvPr id="40" name="Object 30"/>
                              <p:cNvPicPr>
                                <a:picLocks noChangeAspect="1" noChangeArrowheads="1"/>
                              </p:cNvPicPr>
                              <p:nvPr/>
                            </p:nvPicPr>
                            <p:blipFill>
                              <a:blip r:embed="rId20">
                                <a:extLst>
                                  <a:ext uri="{28A0092B-C50C-407E-A947-70E740481C1C}">
                                    <a14:useLocalDpi val="0"/>
                                  </a:ext>
                                </a:extLst>
                              </a:blip>
                              <a:srcRect/>
                              <a:stretch>
                                <a:fillRect/>
                              </a:stretch>
                            </p:blipFill>
                            <p:spPr bwMode="auto">
                              <a:xfrm>
                                <a:off x="1392" y="384"/>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40" name="Object 30"/>
                  <p:cNvGraphicFramePr>
                    <a:graphicFrameLocks noChangeAspect="1"/>
                  </p:cNvGraphicFramePr>
                  <p:nvPr/>
                </p:nvGraphicFramePr>
                <p:xfrm>
                  <a:off x="1392" y="384"/>
                  <a:ext cx="141" cy="144"/>
                </p:xfrm>
                <a:graphic>
                  <a:graphicData uri="http://schemas.openxmlformats.org/presentationml/2006/ole">
                    <mc:AlternateContent>
                      <mc:Choice xmlns:v="urn:schemas-microsoft-com:vml" Requires="v">
                        <p:oleObj spid="_x0000_s144574" r:id="rId32" imgW="380852" imgH="390270" progId="MS_ClipArt_Gallery.2">
                          <p:embed/>
                        </p:oleObj>
                      </mc:Choice>
                      <mc:Fallback>
                        <p:oleObj r:id="rId32" imgW="380852" imgH="390270" progId="MS_ClipArt_Gallery.2">
                          <p:embed/>
                          <p:pic>
                            <p:nvPicPr>
                              <p:cNvPr id="40" name="Object 3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392" y="38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41" name="Object 31"/>
                  <p:cNvGraphicFramePr>
                    <a:graphicFrameLocks noChangeAspect="1"/>
                  </p:cNvGraphicFramePr>
                  <p:nvPr/>
                </p:nvGraphicFramePr>
                <p:xfrm>
                  <a:off x="1536" y="1440"/>
                  <a:ext cx="141" cy="144"/>
                </p:xfrm>
                <a:graphic>
                  <a:graphicData uri="http://schemas.openxmlformats.org/presentationml/2006/ole">
                    <mc:AlternateContent>
                      <mc:Choice xmlns:v="urn:schemas-microsoft-com:vml" Requires="v">
                        <p:oleObj spid="_x0000_s144815" r:id="rId33" imgW="380852" imgH="390270" progId="MS_ClipArt_Gallery.2">
                          <p:embed/>
                        </p:oleObj>
                      </mc:Choice>
                      <mc:Fallback>
                        <p:oleObj r:id="rId33" imgW="380852" imgH="390270" progId="MS_ClipArt_Gallery.2">
                          <p:embed/>
                          <p:pic>
                            <p:nvPicPr>
                              <p:cNvPr id="41" name="Object 31"/>
                              <p:cNvPicPr>
                                <a:picLocks noChangeAspect="1" noChangeArrowheads="1"/>
                              </p:cNvPicPr>
                              <p:nvPr/>
                            </p:nvPicPr>
                            <p:blipFill>
                              <a:blip r:embed="rId20">
                                <a:extLst>
                                  <a:ext uri="{28A0092B-C50C-407E-A947-70E740481C1C}">
                                    <a14:useLocalDpi val="0"/>
                                  </a:ext>
                                </a:extLst>
                              </a:blip>
                              <a:srcRect/>
                              <a:stretch>
                                <a:fillRect/>
                              </a:stretch>
                            </p:blipFill>
                            <p:spPr bwMode="auto">
                              <a:xfrm>
                                <a:off x="1536" y="1440"/>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41" name="Object 31"/>
                  <p:cNvGraphicFramePr>
                    <a:graphicFrameLocks noChangeAspect="1"/>
                  </p:cNvGraphicFramePr>
                  <p:nvPr/>
                </p:nvGraphicFramePr>
                <p:xfrm>
                  <a:off x="1536" y="1440"/>
                  <a:ext cx="141" cy="144"/>
                </p:xfrm>
                <a:graphic>
                  <a:graphicData uri="http://schemas.openxmlformats.org/presentationml/2006/ole">
                    <mc:AlternateContent>
                      <mc:Choice xmlns:v="urn:schemas-microsoft-com:vml" Requires="v">
                        <p:oleObj spid="_x0000_s144575" r:id="rId34" imgW="380852" imgH="390270" progId="MS_ClipArt_Gallery.2">
                          <p:embed/>
                        </p:oleObj>
                      </mc:Choice>
                      <mc:Fallback>
                        <p:oleObj r:id="rId34" imgW="380852" imgH="390270" progId="MS_ClipArt_Gallery.2">
                          <p:embed/>
                          <p:pic>
                            <p:nvPicPr>
                              <p:cNvPr id="41" name="Object 3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36" y="1440"/>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42" name="Line 32"/>
              <p:cNvSpPr>
                <a:spLocks noChangeShapeType="1"/>
              </p:cNvSpPr>
              <p:nvPr/>
            </p:nvSpPr>
            <p:spPr bwMode="auto">
              <a:xfrm rot="1203202">
                <a:off x="960" y="720"/>
                <a:ext cx="240" cy="48"/>
              </a:xfrm>
              <a:prstGeom prst="line">
                <a:avLst/>
              </a:prstGeom>
              <a:noFill/>
              <a:ln w="28575">
                <a:solidFill>
                  <a:srgbClr val="D60093"/>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43" name="Line 33"/>
              <p:cNvSpPr>
                <a:spLocks noChangeShapeType="1"/>
              </p:cNvSpPr>
              <p:nvPr/>
            </p:nvSpPr>
            <p:spPr bwMode="auto">
              <a:xfrm rot="1529831" flipH="1" flipV="1">
                <a:off x="1197" y="874"/>
                <a:ext cx="240" cy="48"/>
              </a:xfrm>
              <a:prstGeom prst="line">
                <a:avLst/>
              </a:prstGeom>
              <a:noFill/>
              <a:ln w="28575">
                <a:solidFill>
                  <a:srgbClr val="D60093"/>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graphicFrame>
                <p:nvGraphicFramePr>
                  <p:cNvPr id="44" name="Object 34"/>
                  <p:cNvGraphicFramePr>
                    <a:graphicFrameLocks noChangeAspect="1"/>
                  </p:cNvGraphicFramePr>
                  <p:nvPr/>
                </p:nvGraphicFramePr>
                <p:xfrm>
                  <a:off x="912" y="624"/>
                  <a:ext cx="141" cy="144"/>
                </p:xfrm>
                <a:graphic>
                  <a:graphicData uri="http://schemas.openxmlformats.org/presentationml/2006/ole">
                    <mc:AlternateContent>
                      <mc:Choice xmlns:v="urn:schemas-microsoft-com:vml" Requires="v">
                        <p:oleObj spid="_x0000_s144816" r:id="rId35" imgW="380852" imgH="390270" progId="MS_ClipArt_Gallery.2">
                          <p:embed/>
                        </p:oleObj>
                      </mc:Choice>
                      <mc:Fallback>
                        <p:oleObj r:id="rId35" imgW="380852" imgH="390270" progId="MS_ClipArt_Gallery.2">
                          <p:embed/>
                          <p:pic>
                            <p:nvPicPr>
                              <p:cNvPr id="44" name="Object 34"/>
                              <p:cNvPicPr>
                                <a:picLocks noChangeAspect="1" noChangeArrowheads="1"/>
                              </p:cNvPicPr>
                              <p:nvPr/>
                            </p:nvPicPr>
                            <p:blipFill>
                              <a:blip r:embed="rId28">
                                <a:extLst>
                                  <a:ext uri="{28A0092B-C50C-407E-A947-70E740481C1C}">
                                    <a14:useLocalDpi val="0"/>
                                  </a:ext>
                                </a:extLst>
                              </a:blip>
                              <a:srcRect/>
                              <a:stretch>
                                <a:fillRect/>
                              </a:stretch>
                            </p:blipFill>
                            <p:spPr bwMode="auto">
                              <a:xfrm>
                                <a:off x="912" y="624"/>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44" name="Object 34"/>
                  <p:cNvGraphicFramePr>
                    <a:graphicFrameLocks noChangeAspect="1"/>
                  </p:cNvGraphicFramePr>
                  <p:nvPr/>
                </p:nvGraphicFramePr>
                <p:xfrm>
                  <a:off x="912" y="624"/>
                  <a:ext cx="141" cy="144"/>
                </p:xfrm>
                <a:graphic>
                  <a:graphicData uri="http://schemas.openxmlformats.org/presentationml/2006/ole">
                    <mc:AlternateContent>
                      <mc:Choice xmlns:v="urn:schemas-microsoft-com:vml" Requires="v">
                        <p:oleObj spid="_x0000_s144576" r:id="rId36" imgW="380852" imgH="390270" progId="MS_ClipArt_Gallery.2">
                          <p:embed/>
                        </p:oleObj>
                      </mc:Choice>
                      <mc:Fallback>
                        <p:oleObj r:id="rId36" imgW="380852" imgH="390270" progId="MS_ClipArt_Gallery.2">
                          <p:embed/>
                          <p:pic>
                            <p:nvPicPr>
                              <p:cNvPr id="44" name="Object 34"/>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12" y="62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45" name="Object 35"/>
                  <p:cNvGraphicFramePr>
                    <a:graphicFrameLocks noChangeAspect="1"/>
                  </p:cNvGraphicFramePr>
                  <p:nvPr/>
                </p:nvGraphicFramePr>
                <p:xfrm>
                  <a:off x="1344" y="912"/>
                  <a:ext cx="141" cy="144"/>
                </p:xfrm>
                <a:graphic>
                  <a:graphicData uri="http://schemas.openxmlformats.org/presentationml/2006/ole">
                    <mc:AlternateContent>
                      <mc:Choice xmlns:v="urn:schemas-microsoft-com:vml" Requires="v">
                        <p:oleObj spid="_x0000_s144817" r:id="rId37" imgW="380852" imgH="390270" progId="MS_ClipArt_Gallery.2">
                          <p:embed/>
                        </p:oleObj>
                      </mc:Choice>
                      <mc:Fallback>
                        <p:oleObj r:id="rId37" imgW="380852" imgH="390270" progId="MS_ClipArt_Gallery.2">
                          <p:embed/>
                          <p:pic>
                            <p:nvPicPr>
                              <p:cNvPr id="45" name="Object 35"/>
                              <p:cNvPicPr>
                                <a:picLocks noChangeAspect="1" noChangeArrowheads="1"/>
                              </p:cNvPicPr>
                              <p:nvPr/>
                            </p:nvPicPr>
                            <p:blipFill>
                              <a:blip r:embed="rId28">
                                <a:extLst>
                                  <a:ext uri="{28A0092B-C50C-407E-A947-70E740481C1C}">
                                    <a14:useLocalDpi val="0"/>
                                  </a:ext>
                                </a:extLst>
                              </a:blip>
                              <a:srcRect/>
                              <a:stretch>
                                <a:fillRect/>
                              </a:stretch>
                            </p:blipFill>
                            <p:spPr bwMode="auto">
                              <a:xfrm>
                                <a:off x="1344" y="912"/>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45" name="Object 35"/>
                  <p:cNvGraphicFramePr>
                    <a:graphicFrameLocks noChangeAspect="1"/>
                  </p:cNvGraphicFramePr>
                  <p:nvPr/>
                </p:nvGraphicFramePr>
                <p:xfrm>
                  <a:off x="1344" y="912"/>
                  <a:ext cx="141" cy="144"/>
                </p:xfrm>
                <a:graphic>
                  <a:graphicData uri="http://schemas.openxmlformats.org/presentationml/2006/ole">
                    <mc:AlternateContent>
                      <mc:Choice xmlns:v="urn:schemas-microsoft-com:vml" Requires="v">
                        <p:oleObj spid="_x0000_s144577" r:id="rId38" imgW="380852" imgH="390270" progId="MS_ClipArt_Gallery.2">
                          <p:embed/>
                        </p:oleObj>
                      </mc:Choice>
                      <mc:Fallback>
                        <p:oleObj r:id="rId38" imgW="380852" imgH="390270" progId="MS_ClipArt_Gallery.2">
                          <p:embed/>
                          <p:pic>
                            <p:nvPicPr>
                              <p:cNvPr id="45" name="Object 3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344" y="912"/>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mc:AlternateContent xmlns:mc="http://schemas.openxmlformats.org/markup-compatibility/2006" xmlns:a14="http://schemas.microsoft.com/office/drawing/2010/main">
          <mc:Choice Requires="a14">
            <p:sp>
              <p:nvSpPr>
                <p:cNvPr id="66" name="矩形 65"/>
                <p:cNvSpPr/>
                <p:nvPr/>
              </p:nvSpPr>
              <p:spPr>
                <a:xfrm>
                  <a:off x="7540761" y="2501710"/>
                  <a:ext cx="788742" cy="5868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solidFill>
                                  <a:srgbClr val="0000FF"/>
                                </a:solidFill>
                                <a:latin typeface="Cambria Math"/>
                              </a:rPr>
                            </m:ctrlPr>
                          </m:sSubSup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rPr>
                              <m:t>𝑖</m:t>
                            </m:r>
                          </m:sub>
                          <m:sup>
                            <m:r>
                              <a:rPr lang="en-US" altLang="zh-CN" sz="2800" b="0" i="1" smtClean="0">
                                <a:solidFill>
                                  <a:srgbClr val="0000FF"/>
                                </a:solidFill>
                                <a:latin typeface="Cambria Math" panose="02040503050406030204" pitchFamily="18" charset="0"/>
                              </a:rPr>
                              <m:t>𝑖𝑛</m:t>
                            </m:r>
                          </m:sup>
                        </m:sSubSup>
                      </m:oMath>
                    </m:oMathPara>
                  </a14:m>
                  <a:endParaRPr lang="zh-CN" altLang="en-US" sz="2800" dirty="0">
                    <a:solidFill>
                      <a:srgbClr val="0000FF"/>
                    </a:solidFill>
                    <a:latin typeface="+mn-lt"/>
                    <a:ea typeface="+mn-ea"/>
                  </a:endParaRPr>
                </a:p>
              </p:txBody>
            </p:sp>
          </mc:Choice>
          <mc:Fallback xmlns="">
            <p:sp>
              <p:nvSpPr>
                <p:cNvPr id="66" name="矩形 65"/>
                <p:cNvSpPr>
                  <a:spLocks noRot="1" noChangeAspect="1" noMove="1" noResize="1" noEditPoints="1" noAdjustHandles="1" noChangeArrowheads="1" noChangeShapeType="1" noTextEdit="1"/>
                </p:cNvSpPr>
                <p:nvPr/>
              </p:nvSpPr>
              <p:spPr>
                <a:xfrm>
                  <a:off x="7540761" y="2501710"/>
                  <a:ext cx="788742" cy="586827"/>
                </a:xfrm>
                <a:prstGeom prst="rect">
                  <a:avLst/>
                </a:prstGeom>
                <a:blipFill>
                  <a:blip r:embed="rId3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7529893" y="1544841"/>
                  <a:ext cx="7346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latin typeface="+mn-lt"/>
                    <a:ea typeface="+mn-ea"/>
                  </a:endParaRPr>
                </a:p>
              </p:txBody>
            </p:sp>
          </mc:Choice>
          <mc:Fallback xmlns="">
            <p:sp>
              <p:nvSpPr>
                <p:cNvPr id="67" name="矩形 66"/>
                <p:cNvSpPr>
                  <a:spLocks noRot="1" noChangeAspect="1" noMove="1" noResize="1" noEditPoints="1" noAdjustHandles="1" noChangeArrowheads="1" noChangeShapeType="1" noTextEdit="1"/>
                </p:cNvSpPr>
                <p:nvPr/>
              </p:nvSpPr>
              <p:spPr>
                <a:xfrm>
                  <a:off x="7529893" y="1544841"/>
                  <a:ext cx="734688" cy="523220"/>
                </a:xfrm>
                <a:prstGeom prst="rect">
                  <a:avLst/>
                </a:prstGeom>
                <a:blipFill>
                  <a:blip r:embed="rId4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8795212" y="1504096"/>
                  <a:ext cx="828175" cy="5868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solidFill>
                                  <a:srgbClr val="0000FF"/>
                                </a:solidFill>
                                <a:latin typeface="Cambria Math"/>
                              </a:rPr>
                            </m:ctrlPr>
                          </m:sSubSup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rPr>
                              <m:t>𝑖</m:t>
                            </m:r>
                          </m:sub>
                          <m:sup>
                            <m:r>
                              <a:rPr lang="en-US" altLang="zh-CN" sz="2800" b="0" i="1" smtClean="0">
                                <a:solidFill>
                                  <a:srgbClr val="0000FF"/>
                                </a:solidFill>
                                <a:latin typeface="Cambria Math" panose="02040503050406030204" pitchFamily="18" charset="0"/>
                              </a:rPr>
                              <m:t>𝑒𝑥</m:t>
                            </m:r>
                          </m:sup>
                        </m:sSubSup>
                      </m:oMath>
                    </m:oMathPara>
                  </a14:m>
                  <a:endParaRPr lang="zh-CN" altLang="en-US" sz="2800" dirty="0">
                    <a:solidFill>
                      <a:srgbClr val="0000FF"/>
                    </a:solidFill>
                    <a:latin typeface="+mn-lt"/>
                    <a:ea typeface="+mn-ea"/>
                  </a:endParaRPr>
                </a:p>
              </p:txBody>
            </p:sp>
          </mc:Choice>
          <mc:Fallback xmlns="">
            <p:sp>
              <p:nvSpPr>
                <p:cNvPr id="68" name="矩形 67"/>
                <p:cNvSpPr>
                  <a:spLocks noRot="1" noChangeAspect="1" noMove="1" noResize="1" noEditPoints="1" noAdjustHandles="1" noChangeArrowheads="1" noChangeShapeType="1" noTextEdit="1"/>
                </p:cNvSpPr>
                <p:nvPr/>
              </p:nvSpPr>
              <p:spPr>
                <a:xfrm>
                  <a:off x="8795212" y="1504096"/>
                  <a:ext cx="828175" cy="586827"/>
                </a:xfrm>
                <a:prstGeom prst="rect">
                  <a:avLst/>
                </a:prstGeom>
                <a:blipFill>
                  <a:blip r:embed="rId4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6945439" y="2654110"/>
                  <a:ext cx="7429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latin typeface="+mn-lt"/>
                    <a:ea typeface="+mn-ea"/>
                  </a:endParaRPr>
                </a:p>
              </p:txBody>
            </p:sp>
          </mc:Choice>
          <mc:Fallback xmlns="">
            <p:sp>
              <p:nvSpPr>
                <p:cNvPr id="69" name="矩形 68"/>
                <p:cNvSpPr>
                  <a:spLocks noRot="1" noChangeAspect="1" noMove="1" noResize="1" noEditPoints="1" noAdjustHandles="1" noChangeArrowheads="1" noChangeShapeType="1" noTextEdit="1"/>
                </p:cNvSpPr>
                <p:nvPr/>
              </p:nvSpPr>
              <p:spPr>
                <a:xfrm>
                  <a:off x="6945439" y="2654110"/>
                  <a:ext cx="742960" cy="523220"/>
                </a:xfrm>
                <a:prstGeom prst="rect">
                  <a:avLst/>
                </a:prstGeom>
                <a:blipFill>
                  <a:blip r:embed="rId4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8201946" y="2447102"/>
                  <a:ext cx="690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oMath>
                    </m:oMathPara>
                  </a14:m>
                  <a:endParaRPr lang="zh-CN" altLang="en-US" sz="2800" dirty="0">
                    <a:solidFill>
                      <a:srgbClr val="0000FF"/>
                    </a:solidFill>
                    <a:latin typeface="+mn-lt"/>
                    <a:ea typeface="+mn-ea"/>
                  </a:endParaRPr>
                </a:p>
              </p:txBody>
            </p:sp>
          </mc:Choice>
          <mc:Fallback xmlns="">
            <p:sp>
              <p:nvSpPr>
                <p:cNvPr id="70" name="矩形 69"/>
                <p:cNvSpPr>
                  <a:spLocks noRot="1" noChangeAspect="1" noMove="1" noResize="1" noEditPoints="1" noAdjustHandles="1" noChangeArrowheads="1" noChangeShapeType="1" noTextEdit="1"/>
                </p:cNvSpPr>
                <p:nvPr/>
              </p:nvSpPr>
              <p:spPr>
                <a:xfrm>
                  <a:off x="8201946" y="2447102"/>
                  <a:ext cx="690958" cy="523220"/>
                </a:xfrm>
                <a:prstGeom prst="rect">
                  <a:avLst/>
                </a:prstGeom>
                <a:blipFill>
                  <a:blip r:embed="rId4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37879241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wipe(left)">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wipe(left)">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left)">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wipe(left)">
                                      <p:cBhvr>
                                        <p:cTn id="32" dur="500"/>
                                        <p:tgtEl>
                                          <p:spTgt spid="5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wipe(left)">
                                      <p:cBhvr>
                                        <p:cTn id="37" dur="500"/>
                                        <p:tgtEl>
                                          <p:spTgt spid="6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wipe(left)">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wipe(left)">
                                      <p:cBhvr>
                                        <p:cTn id="52" dur="500"/>
                                        <p:tgtEl>
                                          <p:spTgt spid="6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1827"/>
                                        </p:tgtEl>
                                        <p:attrNameLst>
                                          <p:attrName>style.visibility</p:attrName>
                                        </p:attrNameLst>
                                      </p:cBhvr>
                                      <p:to>
                                        <p:strVal val="visible"/>
                                      </p:to>
                                    </p:set>
                                    <p:animEffect transition="in" filter="wipe(left)">
                                      <p:cBhvr>
                                        <p:cTn id="57" dur="500"/>
                                        <p:tgtEl>
                                          <p:spTgt spid="31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27" grpId="0"/>
      <p:bldP spid="14" grpId="0"/>
      <p:bldP spid="55" grpId="0"/>
      <p:bldP spid="59" grpId="0"/>
      <p:bldP spid="56" grpId="0"/>
      <p:bldP spid="2" grpId="0" animBg="1"/>
      <p:bldP spid="62" grpId="0" animBg="1"/>
      <p:bldP spid="63" grpId="0"/>
      <p:bldP spid="64" grpId="0"/>
      <p:bldP spid="6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20" name="Text Box 16"/>
          <p:cNvSpPr txBox="1">
            <a:spLocks noChangeArrowheads="1"/>
          </p:cNvSpPr>
          <p:nvPr/>
        </p:nvSpPr>
        <p:spPr bwMode="auto">
          <a:xfrm>
            <a:off x="612774" y="1004861"/>
            <a:ext cx="87251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对系统的内力来说，它们有保守内力和非保守内力之分，所以内力的功也分为保守内力的功和非保守内力的功。</a:t>
            </a:r>
          </a:p>
        </p:txBody>
      </p:sp>
      <p:sp>
        <p:nvSpPr>
          <p:cNvPr id="47121" name="Text Box 17"/>
          <p:cNvSpPr txBox="1">
            <a:spLocks noChangeArrowheads="1"/>
          </p:cNvSpPr>
          <p:nvPr/>
        </p:nvSpPr>
        <p:spPr bwMode="auto">
          <a:xfrm>
            <a:off x="612774" y="2590567"/>
            <a:ext cx="52476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则，</a:t>
            </a:r>
            <a:r>
              <a:rPr lang="zh-CN" altLang="zh-CN" sz="2800" dirty="0">
                <a:solidFill>
                  <a:srgbClr val="0000FF"/>
                </a:solidFill>
                <a:latin typeface="+mn-lt"/>
                <a:ea typeface="+mn-ea"/>
              </a:rPr>
              <a:t>质点系的动能定理</a:t>
            </a:r>
            <a:r>
              <a:rPr lang="zh-CN" altLang="en-US" sz="2800" dirty="0">
                <a:solidFill>
                  <a:srgbClr val="0000FF"/>
                </a:solidFill>
                <a:latin typeface="+mn-lt"/>
                <a:ea typeface="+mn-ea"/>
              </a:rPr>
              <a:t>写为</a:t>
            </a:r>
            <a:r>
              <a:rPr lang="zh-CN" altLang="zh-CN" sz="2800" dirty="0">
                <a:solidFill>
                  <a:srgbClr val="0000FF"/>
                </a:solidFill>
                <a:latin typeface="+mn-lt"/>
                <a:ea typeface="+mn-ea"/>
              </a:rPr>
              <a:t>：</a:t>
            </a:r>
          </a:p>
        </p:txBody>
      </p:sp>
      <p:sp>
        <p:nvSpPr>
          <p:cNvPr id="47122" name="Text Box 18"/>
          <p:cNvSpPr txBox="1">
            <a:spLocks noChangeArrowheads="1"/>
          </p:cNvSpPr>
          <p:nvPr/>
        </p:nvSpPr>
        <p:spPr bwMode="auto">
          <a:xfrm>
            <a:off x="612774" y="5564408"/>
            <a:ext cx="89647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zh-CN" sz="2800" dirty="0">
                <a:solidFill>
                  <a:srgbClr val="0000FF"/>
                </a:solidFill>
                <a:latin typeface="+mn-lt"/>
                <a:ea typeface="+mn-ea"/>
                <a:cs typeface="创艺简粗黑"/>
              </a:rPr>
              <a:t>质点系在运动过程中，它所受外力的功与系统内非保守力的功的总和等于它的机械能的增量。称功能原理。</a:t>
            </a:r>
            <a:endParaRPr lang="zh-CN" altLang="en-US" sz="2800" dirty="0">
              <a:solidFill>
                <a:srgbClr val="0000FF"/>
              </a:solidFill>
              <a:latin typeface="+mn-lt"/>
              <a:ea typeface="+mn-ea"/>
              <a:cs typeface="创艺简粗黑"/>
            </a:endParaRPr>
          </a:p>
        </p:txBody>
      </p:sp>
      <p:sp>
        <p:nvSpPr>
          <p:cNvPr id="6" name="Rectangle 3"/>
          <p:cNvSpPr>
            <a:spLocks noChangeArrowheads="1"/>
          </p:cNvSpPr>
          <p:nvPr/>
        </p:nvSpPr>
        <p:spPr bwMode="auto">
          <a:xfrm>
            <a:off x="612774" y="446418"/>
            <a:ext cx="81454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mn-ea"/>
              </a:rPr>
              <a:t>二、功能原理</a:t>
            </a:r>
          </a:p>
        </p:txBody>
      </p:sp>
      <mc:AlternateContent xmlns:mc="http://schemas.openxmlformats.org/markup-compatibility/2006" xmlns:a14="http://schemas.microsoft.com/office/drawing/2010/main">
        <mc:Choice Requires="a14">
          <p:sp>
            <p:nvSpPr>
              <p:cNvPr id="8" name="矩形 7"/>
              <p:cNvSpPr/>
              <p:nvPr/>
            </p:nvSpPr>
            <p:spPr>
              <a:xfrm>
                <a:off x="1342699" y="1912796"/>
                <a:ext cx="4408322" cy="6442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a:solidFill>
                                <a:srgbClr val="0000FF"/>
                              </a:solidFill>
                              <a:latin typeface="Cambria Math" panose="02040503050406030204" pitchFamily="18" charset="0"/>
                              <a:ea typeface="+mn-ea"/>
                            </a:rPr>
                            <m:t>𝑊</m:t>
                          </m:r>
                        </m:e>
                        <m:sub>
                          <m:r>
                            <a:rPr lang="zh-CN" altLang="en-US" sz="2800" b="0" i="1" smtClean="0">
                              <a:solidFill>
                                <a:srgbClr val="0000FF"/>
                              </a:solidFill>
                              <a:latin typeface="Cambria Math" panose="02040503050406030204" pitchFamily="18" charset="0"/>
                              <a:ea typeface="+mn-ea"/>
                            </a:rPr>
                            <m:t>内</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𝑊</m:t>
                          </m:r>
                        </m:e>
                        <m:sub>
                          <m:r>
                            <a:rPr lang="zh-CN" altLang="en-US" sz="2800" b="0" i="1">
                              <a:solidFill>
                                <a:srgbClr val="0000FF"/>
                              </a:solidFill>
                              <a:latin typeface="Cambria Math" panose="02040503050406030204" pitchFamily="18" charset="0"/>
                              <a:ea typeface="+mn-ea"/>
                            </a:rPr>
                            <m:t>保内</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𝑊</m:t>
                          </m:r>
                        </m:e>
                        <m:sub>
                          <m:r>
                            <a:rPr lang="zh-CN" altLang="en-US" sz="2800" b="0" i="1">
                              <a:solidFill>
                                <a:srgbClr val="0000FF"/>
                              </a:solidFill>
                              <a:latin typeface="Cambria Math" panose="02040503050406030204" pitchFamily="18" charset="0"/>
                              <a:ea typeface="+mn-ea"/>
                            </a:rPr>
                            <m:t>非保内</m:t>
                          </m:r>
                        </m:sub>
                      </m:sSub>
                    </m:oMath>
                  </m:oMathPara>
                </a14:m>
                <a:endParaRPr lang="zh-CN" altLang="en-US" sz="2800" dirty="0">
                  <a:solidFill>
                    <a:srgbClr val="0000FF"/>
                  </a:solidFill>
                  <a:latin typeface="+mn-lt"/>
                  <a:ea typeface="+mn-ea"/>
                </a:endParaRPr>
              </a:p>
            </p:txBody>
          </p:sp>
        </mc:Choice>
        <mc:Fallback xmlns="">
          <p:sp>
            <p:nvSpPr>
              <p:cNvPr id="8" name="矩形 7"/>
              <p:cNvSpPr>
                <a:spLocks noRot="1" noChangeAspect="1" noMove="1" noResize="1" noEditPoints="1" noAdjustHandles="1" noChangeArrowheads="1" noChangeShapeType="1" noTextEdit="1"/>
              </p:cNvSpPr>
              <p:nvPr/>
            </p:nvSpPr>
            <p:spPr>
              <a:xfrm>
                <a:off x="1342699" y="1912796"/>
                <a:ext cx="4408322" cy="644279"/>
              </a:xfrm>
              <a:prstGeom prst="rect">
                <a:avLst/>
              </a:prstGeom>
              <a:blipFill>
                <a:blip r:embed="rId2"/>
                <a:stretch>
                  <a:fillRect/>
                </a:stretch>
              </a:blipFill>
            </p:spPr>
            <p:txBody>
              <a:bodyPr/>
              <a:lstStyle/>
              <a:p>
                <a:r>
                  <a:rPr lang="zh-CN" altLang="en-US">
                    <a:noFill/>
                  </a:rPr>
                  <a:t> </a:t>
                </a:r>
              </a:p>
            </p:txBody>
          </p:sp>
        </mc:Fallback>
      </mc:AlternateContent>
      <p:sp>
        <p:nvSpPr>
          <p:cNvPr id="4" name="矩形 3"/>
          <p:cNvSpPr/>
          <p:nvPr/>
        </p:nvSpPr>
        <p:spPr>
          <a:xfrm>
            <a:off x="612774" y="3759241"/>
            <a:ext cx="1369286" cy="523220"/>
          </a:xfrm>
          <a:prstGeom prst="rect">
            <a:avLst/>
          </a:prstGeom>
        </p:spPr>
        <p:txBody>
          <a:bodyPr wrap="none">
            <a:spAutoFit/>
          </a:bodyPr>
          <a:lstStyle/>
          <a:p>
            <a:pPr algn="just"/>
            <a:r>
              <a:rPr lang="zh-CN" altLang="zh-CN" sz="2800" dirty="0">
                <a:solidFill>
                  <a:srgbClr val="0000FF"/>
                </a:solidFill>
                <a:latin typeface="+mn-lt"/>
                <a:ea typeface="+mn-ea"/>
              </a:rPr>
              <a:t>又因为 </a:t>
            </a:r>
            <a:endParaRPr lang="zh-CN" altLang="en-US" sz="2800" dirty="0">
              <a:latin typeface="+mn-lt"/>
              <a:ea typeface="+mn-ea"/>
            </a:endParaRPr>
          </a:p>
        </p:txBody>
      </p:sp>
      <p:sp>
        <p:nvSpPr>
          <p:cNvPr id="5" name="矩形 4"/>
          <p:cNvSpPr/>
          <p:nvPr/>
        </p:nvSpPr>
        <p:spPr>
          <a:xfrm>
            <a:off x="612774" y="4357002"/>
            <a:ext cx="906017" cy="523220"/>
          </a:xfrm>
          <a:prstGeom prst="rect">
            <a:avLst/>
          </a:prstGeom>
        </p:spPr>
        <p:txBody>
          <a:bodyPr wrap="none">
            <a:spAutoFit/>
          </a:bodyPr>
          <a:lstStyle/>
          <a:p>
            <a:pPr algn="just"/>
            <a:r>
              <a:rPr lang="zh-CN" altLang="zh-CN" sz="2800" dirty="0">
                <a:solidFill>
                  <a:srgbClr val="0000FF"/>
                </a:solidFill>
                <a:latin typeface="+mn-lt"/>
                <a:ea typeface="+mn-ea"/>
              </a:rPr>
              <a:t>所以</a:t>
            </a:r>
            <a:endParaRPr lang="zh-CN" altLang="en-US" sz="2800" dirty="0">
              <a:latin typeface="+mn-lt"/>
              <a:ea typeface="+mn-ea"/>
            </a:endParaRPr>
          </a:p>
        </p:txBody>
      </p:sp>
      <p:sp>
        <p:nvSpPr>
          <p:cNvPr id="9" name="矩形 8"/>
          <p:cNvSpPr/>
          <p:nvPr/>
        </p:nvSpPr>
        <p:spPr>
          <a:xfrm>
            <a:off x="612774" y="5041188"/>
            <a:ext cx="651140" cy="523220"/>
          </a:xfrm>
          <a:prstGeom prst="rect">
            <a:avLst/>
          </a:prstGeom>
        </p:spPr>
        <p:txBody>
          <a:bodyPr wrap="none">
            <a:spAutoFit/>
          </a:bodyPr>
          <a:lstStyle/>
          <a:p>
            <a:pPr algn="just"/>
            <a:r>
              <a:rPr lang="zh-CN" altLang="zh-CN" sz="2800" dirty="0">
                <a:solidFill>
                  <a:srgbClr val="0000FF"/>
                </a:solidFill>
                <a:latin typeface="+mn-lt"/>
                <a:ea typeface="+mn-ea"/>
              </a:rPr>
              <a:t>即 </a:t>
            </a:r>
            <a:endParaRPr lang="zh-CN" altLang="en-US" sz="2800" dirty="0">
              <a:latin typeface="+mn-lt"/>
              <a:ea typeface="+mn-ea"/>
            </a:endParaRPr>
          </a:p>
        </p:txBody>
      </p:sp>
      <mc:AlternateContent xmlns:mc="http://schemas.openxmlformats.org/markup-compatibility/2006" xmlns:a14="http://schemas.microsoft.com/office/drawing/2010/main">
        <mc:Choice Requires="a14">
          <p:sp>
            <p:nvSpPr>
              <p:cNvPr id="13" name="矩形 12"/>
              <p:cNvSpPr/>
              <p:nvPr/>
            </p:nvSpPr>
            <p:spPr>
              <a:xfrm>
                <a:off x="1342699" y="3074619"/>
                <a:ext cx="6464334" cy="64671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𝑊</m:t>
                          </m:r>
                        </m:e>
                        <m:sub>
                          <m:r>
                            <a:rPr lang="zh-CN" altLang="en-US" sz="2800" b="0" i="1">
                              <a:solidFill>
                                <a:srgbClr val="0000FF"/>
                              </a:solidFill>
                              <a:latin typeface="Cambria Math" panose="02040503050406030204" pitchFamily="18" charset="0"/>
                              <a:ea typeface="+mn-ea"/>
                            </a:rPr>
                            <m:t>外</m:t>
                          </m:r>
                        </m:sub>
                      </m:sSub>
                      <m:r>
                        <a:rPr lang="en-US" altLang="zh-CN" sz="2800" b="0" i="1">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𝑊</m:t>
                          </m:r>
                        </m:e>
                        <m:sub>
                          <m:r>
                            <a:rPr lang="zh-CN" altLang="en-US" sz="2800" b="0" i="1">
                              <a:solidFill>
                                <a:srgbClr val="0000FF"/>
                              </a:solidFill>
                              <a:latin typeface="Cambria Math" panose="02040503050406030204" pitchFamily="18" charset="0"/>
                              <a:ea typeface="+mn-ea"/>
                            </a:rPr>
                            <m:t>保内</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𝑊</m:t>
                          </m:r>
                        </m:e>
                        <m:sub>
                          <m:r>
                            <a:rPr lang="zh-CN" altLang="en-US" sz="2800" b="0" i="1">
                              <a:solidFill>
                                <a:srgbClr val="0000FF"/>
                              </a:solidFill>
                              <a:latin typeface="Cambria Math" panose="02040503050406030204" pitchFamily="18" charset="0"/>
                              <a:ea typeface="+mn-ea"/>
                            </a:rPr>
                            <m:t>非保内</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mn-ea"/>
                            </a:rPr>
                          </m:ctrlPr>
                        </m:sSubPr>
                        <m:e>
                          <m:r>
                            <a:rPr lang="en-US" altLang="zh-CN" sz="2800" b="0" i="1">
                              <a:solidFill>
                                <a:srgbClr val="0000FF"/>
                              </a:solidFill>
                              <a:latin typeface="Cambria Math" panose="02040503050406030204" pitchFamily="18" charset="0"/>
                              <a:ea typeface="+mn-ea"/>
                            </a:rPr>
                            <m:t>𝐸</m:t>
                          </m:r>
                        </m:e>
                        <m:sub>
                          <m:r>
                            <a:rPr lang="en-US" altLang="zh-CN" sz="2800" b="0" i="1" smtClean="0">
                              <a:solidFill>
                                <a:srgbClr val="0000FF"/>
                              </a:solidFill>
                              <a:latin typeface="Cambria Math" panose="02040503050406030204" pitchFamily="18" charset="0"/>
                              <a:ea typeface="+mn-ea"/>
                            </a:rPr>
                            <m:t>𝑘𝐵</m:t>
                          </m:r>
                        </m:sub>
                      </m:sSub>
                      <m:r>
                        <a:rPr lang="en-US" altLang="zh-CN" sz="2800" b="0" i="1">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mn-ea"/>
                            </a:rPr>
                          </m:ctrlPr>
                        </m:sSubPr>
                        <m:e>
                          <m:r>
                            <a:rPr lang="en-US" altLang="zh-CN" sz="2800" b="0" i="1">
                              <a:solidFill>
                                <a:srgbClr val="0000FF"/>
                              </a:solidFill>
                              <a:latin typeface="Cambria Math" panose="02040503050406030204" pitchFamily="18" charset="0"/>
                              <a:ea typeface="+mn-ea"/>
                            </a:rPr>
                            <m:t>𝐸</m:t>
                          </m:r>
                        </m:e>
                        <m:sub>
                          <m:r>
                            <a:rPr lang="en-US" altLang="zh-CN" sz="2800" b="0" i="1" smtClean="0">
                              <a:solidFill>
                                <a:srgbClr val="0000FF"/>
                              </a:solidFill>
                              <a:latin typeface="Cambria Math" panose="02040503050406030204" pitchFamily="18" charset="0"/>
                              <a:ea typeface="+mn-ea"/>
                            </a:rPr>
                            <m:t>𝑘𝐴</m:t>
                          </m:r>
                        </m:sub>
                      </m:sSub>
                    </m:oMath>
                  </m:oMathPara>
                </a14:m>
                <a:endParaRPr lang="zh-CN" altLang="en-US" sz="2800" dirty="0">
                  <a:solidFill>
                    <a:srgbClr val="0000FF"/>
                  </a:solidFill>
                  <a:latin typeface="+mn-lt"/>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1342699" y="3074619"/>
                <a:ext cx="6464334" cy="64671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752742" y="3700894"/>
                <a:ext cx="4042709" cy="64389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mn-ea"/>
                            </a:rPr>
                          </m:ctrlPr>
                        </m:sSubPr>
                        <m:e>
                          <m:r>
                            <a:rPr lang="en-US" altLang="zh-CN" sz="2800" b="0" i="1" smtClean="0">
                              <a:solidFill>
                                <a:srgbClr val="FF0000"/>
                              </a:solidFill>
                              <a:latin typeface="Cambria Math" panose="02040503050406030204" pitchFamily="18" charset="0"/>
                              <a:ea typeface="+mn-ea"/>
                            </a:rPr>
                            <m:t>𝑊</m:t>
                          </m:r>
                        </m:e>
                        <m:sub>
                          <m:r>
                            <a:rPr lang="zh-CN" altLang="en-US" sz="2800" b="0" i="1">
                              <a:solidFill>
                                <a:srgbClr val="FF0000"/>
                              </a:solidFill>
                              <a:latin typeface="Cambria Math" panose="02040503050406030204" pitchFamily="18" charset="0"/>
                              <a:ea typeface="+mn-ea"/>
                            </a:rPr>
                            <m:t>保内</m:t>
                          </m:r>
                        </m:sub>
                      </m:sSub>
                      <m:r>
                        <a:rPr lang="en-US" altLang="zh-CN" sz="2800" b="0" i="1" smtClean="0">
                          <a:solidFill>
                            <a:srgbClr val="FF0000"/>
                          </a:solidFill>
                          <a:latin typeface="Cambria Math" panose="02040503050406030204" pitchFamily="18" charset="0"/>
                          <a:ea typeface="+mn-ea"/>
                        </a:rPr>
                        <m:t>=−</m:t>
                      </m:r>
                      <m:d>
                        <m:dPr>
                          <m:ctrlPr>
                            <a:rPr lang="en-US" altLang="zh-CN" sz="2800" i="1" smtClean="0">
                              <a:solidFill>
                                <a:srgbClr val="FF0000"/>
                              </a:solidFill>
                              <a:latin typeface="Cambria Math"/>
                              <a:ea typeface="+mn-ea"/>
                            </a:rPr>
                          </m:ctrlPr>
                        </m:dPr>
                        <m:e>
                          <m:sSub>
                            <m:sSubPr>
                              <m:ctrlPr>
                                <a:rPr lang="en-US" altLang="zh-CN" sz="2800" i="1">
                                  <a:solidFill>
                                    <a:srgbClr val="FF0000"/>
                                  </a:solidFill>
                                  <a:latin typeface="Cambria Math"/>
                                  <a:ea typeface="+mn-ea"/>
                                </a:rPr>
                              </m:ctrlPr>
                            </m:sSubPr>
                            <m:e>
                              <m:r>
                                <a:rPr lang="en-US" altLang="zh-CN" sz="2800" b="0" i="1">
                                  <a:solidFill>
                                    <a:srgbClr val="FF0000"/>
                                  </a:solidFill>
                                  <a:latin typeface="Cambria Math" panose="02040503050406030204" pitchFamily="18" charset="0"/>
                                  <a:ea typeface="+mn-ea"/>
                                </a:rPr>
                                <m:t>𝐸</m:t>
                              </m:r>
                            </m:e>
                            <m:sub>
                              <m:r>
                                <a:rPr lang="en-US" altLang="zh-CN" sz="2800" b="0" i="1">
                                  <a:solidFill>
                                    <a:srgbClr val="FF0000"/>
                                  </a:solidFill>
                                  <a:latin typeface="Cambria Math" panose="02040503050406030204" pitchFamily="18" charset="0"/>
                                  <a:ea typeface="+mn-ea"/>
                                </a:rPr>
                                <m:t>𝑃</m:t>
                              </m:r>
                              <m:r>
                                <a:rPr lang="en-US" altLang="zh-CN" sz="2800" b="0" i="1" smtClean="0">
                                  <a:solidFill>
                                    <a:srgbClr val="FF0000"/>
                                  </a:solidFill>
                                  <a:latin typeface="Cambria Math" panose="02040503050406030204" pitchFamily="18" charset="0"/>
                                  <a:ea typeface="+mn-ea"/>
                                </a:rPr>
                                <m:t>𝐵</m:t>
                              </m:r>
                            </m:sub>
                          </m:sSub>
                          <m:r>
                            <a:rPr lang="en-US" altLang="zh-CN" sz="2800" b="0" i="1">
                              <a:solidFill>
                                <a:srgbClr val="FF0000"/>
                              </a:solidFill>
                              <a:latin typeface="Cambria Math" panose="02040503050406030204" pitchFamily="18" charset="0"/>
                              <a:ea typeface="+mn-ea"/>
                            </a:rPr>
                            <m:t>−</m:t>
                          </m:r>
                          <m:sSub>
                            <m:sSubPr>
                              <m:ctrlPr>
                                <a:rPr lang="en-US" altLang="zh-CN" sz="2800" i="1">
                                  <a:solidFill>
                                    <a:srgbClr val="FF0000"/>
                                  </a:solidFill>
                                  <a:latin typeface="Cambria Math"/>
                                  <a:ea typeface="+mn-ea"/>
                                </a:rPr>
                              </m:ctrlPr>
                            </m:sSubPr>
                            <m:e>
                              <m:r>
                                <a:rPr lang="en-US" altLang="zh-CN" sz="2800" b="0" i="1">
                                  <a:solidFill>
                                    <a:srgbClr val="FF0000"/>
                                  </a:solidFill>
                                  <a:latin typeface="Cambria Math" panose="02040503050406030204" pitchFamily="18" charset="0"/>
                                  <a:ea typeface="+mn-ea"/>
                                </a:rPr>
                                <m:t>𝐸</m:t>
                              </m:r>
                            </m:e>
                            <m:sub>
                              <m:r>
                                <a:rPr lang="en-US" altLang="zh-CN" sz="2800" b="0" i="1">
                                  <a:solidFill>
                                    <a:srgbClr val="FF0000"/>
                                  </a:solidFill>
                                  <a:latin typeface="Cambria Math" panose="02040503050406030204" pitchFamily="18" charset="0"/>
                                  <a:ea typeface="+mn-ea"/>
                                </a:rPr>
                                <m:t>𝑃𝐴</m:t>
                              </m:r>
                            </m:sub>
                          </m:sSub>
                        </m:e>
                      </m:d>
                    </m:oMath>
                  </m:oMathPara>
                </a14:m>
                <a:endParaRPr lang="zh-CN" altLang="en-US" sz="2800" dirty="0">
                  <a:solidFill>
                    <a:srgbClr val="FF0000"/>
                  </a:solidFill>
                  <a:latin typeface="+mn-lt"/>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1752742" y="3700894"/>
                <a:ext cx="4042709" cy="64389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1493757" y="4320397"/>
                <a:ext cx="7442935" cy="64671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𝑊</m:t>
                          </m:r>
                        </m:e>
                        <m:sub>
                          <m:r>
                            <a:rPr lang="zh-CN" altLang="en-US" sz="2800" b="0" i="1">
                              <a:solidFill>
                                <a:srgbClr val="0000FF"/>
                              </a:solidFill>
                              <a:latin typeface="Cambria Math" panose="02040503050406030204" pitchFamily="18" charset="0"/>
                              <a:ea typeface="+mn-ea"/>
                            </a:rPr>
                            <m:t>外</m:t>
                          </m:r>
                        </m:sub>
                      </m:sSub>
                      <m:r>
                        <a:rPr lang="en-US" altLang="zh-CN" sz="2800" b="0" i="1">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𝑊</m:t>
                          </m:r>
                        </m:e>
                        <m:sub>
                          <m:r>
                            <a:rPr lang="zh-CN" altLang="en-US" sz="2800" b="0" i="1">
                              <a:solidFill>
                                <a:srgbClr val="0000FF"/>
                              </a:solidFill>
                              <a:latin typeface="Cambria Math" panose="02040503050406030204" pitchFamily="18" charset="0"/>
                              <a:ea typeface="+mn-ea"/>
                            </a:rPr>
                            <m:t>非保内</m:t>
                          </m:r>
                        </m:sub>
                      </m:sSub>
                      <m:r>
                        <a:rPr lang="en-US" altLang="zh-CN" sz="2800" b="0" i="1" smtClean="0">
                          <a:solidFill>
                            <a:srgbClr val="0000FF"/>
                          </a:solidFill>
                          <a:latin typeface="Cambria Math" panose="02040503050406030204" pitchFamily="18" charset="0"/>
                          <a:ea typeface="+mn-ea"/>
                        </a:rPr>
                        <m:t>=</m:t>
                      </m:r>
                      <m:d>
                        <m:dPr>
                          <m:ctrlPr>
                            <a:rPr lang="en-US" altLang="zh-CN" sz="2800" b="0" i="1" smtClean="0">
                              <a:solidFill>
                                <a:srgbClr val="0000FF"/>
                              </a:solidFill>
                              <a:latin typeface="Cambria Math"/>
                              <a:ea typeface="+mn-ea"/>
                            </a:rPr>
                          </m:ctrlPr>
                        </m:dPr>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𝑘𝐵</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𝐸</m:t>
                              </m:r>
                            </m:e>
                            <m:sub>
                              <m:r>
                                <a:rPr lang="en-US" altLang="zh-CN" sz="2800" b="0" i="1" smtClean="0">
                                  <a:solidFill>
                                    <a:srgbClr val="0000FF"/>
                                  </a:solidFill>
                                  <a:latin typeface="Cambria Math" panose="02040503050406030204" pitchFamily="18" charset="0"/>
                                </a:rPr>
                                <m:t>𝑃</m:t>
                              </m:r>
                              <m:r>
                                <a:rPr lang="en-US" altLang="zh-CN" sz="2800" i="1">
                                  <a:solidFill>
                                    <a:srgbClr val="0000FF"/>
                                  </a:solidFill>
                                  <a:latin typeface="Cambria Math" panose="02040503050406030204" pitchFamily="18" charset="0"/>
                                </a:rPr>
                                <m:t>𝐵</m:t>
                              </m:r>
                            </m:sub>
                          </m:sSub>
                        </m:e>
                      </m:d>
                      <m:r>
                        <a:rPr lang="en-US" altLang="zh-CN" sz="2800" b="0" i="1">
                          <a:solidFill>
                            <a:srgbClr val="0000FF"/>
                          </a:solidFill>
                          <a:latin typeface="Cambria Math" panose="02040503050406030204" pitchFamily="18" charset="0"/>
                          <a:ea typeface="+mn-ea"/>
                        </a:rPr>
                        <m:t>−</m:t>
                      </m:r>
                      <m:d>
                        <m:dPr>
                          <m:ctrlPr>
                            <a:rPr lang="en-US" altLang="zh-CN" sz="2800" b="0" i="1" smtClean="0">
                              <a:solidFill>
                                <a:srgbClr val="0000FF"/>
                              </a:solidFill>
                              <a:latin typeface="Cambria Math"/>
                              <a:ea typeface="+mn-ea"/>
                            </a:rPr>
                          </m:ctrlPr>
                        </m:dPr>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𝑘𝐴</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𝐸</m:t>
                              </m:r>
                            </m:e>
                            <m:sub>
                              <m:r>
                                <a:rPr lang="en-US" altLang="zh-CN" sz="2800" b="0" i="1" smtClean="0">
                                  <a:solidFill>
                                    <a:srgbClr val="0000FF"/>
                                  </a:solidFill>
                                  <a:latin typeface="Cambria Math" panose="02040503050406030204" pitchFamily="18" charset="0"/>
                                </a:rPr>
                                <m:t>𝑃</m:t>
                              </m:r>
                              <m:r>
                                <a:rPr lang="en-US" altLang="zh-CN" sz="2800" i="1">
                                  <a:solidFill>
                                    <a:srgbClr val="0000FF"/>
                                  </a:solidFill>
                                  <a:latin typeface="Cambria Math" panose="02040503050406030204" pitchFamily="18" charset="0"/>
                                </a:rPr>
                                <m:t>𝐴</m:t>
                              </m:r>
                            </m:sub>
                          </m:sSub>
                        </m:e>
                      </m:d>
                    </m:oMath>
                  </m:oMathPara>
                </a14:m>
                <a:endParaRPr lang="zh-CN" altLang="en-US" sz="2800" dirty="0">
                  <a:solidFill>
                    <a:srgbClr val="0000FF"/>
                  </a:solidFill>
                  <a:latin typeface="+mn-lt"/>
                  <a:ea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1493757" y="4320397"/>
                <a:ext cx="7442935" cy="64671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421806" y="4948331"/>
                <a:ext cx="4527843" cy="64671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mn-ea"/>
                            </a:rPr>
                          </m:ctrlPr>
                        </m:sSubPr>
                        <m:e>
                          <m:r>
                            <a:rPr lang="en-US" altLang="zh-CN" sz="2800" b="0" i="1" smtClean="0">
                              <a:solidFill>
                                <a:srgbClr val="FF0000"/>
                              </a:solidFill>
                              <a:latin typeface="Cambria Math" panose="02040503050406030204" pitchFamily="18" charset="0"/>
                              <a:ea typeface="+mn-ea"/>
                            </a:rPr>
                            <m:t>𝑊</m:t>
                          </m:r>
                        </m:e>
                        <m:sub>
                          <m:r>
                            <a:rPr lang="zh-CN" altLang="en-US" sz="2800" b="0" i="1">
                              <a:solidFill>
                                <a:srgbClr val="FF0000"/>
                              </a:solidFill>
                              <a:latin typeface="Cambria Math" panose="02040503050406030204" pitchFamily="18" charset="0"/>
                              <a:ea typeface="+mn-ea"/>
                            </a:rPr>
                            <m:t>外</m:t>
                          </m:r>
                        </m:sub>
                      </m:sSub>
                      <m:r>
                        <a:rPr lang="en-US" altLang="zh-CN" sz="2800" b="0" i="1">
                          <a:solidFill>
                            <a:srgbClr val="FF0000"/>
                          </a:solidFill>
                          <a:latin typeface="Cambria Math" panose="02040503050406030204" pitchFamily="18" charset="0"/>
                          <a:ea typeface="+mn-ea"/>
                        </a:rPr>
                        <m:t>+</m:t>
                      </m:r>
                      <m:sSub>
                        <m:sSubPr>
                          <m:ctrlPr>
                            <a:rPr lang="en-US" altLang="zh-CN" sz="2800" i="1">
                              <a:solidFill>
                                <a:srgbClr val="FF0000"/>
                              </a:solidFill>
                              <a:latin typeface="Cambria Math"/>
                              <a:ea typeface="+mn-ea"/>
                            </a:rPr>
                          </m:ctrlPr>
                        </m:sSubPr>
                        <m:e>
                          <m:r>
                            <a:rPr lang="en-US" altLang="zh-CN" sz="2800" b="0" i="1" smtClean="0">
                              <a:solidFill>
                                <a:srgbClr val="FF0000"/>
                              </a:solidFill>
                              <a:latin typeface="Cambria Math" panose="02040503050406030204" pitchFamily="18" charset="0"/>
                              <a:ea typeface="+mn-ea"/>
                            </a:rPr>
                            <m:t>𝑊</m:t>
                          </m:r>
                        </m:e>
                        <m:sub>
                          <m:r>
                            <a:rPr lang="zh-CN" altLang="en-US" sz="2800" b="0" i="1">
                              <a:solidFill>
                                <a:srgbClr val="FF0000"/>
                              </a:solidFill>
                              <a:latin typeface="Cambria Math" panose="02040503050406030204" pitchFamily="18" charset="0"/>
                              <a:ea typeface="+mn-ea"/>
                            </a:rPr>
                            <m:t>非保内</m:t>
                          </m:r>
                        </m:sub>
                      </m:sSub>
                      <m:r>
                        <a:rPr lang="en-US" altLang="zh-CN" sz="2800" b="0" i="1" smtClean="0">
                          <a:solidFill>
                            <a:srgbClr val="FF0000"/>
                          </a:solidFill>
                          <a:latin typeface="Cambria Math" panose="02040503050406030204" pitchFamily="18" charset="0"/>
                          <a:ea typeface="+mn-ea"/>
                        </a:rPr>
                        <m:t>=</m:t>
                      </m:r>
                      <m:sSub>
                        <m:sSubPr>
                          <m:ctrlPr>
                            <a:rPr lang="en-US" altLang="zh-CN" sz="2800" i="1">
                              <a:solidFill>
                                <a:srgbClr val="FF0000"/>
                              </a:solidFill>
                              <a:latin typeface="Cambria Math"/>
                            </a:rPr>
                          </m:ctrlPr>
                        </m:sSubPr>
                        <m:e>
                          <m:r>
                            <a:rPr lang="en-US" altLang="zh-CN" sz="2800" i="1">
                              <a:solidFill>
                                <a:srgbClr val="FF0000"/>
                              </a:solidFill>
                              <a:latin typeface="Cambria Math" panose="02040503050406030204" pitchFamily="18" charset="0"/>
                            </a:rPr>
                            <m:t>𝐸</m:t>
                          </m:r>
                        </m:e>
                        <m:sub>
                          <m:r>
                            <a:rPr lang="en-US" altLang="zh-CN" sz="2800" i="1">
                              <a:solidFill>
                                <a:srgbClr val="FF0000"/>
                              </a:solidFill>
                              <a:latin typeface="Cambria Math" panose="02040503050406030204" pitchFamily="18" charset="0"/>
                            </a:rPr>
                            <m:t>𝐵</m:t>
                          </m:r>
                        </m:sub>
                      </m:sSub>
                      <m:r>
                        <a:rPr lang="en-US" altLang="zh-CN" sz="2800" b="0" i="1">
                          <a:solidFill>
                            <a:srgbClr val="FF0000"/>
                          </a:solidFill>
                          <a:latin typeface="Cambria Math" panose="02040503050406030204" pitchFamily="18" charset="0"/>
                          <a:ea typeface="+mn-ea"/>
                        </a:rPr>
                        <m:t>−</m:t>
                      </m:r>
                      <m:sSub>
                        <m:sSubPr>
                          <m:ctrlPr>
                            <a:rPr lang="en-US" altLang="zh-CN" sz="2800" i="1">
                              <a:solidFill>
                                <a:srgbClr val="FF0000"/>
                              </a:solidFill>
                              <a:latin typeface="Cambria Math"/>
                            </a:rPr>
                          </m:ctrlPr>
                        </m:sSubPr>
                        <m:e>
                          <m:r>
                            <a:rPr lang="en-US" altLang="zh-CN" sz="2800" i="1">
                              <a:solidFill>
                                <a:srgbClr val="FF0000"/>
                              </a:solidFill>
                              <a:latin typeface="Cambria Math" panose="02040503050406030204" pitchFamily="18" charset="0"/>
                            </a:rPr>
                            <m:t>𝐸</m:t>
                          </m:r>
                        </m:e>
                        <m:sub>
                          <m:r>
                            <a:rPr lang="en-US" altLang="zh-CN" sz="2800" b="0" i="1" smtClean="0">
                              <a:solidFill>
                                <a:srgbClr val="FF0000"/>
                              </a:solidFill>
                              <a:latin typeface="Cambria Math" panose="02040503050406030204" pitchFamily="18" charset="0"/>
                            </a:rPr>
                            <m:t>𝐴</m:t>
                          </m:r>
                        </m:sub>
                      </m:sSub>
                    </m:oMath>
                  </m:oMathPara>
                </a14:m>
                <a:endParaRPr lang="zh-CN" altLang="en-US" sz="2800" dirty="0">
                  <a:solidFill>
                    <a:srgbClr val="FF0000"/>
                  </a:solidFill>
                  <a:latin typeface="+mn-lt"/>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1421806" y="4948331"/>
                <a:ext cx="4527843" cy="646716"/>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119728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120"/>
                                        </p:tgtEl>
                                        <p:attrNameLst>
                                          <p:attrName>style.visibility</p:attrName>
                                        </p:attrNameLst>
                                      </p:cBhvr>
                                      <p:to>
                                        <p:strVal val="visible"/>
                                      </p:to>
                                    </p:set>
                                    <p:animEffect transition="in" filter="wipe(left)">
                                      <p:cBhvr>
                                        <p:cTn id="7" dur="500"/>
                                        <p:tgtEl>
                                          <p:spTgt spid="47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121"/>
                                        </p:tgtEl>
                                        <p:attrNameLst>
                                          <p:attrName>style.visibility</p:attrName>
                                        </p:attrNameLst>
                                      </p:cBhvr>
                                      <p:to>
                                        <p:strVal val="visible"/>
                                      </p:to>
                                    </p:set>
                                    <p:animEffect transition="in" filter="wipe(left)">
                                      <p:cBhvr>
                                        <p:cTn id="17" dur="500"/>
                                        <p:tgtEl>
                                          <p:spTgt spid="471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7122"/>
                                        </p:tgtEl>
                                        <p:attrNameLst>
                                          <p:attrName>style.visibility</p:attrName>
                                        </p:attrNameLst>
                                      </p:cBhvr>
                                      <p:to>
                                        <p:strVal val="visible"/>
                                      </p:to>
                                    </p:set>
                                    <p:animEffect transition="in" filter="wipe(left)">
                                      <p:cBhvr>
                                        <p:cTn id="57" dur="500"/>
                                        <p:tgtEl>
                                          <p:spTgt spid="47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20" grpId="0"/>
      <p:bldP spid="47121" grpId="0"/>
      <p:bldP spid="47122" grpId="0"/>
      <p:bldP spid="8" grpId="0"/>
      <p:bldP spid="4" grpId="0"/>
      <p:bldP spid="5" grpId="0"/>
      <p:bldP spid="9" grpId="0"/>
      <p:bldP spid="13" grpId="0"/>
      <p:bldP spid="14" grpId="0"/>
      <p:bldP spid="16" grpId="0"/>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20" name="Text Box 16"/>
          <p:cNvSpPr txBox="1">
            <a:spLocks noChangeArrowheads="1"/>
          </p:cNvSpPr>
          <p:nvPr/>
        </p:nvSpPr>
        <p:spPr bwMode="auto">
          <a:xfrm>
            <a:off x="612774" y="1078013"/>
            <a:ext cx="872519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mn-ea"/>
              </a:rPr>
              <a:t>(1)</a:t>
            </a:r>
            <a:r>
              <a:rPr lang="zh-CN" altLang="en-US" sz="2800" dirty="0">
                <a:solidFill>
                  <a:srgbClr val="0000FF"/>
                </a:solidFill>
                <a:latin typeface="+mn-lt"/>
                <a:ea typeface="+mn-ea"/>
              </a:rPr>
              <a:t>当我们取物体作为研究对象时，使用的是单个物体的动能定理，其中外力所作的功指的是作用在物体上的所有外力所作的总功，所以必须计算包括重力、弹性力的一切外力所作的功。</a:t>
            </a:r>
          </a:p>
        </p:txBody>
      </p:sp>
      <p:sp>
        <p:nvSpPr>
          <p:cNvPr id="6" name="Rectangle 3"/>
          <p:cNvSpPr>
            <a:spLocks noChangeArrowheads="1"/>
          </p:cNvSpPr>
          <p:nvPr/>
        </p:nvSpPr>
        <p:spPr bwMode="auto">
          <a:xfrm>
            <a:off x="612774" y="446418"/>
            <a:ext cx="81454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mn-ea"/>
              </a:rPr>
              <a:t>注意：</a:t>
            </a:r>
          </a:p>
        </p:txBody>
      </p:sp>
      <p:sp>
        <p:nvSpPr>
          <p:cNvPr id="4" name="矩形 3"/>
          <p:cNvSpPr/>
          <p:nvPr/>
        </p:nvSpPr>
        <p:spPr>
          <a:xfrm>
            <a:off x="612774" y="3054861"/>
            <a:ext cx="872519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en-US" altLang="zh-CN" sz="2800" dirty="0">
                <a:solidFill>
                  <a:srgbClr val="0000FF"/>
                </a:solidFill>
                <a:latin typeface="+mn-lt"/>
                <a:ea typeface="+mn-ea"/>
              </a:rPr>
              <a:t>(2)</a:t>
            </a:r>
            <a:r>
              <a:rPr lang="zh-CN" altLang="en-US" sz="2800" dirty="0">
                <a:solidFill>
                  <a:srgbClr val="0000FF"/>
                </a:solidFill>
                <a:latin typeface="+mn-lt"/>
                <a:ea typeface="+mn-ea"/>
              </a:rPr>
              <a:t>当我们取系统作为研究对象时，由于应用了系统这个概念，关于保守内力所作的功，已为系统势能的变化所代替，因此在演算问题时，如果计算了保守内力所作的功，就不必再去考虑势能的变化；反之，考虑了势能的变化，就不必再计算保守内力的功。</a:t>
            </a:r>
          </a:p>
        </p:txBody>
      </p:sp>
    </p:spTree>
    <p:extLst>
      <p:ext uri="{BB962C8B-B14F-4D97-AF65-F5344CB8AC3E}">
        <p14:creationId xmlns:p14="http://schemas.microsoft.com/office/powerpoint/2010/main" val="147945585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120"/>
                                        </p:tgtEl>
                                        <p:attrNameLst>
                                          <p:attrName>style.visibility</p:attrName>
                                        </p:attrNameLst>
                                      </p:cBhvr>
                                      <p:to>
                                        <p:strVal val="visible"/>
                                      </p:to>
                                    </p:set>
                                    <p:animEffect transition="in" filter="wipe(left)">
                                      <p:cBhvr>
                                        <p:cTn id="7" dur="500"/>
                                        <p:tgtEl>
                                          <p:spTgt spid="47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20"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44" name="Rectangle 16"/>
          <p:cNvSpPr>
            <a:spLocks noChangeArrowheads="1"/>
          </p:cNvSpPr>
          <p:nvPr/>
        </p:nvSpPr>
        <p:spPr bwMode="auto">
          <a:xfrm>
            <a:off x="5693117" y="1383471"/>
            <a:ext cx="8255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zh-CN" sz="2800" dirty="0">
                <a:solidFill>
                  <a:srgbClr val="0000FF"/>
                </a:solidFill>
                <a:latin typeface="+mn-lt"/>
                <a:ea typeface="+mn-ea"/>
              </a:rPr>
              <a:t>则</a:t>
            </a:r>
            <a:endParaRPr lang="zh-CN" altLang="zh-CN" sz="2800" i="1" baseline="-25000" dirty="0">
              <a:solidFill>
                <a:srgbClr val="0000FF"/>
              </a:solidFill>
              <a:latin typeface="+mn-lt"/>
              <a:ea typeface="+mn-ea"/>
            </a:endParaRPr>
          </a:p>
        </p:txBody>
      </p:sp>
      <p:sp>
        <p:nvSpPr>
          <p:cNvPr id="48145" name="Text Box 17"/>
          <p:cNvSpPr txBox="1">
            <a:spLocks noChangeArrowheads="1"/>
          </p:cNvSpPr>
          <p:nvPr/>
        </p:nvSpPr>
        <p:spPr bwMode="auto">
          <a:xfrm>
            <a:off x="587717" y="1402521"/>
            <a:ext cx="109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如果</a:t>
            </a:r>
          </a:p>
        </p:txBody>
      </p:sp>
      <p:sp>
        <p:nvSpPr>
          <p:cNvPr id="48146" name="Text Box 18"/>
          <p:cNvSpPr txBox="1">
            <a:spLocks noChangeArrowheads="1"/>
          </p:cNvSpPr>
          <p:nvPr/>
        </p:nvSpPr>
        <p:spPr bwMode="auto">
          <a:xfrm>
            <a:off x="587717" y="2026408"/>
            <a:ext cx="871061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在只有保守内力做功的情况下，质点系的机械能保持不变。</a:t>
            </a:r>
          </a:p>
        </p:txBody>
      </p:sp>
      <p:sp>
        <p:nvSpPr>
          <p:cNvPr id="48147" name="Text Box 19"/>
          <p:cNvSpPr txBox="1">
            <a:spLocks noChangeArrowheads="1"/>
          </p:cNvSpPr>
          <p:nvPr/>
        </p:nvSpPr>
        <p:spPr bwMode="auto">
          <a:xfrm>
            <a:off x="587717" y="3090033"/>
            <a:ext cx="4857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CC"/>
                </a:solidFill>
                <a:latin typeface="+mn-lt"/>
                <a:ea typeface="+mn-ea"/>
              </a:rPr>
              <a:t>四、能量转换和守恒定律</a:t>
            </a:r>
          </a:p>
        </p:txBody>
      </p:sp>
      <p:sp>
        <p:nvSpPr>
          <p:cNvPr id="48148" name="Text Box 20"/>
          <p:cNvSpPr txBox="1">
            <a:spLocks noChangeArrowheads="1"/>
          </p:cNvSpPr>
          <p:nvPr/>
        </p:nvSpPr>
        <p:spPr bwMode="auto">
          <a:xfrm>
            <a:off x="587717" y="3617083"/>
            <a:ext cx="8743950"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Tx/>
              <a:buSzTx/>
              <a:buFontTx/>
              <a:buNone/>
            </a:pPr>
            <a:r>
              <a:rPr lang="zh-CN" altLang="en-US" sz="2800" dirty="0">
                <a:solidFill>
                  <a:srgbClr val="FF0000"/>
                </a:solidFill>
                <a:latin typeface="+mn-lt"/>
                <a:ea typeface="+mn-ea"/>
              </a:rPr>
              <a:t>封闭系统</a:t>
            </a:r>
            <a:r>
              <a:rPr lang="zh-CN" altLang="en-US" sz="2800" dirty="0">
                <a:solidFill>
                  <a:srgbClr val="0000FF"/>
                </a:solidFill>
                <a:latin typeface="+mn-lt"/>
                <a:ea typeface="+mn-ea"/>
              </a:rPr>
              <a:t>：与外界没有能量交换的系统。封闭系统内有非保守力做功时，机械能不守恒，能量的形式可能变化，也可能在物体之间转移。</a:t>
            </a:r>
          </a:p>
        </p:txBody>
      </p:sp>
      <p:sp>
        <p:nvSpPr>
          <p:cNvPr id="48149" name="Text Box 21"/>
          <p:cNvSpPr txBox="1">
            <a:spLocks noChangeArrowheads="1"/>
          </p:cNvSpPr>
          <p:nvPr/>
        </p:nvSpPr>
        <p:spPr bwMode="auto">
          <a:xfrm>
            <a:off x="587717" y="5256970"/>
            <a:ext cx="8710613"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Tx/>
              <a:buSzTx/>
              <a:buFontTx/>
              <a:buNone/>
            </a:pPr>
            <a:r>
              <a:rPr lang="zh-CN" altLang="en-US" sz="2800" dirty="0">
                <a:solidFill>
                  <a:srgbClr val="0000FF"/>
                </a:solidFill>
                <a:latin typeface="+mn-lt"/>
                <a:ea typeface="+mn-ea"/>
              </a:rPr>
              <a:t>一个封闭系统内经历任何变化时，该系统的所有能量的总和保持不变。这是普遍的</a:t>
            </a:r>
            <a:r>
              <a:rPr lang="zh-CN" altLang="en-US" sz="2800" dirty="0">
                <a:solidFill>
                  <a:srgbClr val="FF0000"/>
                </a:solidFill>
                <a:latin typeface="+mn-lt"/>
                <a:ea typeface="+mn-ea"/>
              </a:rPr>
              <a:t>能量守恒定律</a:t>
            </a:r>
            <a:r>
              <a:rPr lang="zh-CN" altLang="en-US" sz="2800" dirty="0">
                <a:solidFill>
                  <a:srgbClr val="0000FF"/>
                </a:solidFill>
                <a:latin typeface="+mn-lt"/>
                <a:ea typeface="+mn-ea"/>
              </a:rPr>
              <a:t>。</a:t>
            </a:r>
          </a:p>
        </p:txBody>
      </p:sp>
      <p:sp>
        <p:nvSpPr>
          <p:cNvPr id="48150" name="Text Box 22"/>
          <p:cNvSpPr txBox="1">
            <a:spLocks noChangeArrowheads="1"/>
          </p:cNvSpPr>
          <p:nvPr/>
        </p:nvSpPr>
        <p:spPr bwMode="auto">
          <a:xfrm>
            <a:off x="5445467" y="296034"/>
            <a:ext cx="3886200" cy="942975"/>
          </a:xfrm>
          <a:prstGeom prst="rect">
            <a:avLst/>
          </a:prstGeom>
          <a:solidFill>
            <a:srgbClr val="0000FF"/>
          </a:solidFill>
          <a:ln w="38100">
            <a:solidFill>
              <a:srgbClr val="FF0000"/>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CCFFFF"/>
                </a:solidFill>
                <a:latin typeface="+mn-lt"/>
                <a:ea typeface="+mn-ea"/>
              </a:rPr>
              <a:t>注意：</a:t>
            </a:r>
            <a:r>
              <a:rPr lang="zh-CN" altLang="en-US" sz="2800" dirty="0">
                <a:solidFill>
                  <a:srgbClr val="FF0000"/>
                </a:solidFill>
                <a:latin typeface="+mn-lt"/>
                <a:ea typeface="+mn-ea"/>
              </a:rPr>
              <a:t>能量</a:t>
            </a:r>
            <a:r>
              <a:rPr lang="zh-CN" altLang="en-US" sz="2800" dirty="0">
                <a:solidFill>
                  <a:srgbClr val="CCFFFF"/>
                </a:solidFill>
                <a:latin typeface="+mn-lt"/>
                <a:ea typeface="+mn-ea"/>
              </a:rPr>
              <a:t>表示状态</a:t>
            </a:r>
          </a:p>
          <a:p>
            <a:pPr algn="just" eaLnBrk="1" hangingPunct="1">
              <a:lnSpc>
                <a:spcPct val="40000"/>
              </a:lnSpc>
              <a:spcBef>
                <a:spcPct val="50000"/>
              </a:spcBef>
              <a:buClrTx/>
              <a:buSzTx/>
              <a:buFontTx/>
              <a:buNone/>
            </a:pPr>
            <a:r>
              <a:rPr lang="zh-CN" altLang="en-US" sz="2800" dirty="0">
                <a:solidFill>
                  <a:srgbClr val="CCFFFF"/>
                </a:solidFill>
                <a:latin typeface="+mn-lt"/>
                <a:ea typeface="+mn-ea"/>
              </a:rPr>
              <a:t>            </a:t>
            </a:r>
            <a:r>
              <a:rPr lang="zh-CN" altLang="en-US" sz="2800" dirty="0">
                <a:solidFill>
                  <a:srgbClr val="FF0000"/>
                </a:solidFill>
                <a:latin typeface="+mn-lt"/>
                <a:ea typeface="+mn-ea"/>
              </a:rPr>
              <a:t>功</a:t>
            </a:r>
            <a:r>
              <a:rPr lang="zh-CN" altLang="en-US" sz="2800" dirty="0">
                <a:solidFill>
                  <a:srgbClr val="CCFFFF"/>
                </a:solidFill>
                <a:latin typeface="+mn-lt"/>
                <a:ea typeface="+mn-ea"/>
              </a:rPr>
              <a:t>代表过程</a:t>
            </a:r>
          </a:p>
        </p:txBody>
      </p:sp>
      <mc:AlternateContent xmlns:mc="http://schemas.openxmlformats.org/markup-compatibility/2006" xmlns:a14="http://schemas.microsoft.com/office/drawing/2010/main">
        <mc:Choice Requires="a14">
          <p:sp>
            <p:nvSpPr>
              <p:cNvPr id="12" name="矩形 11"/>
              <p:cNvSpPr/>
              <p:nvPr/>
            </p:nvSpPr>
            <p:spPr>
              <a:xfrm>
                <a:off x="3194850" y="1377121"/>
                <a:ext cx="2373983" cy="6442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mn-ea"/>
                            </a:rPr>
                          </m:ctrlPr>
                        </m:sSubPr>
                        <m:e>
                          <m:r>
                            <a:rPr lang="en-US" altLang="zh-CN" sz="2800" b="0" i="1" smtClean="0">
                              <a:solidFill>
                                <a:srgbClr val="FF0000"/>
                              </a:solidFill>
                              <a:latin typeface="Cambria Math" panose="02040503050406030204" pitchFamily="18" charset="0"/>
                              <a:ea typeface="+mn-ea"/>
                            </a:rPr>
                            <m:t>𝑊</m:t>
                          </m:r>
                        </m:e>
                        <m:sub>
                          <m:r>
                            <a:rPr lang="zh-CN" altLang="en-US" sz="2800" b="0" i="1">
                              <a:solidFill>
                                <a:srgbClr val="FF0000"/>
                              </a:solidFill>
                              <a:latin typeface="Cambria Math" panose="02040503050406030204" pitchFamily="18" charset="0"/>
                              <a:ea typeface="+mn-ea"/>
                            </a:rPr>
                            <m:t>非保内</m:t>
                          </m:r>
                        </m:sub>
                      </m:sSub>
                      <m:r>
                        <a:rPr lang="en-US" altLang="zh-CN" sz="2800" b="0" i="1" smtClean="0">
                          <a:solidFill>
                            <a:srgbClr val="FF0000"/>
                          </a:solidFill>
                          <a:latin typeface="Cambria Math" panose="02040503050406030204" pitchFamily="18" charset="0"/>
                          <a:ea typeface="+mn-ea"/>
                        </a:rPr>
                        <m:t>=0</m:t>
                      </m:r>
                    </m:oMath>
                  </m:oMathPara>
                </a14:m>
                <a:endParaRPr lang="zh-CN" altLang="en-US" sz="2800" dirty="0">
                  <a:solidFill>
                    <a:srgbClr val="FF0000"/>
                  </a:solidFill>
                  <a:latin typeface="+mn-lt"/>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3194850" y="1377121"/>
                <a:ext cx="2373983" cy="64427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414729" y="1379692"/>
                <a:ext cx="1655838" cy="64671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mn-ea"/>
                            </a:rPr>
                          </m:ctrlPr>
                        </m:sSubPr>
                        <m:e>
                          <m:r>
                            <a:rPr lang="en-US" altLang="zh-CN" sz="2800" b="0" i="1" smtClean="0">
                              <a:solidFill>
                                <a:srgbClr val="FF0000"/>
                              </a:solidFill>
                              <a:latin typeface="Cambria Math" panose="02040503050406030204" pitchFamily="18" charset="0"/>
                              <a:ea typeface="+mn-ea"/>
                            </a:rPr>
                            <m:t>𝑊</m:t>
                          </m:r>
                        </m:e>
                        <m:sub>
                          <m:r>
                            <a:rPr lang="zh-CN" altLang="en-US" sz="2800" b="0" i="1">
                              <a:solidFill>
                                <a:srgbClr val="FF0000"/>
                              </a:solidFill>
                              <a:latin typeface="Cambria Math" panose="02040503050406030204" pitchFamily="18" charset="0"/>
                              <a:ea typeface="+mn-ea"/>
                            </a:rPr>
                            <m:t>外</m:t>
                          </m:r>
                        </m:sub>
                      </m:sSub>
                      <m:r>
                        <a:rPr lang="en-US" altLang="zh-CN" sz="2800" b="0" i="1" smtClean="0">
                          <a:solidFill>
                            <a:srgbClr val="FF0000"/>
                          </a:solidFill>
                          <a:latin typeface="Cambria Math" panose="02040503050406030204" pitchFamily="18" charset="0"/>
                          <a:ea typeface="+mn-ea"/>
                        </a:rPr>
                        <m:t>=0</m:t>
                      </m:r>
                    </m:oMath>
                  </m:oMathPara>
                </a14:m>
                <a:endParaRPr lang="zh-CN" altLang="en-US" sz="2800" dirty="0">
                  <a:solidFill>
                    <a:srgbClr val="FF0000"/>
                  </a:solidFill>
                  <a:latin typeface="+mn-lt"/>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1414729" y="1379692"/>
                <a:ext cx="1655838" cy="64671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6137161" y="1360314"/>
                <a:ext cx="152445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rPr>
                          </m:ctrlPr>
                        </m:sSubPr>
                        <m:e>
                          <m:r>
                            <a:rPr lang="en-US" altLang="zh-CN" sz="2800" i="1">
                              <a:solidFill>
                                <a:srgbClr val="FF0000"/>
                              </a:solidFill>
                              <a:latin typeface="Cambria Math" panose="02040503050406030204" pitchFamily="18" charset="0"/>
                            </a:rPr>
                            <m:t>𝐸</m:t>
                          </m:r>
                        </m:e>
                        <m:sub>
                          <m:r>
                            <a:rPr lang="en-US" altLang="zh-CN" sz="2800" i="1">
                              <a:solidFill>
                                <a:srgbClr val="FF0000"/>
                              </a:solidFill>
                              <a:latin typeface="Cambria Math" panose="02040503050406030204" pitchFamily="18" charset="0"/>
                            </a:rPr>
                            <m:t>𝐵</m:t>
                          </m:r>
                        </m:sub>
                      </m:sSub>
                      <m:r>
                        <a:rPr lang="en-US" altLang="zh-CN" sz="2800" b="0" i="1" smtClean="0">
                          <a:solidFill>
                            <a:srgbClr val="FF0000"/>
                          </a:solidFill>
                          <a:latin typeface="Cambria Math" panose="02040503050406030204" pitchFamily="18" charset="0"/>
                          <a:ea typeface="+mn-ea"/>
                        </a:rPr>
                        <m:t>=</m:t>
                      </m:r>
                      <m:sSub>
                        <m:sSubPr>
                          <m:ctrlPr>
                            <a:rPr lang="en-US" altLang="zh-CN" sz="2800" i="1">
                              <a:solidFill>
                                <a:srgbClr val="FF0000"/>
                              </a:solidFill>
                              <a:latin typeface="Cambria Math"/>
                            </a:rPr>
                          </m:ctrlPr>
                        </m:sSubPr>
                        <m:e>
                          <m:r>
                            <a:rPr lang="en-US" altLang="zh-CN" sz="2800" i="1">
                              <a:solidFill>
                                <a:srgbClr val="FF0000"/>
                              </a:solidFill>
                              <a:latin typeface="Cambria Math" panose="02040503050406030204" pitchFamily="18" charset="0"/>
                            </a:rPr>
                            <m:t>𝐸</m:t>
                          </m:r>
                        </m:e>
                        <m:sub>
                          <m:r>
                            <a:rPr lang="en-US" altLang="zh-CN" sz="2800" b="0" i="1" smtClean="0">
                              <a:solidFill>
                                <a:srgbClr val="FF0000"/>
                              </a:solidFill>
                              <a:latin typeface="Cambria Math" panose="02040503050406030204" pitchFamily="18" charset="0"/>
                            </a:rPr>
                            <m:t>𝐴</m:t>
                          </m:r>
                        </m:sub>
                      </m:sSub>
                    </m:oMath>
                  </m:oMathPara>
                </a14:m>
                <a:endParaRPr lang="zh-CN" altLang="en-US" sz="2800" dirty="0">
                  <a:solidFill>
                    <a:srgbClr val="FF0000"/>
                  </a:solidFill>
                  <a:latin typeface="+mn-lt"/>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6137161" y="1360314"/>
                <a:ext cx="1524456" cy="523220"/>
              </a:xfrm>
              <a:prstGeom prst="rect">
                <a:avLst/>
              </a:prstGeom>
              <a:blipFill>
                <a:blip r:embed="rId4"/>
                <a:stretch>
                  <a:fillRect/>
                </a:stretch>
              </a:blipFill>
            </p:spPr>
            <p:txBody>
              <a:bodyPr/>
              <a:lstStyle/>
              <a:p>
                <a:r>
                  <a:rPr lang="zh-CN" altLang="en-US">
                    <a:noFill/>
                  </a:rPr>
                  <a:t> </a:t>
                </a:r>
              </a:p>
            </p:txBody>
          </p:sp>
        </mc:Fallback>
      </mc:AlternateContent>
      <p:sp>
        <p:nvSpPr>
          <p:cNvPr id="15" name="Rectangle 16"/>
          <p:cNvSpPr>
            <a:spLocks noChangeArrowheads="1"/>
          </p:cNvSpPr>
          <p:nvPr/>
        </p:nvSpPr>
        <p:spPr bwMode="auto">
          <a:xfrm>
            <a:off x="7512395" y="1391410"/>
            <a:ext cx="14351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a:t>
            </a:r>
            <a:r>
              <a:rPr lang="zh-CN" altLang="zh-CN" sz="2800" dirty="0">
                <a:solidFill>
                  <a:srgbClr val="FF0000"/>
                </a:solidFill>
                <a:latin typeface="+mn-lt"/>
                <a:ea typeface="+mn-ea"/>
              </a:rPr>
              <a:t>常量</a:t>
            </a:r>
            <a:endParaRPr lang="zh-CN" altLang="zh-CN" sz="2800" i="1" baseline="-25000" dirty="0">
              <a:solidFill>
                <a:srgbClr val="FF0000"/>
              </a:solidFill>
              <a:latin typeface="+mn-lt"/>
              <a:ea typeface="+mn-ea"/>
            </a:endParaRPr>
          </a:p>
        </p:txBody>
      </p:sp>
      <p:sp>
        <p:nvSpPr>
          <p:cNvPr id="16" name="Rectangle 3"/>
          <p:cNvSpPr>
            <a:spLocks noChangeArrowheads="1"/>
          </p:cNvSpPr>
          <p:nvPr/>
        </p:nvSpPr>
        <p:spPr bwMode="auto">
          <a:xfrm>
            <a:off x="612774" y="446418"/>
            <a:ext cx="81454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mn-ea"/>
              </a:rPr>
              <a:t>三、机械能守恒定律</a:t>
            </a:r>
          </a:p>
        </p:txBody>
      </p:sp>
    </p:spTree>
    <p:extLst>
      <p:ext uri="{BB962C8B-B14F-4D97-AF65-F5344CB8AC3E}">
        <p14:creationId xmlns:p14="http://schemas.microsoft.com/office/powerpoint/2010/main" val="169137691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145">
                                            <p:txEl>
                                              <p:pRg st="0" end="0"/>
                                            </p:txEl>
                                          </p:spTgt>
                                        </p:tgtEl>
                                        <p:attrNameLst>
                                          <p:attrName>style.visibility</p:attrName>
                                        </p:attrNameLst>
                                      </p:cBhvr>
                                      <p:to>
                                        <p:strVal val="visible"/>
                                      </p:to>
                                    </p:set>
                                    <p:anim calcmode="lin" valueType="num">
                                      <p:cBhvr additive="base">
                                        <p:cTn id="7" dur="500" fill="hold"/>
                                        <p:tgtEl>
                                          <p:spTgt spid="4814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814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48144">
                                            <p:txEl>
                                              <p:pRg st="0" end="0"/>
                                            </p:txEl>
                                          </p:spTgt>
                                        </p:tgtEl>
                                        <p:attrNameLst>
                                          <p:attrName>style.visibility</p:attrName>
                                        </p:attrNameLst>
                                      </p:cBhvr>
                                      <p:to>
                                        <p:strVal val="visible"/>
                                      </p:to>
                                    </p:set>
                                    <p:anim calcmode="lin" valueType="num">
                                      <p:cBhvr additive="base">
                                        <p:cTn id="23" dur="500" fill="hold"/>
                                        <p:tgtEl>
                                          <p:spTgt spid="48144">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4814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2" fill="hold" grpId="0" nodeType="clickEffect">
                                  <p:stCondLst>
                                    <p:cond delay="0"/>
                                  </p:stCondLst>
                                  <p:childTnLst>
                                    <p:set>
                                      <p:cBhvr>
                                        <p:cTn id="33" dur="1" fill="hold">
                                          <p:stCondLst>
                                            <p:cond delay="0"/>
                                          </p:stCondLst>
                                        </p:cTn>
                                        <p:tgtEl>
                                          <p:spTgt spid="15">
                                            <p:txEl>
                                              <p:pRg st="0" end="0"/>
                                            </p:txEl>
                                          </p:spTgt>
                                        </p:tgtEl>
                                        <p:attrNameLst>
                                          <p:attrName>style.visibility</p:attrName>
                                        </p:attrNameLst>
                                      </p:cBhvr>
                                      <p:to>
                                        <p:strVal val="visible"/>
                                      </p:to>
                                    </p:set>
                                    <p:anim calcmode="lin" valueType="num">
                                      <p:cBhvr additive="base">
                                        <p:cTn id="34"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iterate type="lt">
                                    <p:tmPct val="100000"/>
                                  </p:iterate>
                                  <p:childTnLst>
                                    <p:set>
                                      <p:cBhvr>
                                        <p:cTn id="39" dur="1" fill="hold">
                                          <p:stCondLst>
                                            <p:cond delay="0"/>
                                          </p:stCondLst>
                                        </p:cTn>
                                        <p:tgtEl>
                                          <p:spTgt spid="48146">
                                            <p:txEl>
                                              <p:pRg st="0" end="0"/>
                                            </p:txEl>
                                          </p:spTgt>
                                        </p:tgtEl>
                                        <p:attrNameLst>
                                          <p:attrName>style.visibility</p:attrName>
                                        </p:attrNameLst>
                                      </p:cBhvr>
                                      <p:to>
                                        <p:strVal val="visible"/>
                                      </p:to>
                                    </p:set>
                                    <p:animEffect transition="in" filter="wipe(up)">
                                      <p:cBhvr>
                                        <p:cTn id="40" dur="75"/>
                                        <p:tgtEl>
                                          <p:spTgt spid="48146">
                                            <p:txEl>
                                              <p:pRg st="0" end="0"/>
                                            </p:txEl>
                                          </p:spTgt>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4" presetClass="entr" presetSubtype="32" fill="hold" grpId="0" nodeType="clickEffect">
                                  <p:stCondLst>
                                    <p:cond delay="0"/>
                                  </p:stCondLst>
                                  <p:childTnLst>
                                    <p:set>
                                      <p:cBhvr>
                                        <p:cTn id="44" dur="1" fill="hold">
                                          <p:stCondLst>
                                            <p:cond delay="0"/>
                                          </p:stCondLst>
                                        </p:cTn>
                                        <p:tgtEl>
                                          <p:spTgt spid="48150"/>
                                        </p:tgtEl>
                                        <p:attrNameLst>
                                          <p:attrName>style.visibility</p:attrName>
                                        </p:attrNameLst>
                                      </p:cBhvr>
                                      <p:to>
                                        <p:strVal val="visible"/>
                                      </p:to>
                                    </p:set>
                                    <p:animEffect transition="in" filter="box(out)">
                                      <p:cBhvr>
                                        <p:cTn id="45" dur="500"/>
                                        <p:tgtEl>
                                          <p:spTgt spid="4815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2" fill="hold" grpId="0" nodeType="clickEffect">
                                  <p:stCondLst>
                                    <p:cond delay="0"/>
                                  </p:stCondLst>
                                  <p:childTnLst>
                                    <p:set>
                                      <p:cBhvr>
                                        <p:cTn id="49" dur="1" fill="hold">
                                          <p:stCondLst>
                                            <p:cond delay="0"/>
                                          </p:stCondLst>
                                        </p:cTn>
                                        <p:tgtEl>
                                          <p:spTgt spid="48147">
                                            <p:txEl>
                                              <p:pRg st="0" end="0"/>
                                            </p:txEl>
                                          </p:spTgt>
                                        </p:tgtEl>
                                        <p:attrNameLst>
                                          <p:attrName>style.visibility</p:attrName>
                                        </p:attrNameLst>
                                      </p:cBhvr>
                                      <p:to>
                                        <p:strVal val="visible"/>
                                      </p:to>
                                    </p:set>
                                    <p:anim calcmode="lin" valueType="num">
                                      <p:cBhvr additive="base">
                                        <p:cTn id="50" dur="500" fill="hold"/>
                                        <p:tgtEl>
                                          <p:spTgt spid="48147">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481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1" fill="hold" grpId="0" nodeType="clickEffect">
                                  <p:stCondLst>
                                    <p:cond delay="0"/>
                                  </p:stCondLst>
                                  <p:iterate type="lt">
                                    <p:tmPct val="100000"/>
                                  </p:iterate>
                                  <p:childTnLst>
                                    <p:set>
                                      <p:cBhvr>
                                        <p:cTn id="55" dur="1" fill="hold">
                                          <p:stCondLst>
                                            <p:cond delay="0"/>
                                          </p:stCondLst>
                                        </p:cTn>
                                        <p:tgtEl>
                                          <p:spTgt spid="48148">
                                            <p:txEl>
                                              <p:pRg st="0" end="0"/>
                                            </p:txEl>
                                          </p:spTgt>
                                        </p:tgtEl>
                                        <p:attrNameLst>
                                          <p:attrName>style.visibility</p:attrName>
                                        </p:attrNameLst>
                                      </p:cBhvr>
                                      <p:to>
                                        <p:strVal val="visible"/>
                                      </p:to>
                                    </p:set>
                                    <p:animEffect transition="in" filter="wipe(up)">
                                      <p:cBhvr>
                                        <p:cTn id="56" dur="75"/>
                                        <p:tgtEl>
                                          <p:spTgt spid="48148">
                                            <p:txEl>
                                              <p:pRg st="0" end="0"/>
                                            </p:txEl>
                                          </p:spTgt>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1" fill="hold" grpId="0" nodeType="clickEffect">
                                  <p:stCondLst>
                                    <p:cond delay="0"/>
                                  </p:stCondLst>
                                  <p:iterate type="lt">
                                    <p:tmPct val="100000"/>
                                  </p:iterate>
                                  <p:childTnLst>
                                    <p:set>
                                      <p:cBhvr>
                                        <p:cTn id="60" dur="1" fill="hold">
                                          <p:stCondLst>
                                            <p:cond delay="0"/>
                                          </p:stCondLst>
                                        </p:cTn>
                                        <p:tgtEl>
                                          <p:spTgt spid="48149">
                                            <p:txEl>
                                              <p:pRg st="0" end="0"/>
                                            </p:txEl>
                                          </p:spTgt>
                                        </p:tgtEl>
                                        <p:attrNameLst>
                                          <p:attrName>style.visibility</p:attrName>
                                        </p:attrNameLst>
                                      </p:cBhvr>
                                      <p:to>
                                        <p:strVal val="visible"/>
                                      </p:to>
                                    </p:set>
                                    <p:animEffect transition="in" filter="wipe(up)">
                                      <p:cBhvr>
                                        <p:cTn id="61" dur="75"/>
                                        <p:tgtEl>
                                          <p:spTgt spid="481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44" grpId="0" build="p" autoUpdateAnimBg="0"/>
      <p:bldP spid="48145" grpId="0" build="p" autoUpdateAnimBg="0"/>
      <p:bldP spid="48146" grpId="0" build="p" autoUpdateAnimBg="0"/>
      <p:bldP spid="48147" grpId="0" build="p" autoUpdateAnimBg="0"/>
      <p:bldP spid="48148" grpId="0" build="p" autoUpdateAnimBg="0"/>
      <p:bldP spid="48149" grpId="0" build="p" autoUpdateAnimBg="0"/>
      <p:bldP spid="48150" grpId="0" animBg="1" autoUpdateAnimBg="0"/>
      <p:bldP spid="12" grpId="0"/>
      <p:bldP spid="13" grpId="0"/>
      <p:bldP spid="14" grpId="0"/>
      <p:bldP spid="15" grpId="0" build="p"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90" name="Text Box 14"/>
          <p:cNvSpPr txBox="1">
            <a:spLocks noChangeArrowheads="1"/>
          </p:cNvSpPr>
          <p:nvPr/>
        </p:nvSpPr>
        <p:spPr bwMode="auto">
          <a:xfrm>
            <a:off x="612774" y="1376656"/>
            <a:ext cx="8299450"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sz="2800">
                <a:solidFill>
                  <a:srgbClr val="0000FF"/>
                </a:solidFill>
                <a:latin typeface="+mn-lt"/>
                <a:ea typeface="+mn-ea"/>
              </a:rPr>
              <a:t>1</a:t>
            </a:r>
            <a:r>
              <a:rPr kumimoji="0" lang="zh-CN" altLang="en-US" sz="2800">
                <a:solidFill>
                  <a:srgbClr val="0000FF"/>
                </a:solidFill>
                <a:latin typeface="+mn-lt"/>
                <a:ea typeface="+mn-ea"/>
              </a:rPr>
              <a:t>）生产斗争和科学实验的经验总结；</a:t>
            </a:r>
          </a:p>
          <a:p>
            <a:pPr algn="just" eaLnBrk="1" hangingPunct="1">
              <a:spcBef>
                <a:spcPct val="50000"/>
              </a:spcBef>
              <a:buClrTx/>
              <a:buSzTx/>
              <a:buFontTx/>
              <a:buNone/>
            </a:pPr>
            <a:r>
              <a:rPr kumimoji="0" lang="en-US" altLang="zh-CN" sz="2800">
                <a:solidFill>
                  <a:srgbClr val="0000FF"/>
                </a:solidFill>
                <a:latin typeface="+mn-lt"/>
                <a:ea typeface="+mn-ea"/>
              </a:rPr>
              <a:t>2</a:t>
            </a:r>
            <a:r>
              <a:rPr kumimoji="0" lang="zh-CN" altLang="en-US" sz="2800">
                <a:solidFill>
                  <a:srgbClr val="0000FF"/>
                </a:solidFill>
                <a:latin typeface="+mn-lt"/>
                <a:ea typeface="+mn-ea"/>
              </a:rPr>
              <a:t>）能量是系统状态的函数；</a:t>
            </a:r>
          </a:p>
          <a:p>
            <a:pPr algn="just" eaLnBrk="1" hangingPunct="1">
              <a:spcBef>
                <a:spcPct val="50000"/>
              </a:spcBef>
              <a:buClrTx/>
              <a:buSzTx/>
              <a:buFontTx/>
              <a:buNone/>
            </a:pPr>
            <a:r>
              <a:rPr kumimoji="0" lang="en-US" altLang="zh-CN" sz="2800">
                <a:solidFill>
                  <a:srgbClr val="0000FF"/>
                </a:solidFill>
                <a:latin typeface="+mn-lt"/>
                <a:ea typeface="+mn-ea"/>
              </a:rPr>
              <a:t>3</a:t>
            </a:r>
            <a:r>
              <a:rPr kumimoji="0" lang="zh-CN" altLang="en-US" sz="2800">
                <a:solidFill>
                  <a:srgbClr val="0000FF"/>
                </a:solidFill>
                <a:latin typeface="+mn-lt"/>
                <a:ea typeface="+mn-ea"/>
              </a:rPr>
              <a:t>）系统能量不变，但各种能量形式可以互相转化；</a:t>
            </a:r>
          </a:p>
          <a:p>
            <a:pPr algn="just" eaLnBrk="1" hangingPunct="1">
              <a:spcBef>
                <a:spcPct val="50000"/>
              </a:spcBef>
              <a:buClrTx/>
              <a:buSzTx/>
              <a:buFontTx/>
              <a:buNone/>
            </a:pPr>
            <a:r>
              <a:rPr kumimoji="0" lang="en-US" altLang="zh-CN" sz="2800">
                <a:solidFill>
                  <a:srgbClr val="0000FF"/>
                </a:solidFill>
                <a:latin typeface="+mn-lt"/>
                <a:ea typeface="+mn-ea"/>
              </a:rPr>
              <a:t>4</a:t>
            </a:r>
            <a:r>
              <a:rPr kumimoji="0" lang="zh-CN" altLang="en-US" sz="2800">
                <a:solidFill>
                  <a:srgbClr val="0000FF"/>
                </a:solidFill>
                <a:latin typeface="+mn-lt"/>
                <a:ea typeface="+mn-ea"/>
              </a:rPr>
              <a:t>）能量的变化常用功来量度。</a:t>
            </a:r>
            <a:endParaRPr kumimoji="0" lang="en-US" altLang="zh-CN" sz="2800">
              <a:solidFill>
                <a:srgbClr val="0000FF"/>
              </a:solidFill>
              <a:latin typeface="+mn-lt"/>
              <a:ea typeface="+mn-ea"/>
            </a:endParaRPr>
          </a:p>
        </p:txBody>
      </p:sp>
      <p:sp>
        <p:nvSpPr>
          <p:cNvPr id="4" name="Rectangle 3"/>
          <p:cNvSpPr>
            <a:spLocks noChangeArrowheads="1"/>
          </p:cNvSpPr>
          <p:nvPr/>
        </p:nvSpPr>
        <p:spPr bwMode="auto">
          <a:xfrm>
            <a:off x="612774" y="446418"/>
            <a:ext cx="81454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CC0000"/>
                </a:solidFill>
                <a:latin typeface="+mn-lt"/>
                <a:ea typeface="+mn-ea"/>
              </a:rPr>
              <a:t>守恒定律的说明</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8904" y="4078021"/>
            <a:ext cx="3774749" cy="2435322"/>
          </a:xfrm>
          <a:prstGeom prst="rect">
            <a:avLst/>
          </a:prstGeom>
        </p:spPr>
      </p:pic>
    </p:spTree>
    <p:extLst>
      <p:ext uri="{BB962C8B-B14F-4D97-AF65-F5344CB8AC3E}">
        <p14:creationId xmlns:p14="http://schemas.microsoft.com/office/powerpoint/2010/main" val="237707768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iterate type="wd">
                                    <p:tmAbs val="300"/>
                                  </p:iterate>
                                  <p:childTnLst>
                                    <p:set>
                                      <p:cBhvr>
                                        <p:cTn id="6" dur="1" fill="hold">
                                          <p:stCondLst>
                                            <p:cond delay="299"/>
                                          </p:stCondLst>
                                        </p:cTn>
                                        <p:tgtEl>
                                          <p:spTgt spid="7579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iterate type="wd">
                                    <p:tmAbs val="300"/>
                                  </p:iterate>
                                  <p:childTnLst>
                                    <p:set>
                                      <p:cBhvr>
                                        <p:cTn id="10" dur="1" fill="hold">
                                          <p:stCondLst>
                                            <p:cond delay="299"/>
                                          </p:stCondLst>
                                        </p:cTn>
                                        <p:tgtEl>
                                          <p:spTgt spid="7579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iterate type="wd">
                                    <p:tmAbs val="300"/>
                                  </p:iterate>
                                  <p:childTnLst>
                                    <p:set>
                                      <p:cBhvr>
                                        <p:cTn id="14" dur="1" fill="hold">
                                          <p:stCondLst>
                                            <p:cond delay="299"/>
                                          </p:stCondLst>
                                        </p:cTn>
                                        <p:tgtEl>
                                          <p:spTgt spid="7579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iterate type="wd">
                                    <p:tmAbs val="300"/>
                                  </p:iterate>
                                  <p:childTnLst>
                                    <p:set>
                                      <p:cBhvr>
                                        <p:cTn id="18" dur="1" fill="hold">
                                          <p:stCondLst>
                                            <p:cond delay="299"/>
                                          </p:stCondLst>
                                        </p:cTn>
                                        <p:tgtEl>
                                          <p:spTgt spid="757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90" grpId="0" build="p"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77" name="AutoShape 25"/>
          <p:cNvSpPr>
            <a:spLocks/>
          </p:cNvSpPr>
          <p:nvPr/>
        </p:nvSpPr>
        <p:spPr bwMode="auto">
          <a:xfrm>
            <a:off x="633412" y="1462479"/>
            <a:ext cx="304800" cy="1676400"/>
          </a:xfrm>
          <a:prstGeom prst="leftBrace">
            <a:avLst>
              <a:gd name="adj1" fmla="val 45833"/>
              <a:gd name="adj2" fmla="val 50000"/>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49178" name="Text Box 26"/>
          <p:cNvSpPr txBox="1">
            <a:spLocks noChangeArrowheads="1"/>
          </p:cNvSpPr>
          <p:nvPr/>
        </p:nvSpPr>
        <p:spPr bwMode="auto">
          <a:xfrm>
            <a:off x="908049" y="1387647"/>
            <a:ext cx="2743200"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动量守恒</a:t>
            </a:r>
          </a:p>
          <a:p>
            <a:pPr algn="just" eaLnBrk="1" hangingPunct="1">
              <a:spcBef>
                <a:spcPct val="50000"/>
              </a:spcBef>
              <a:buClrTx/>
              <a:buSzTx/>
              <a:buFontTx/>
              <a:buNone/>
            </a:pPr>
            <a:r>
              <a:rPr lang="zh-CN" altLang="en-US" sz="2800" dirty="0">
                <a:solidFill>
                  <a:srgbClr val="0000FF"/>
                </a:solidFill>
                <a:latin typeface="+mn-lt"/>
                <a:ea typeface="+mn-ea"/>
              </a:rPr>
              <a:t>角动量守恒</a:t>
            </a:r>
          </a:p>
          <a:p>
            <a:pPr algn="just" eaLnBrk="1" hangingPunct="1">
              <a:spcBef>
                <a:spcPct val="50000"/>
              </a:spcBef>
              <a:buClrTx/>
              <a:buSzTx/>
              <a:buFontTx/>
              <a:buNone/>
            </a:pPr>
            <a:r>
              <a:rPr lang="zh-CN" altLang="en-US" sz="2800" dirty="0">
                <a:solidFill>
                  <a:srgbClr val="0000FF"/>
                </a:solidFill>
                <a:latin typeface="+mn-lt"/>
                <a:ea typeface="+mn-ea"/>
              </a:rPr>
              <a:t>能量守恒</a:t>
            </a:r>
          </a:p>
        </p:txBody>
      </p:sp>
      <p:sp>
        <p:nvSpPr>
          <p:cNvPr id="49179" name="Text Box 27"/>
          <p:cNvSpPr txBox="1">
            <a:spLocks noChangeArrowheads="1"/>
          </p:cNvSpPr>
          <p:nvPr/>
        </p:nvSpPr>
        <p:spPr bwMode="auto">
          <a:xfrm>
            <a:off x="3444875" y="1311279"/>
            <a:ext cx="5781675"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spcBef>
                <a:spcPct val="50000"/>
              </a:spcBef>
              <a:buClrTx/>
              <a:buSzTx/>
              <a:buFontTx/>
              <a:buNone/>
            </a:pPr>
            <a:r>
              <a:rPr lang="zh-CN" altLang="en-US" sz="2800" dirty="0">
                <a:solidFill>
                  <a:srgbClr val="FF0000"/>
                </a:solidFill>
                <a:latin typeface="+mn-lt"/>
                <a:ea typeface="+mn-ea"/>
                <a:cs typeface="创艺简粗黑"/>
              </a:rPr>
              <a:t>特点和优点</a:t>
            </a:r>
            <a:r>
              <a:rPr lang="zh-CN" altLang="en-US" sz="2800" dirty="0">
                <a:solidFill>
                  <a:srgbClr val="0000FF"/>
                </a:solidFill>
                <a:latin typeface="+mn-lt"/>
                <a:ea typeface="+mn-ea"/>
                <a:cs typeface="创艺简粗黑"/>
              </a:rPr>
              <a:t>：不追究过程细节而能对系统的状态下结论。</a:t>
            </a:r>
          </a:p>
        </p:txBody>
      </p:sp>
      <p:sp>
        <p:nvSpPr>
          <p:cNvPr id="49180" name="Text Box 28"/>
          <p:cNvSpPr txBox="1">
            <a:spLocks noChangeArrowheads="1"/>
          </p:cNvSpPr>
          <p:nvPr/>
        </p:nvSpPr>
        <p:spPr bwMode="auto">
          <a:xfrm>
            <a:off x="3444875" y="2271717"/>
            <a:ext cx="5781675"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spcBef>
                <a:spcPct val="50000"/>
              </a:spcBef>
              <a:buClrTx/>
              <a:buSzTx/>
              <a:buFontTx/>
              <a:buNone/>
            </a:pPr>
            <a:r>
              <a:rPr lang="zh-CN" altLang="en-US" sz="2800" dirty="0">
                <a:solidFill>
                  <a:srgbClr val="FF0000"/>
                </a:solidFill>
                <a:latin typeface="+mn-lt"/>
                <a:ea typeface="+mn-ea"/>
                <a:cs typeface="创艺简粗黑"/>
              </a:rPr>
              <a:t>意义</a:t>
            </a:r>
            <a:r>
              <a:rPr lang="zh-CN" altLang="en-US" sz="2800" dirty="0">
                <a:solidFill>
                  <a:srgbClr val="0000FF"/>
                </a:solidFill>
                <a:latin typeface="+mn-lt"/>
                <a:ea typeface="+mn-ea"/>
                <a:cs typeface="创艺简粗黑"/>
              </a:rPr>
              <a:t>：守恒定律的发现、推广和修正能推动人们深入认识自然界。</a:t>
            </a:r>
          </a:p>
        </p:txBody>
      </p:sp>
      <p:sp>
        <p:nvSpPr>
          <p:cNvPr id="49181" name="Text Box 29"/>
          <p:cNvSpPr txBox="1">
            <a:spLocks noChangeArrowheads="1"/>
          </p:cNvSpPr>
          <p:nvPr/>
        </p:nvSpPr>
        <p:spPr bwMode="auto">
          <a:xfrm>
            <a:off x="1616074" y="3459554"/>
            <a:ext cx="1828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守恒定律</a:t>
            </a:r>
          </a:p>
        </p:txBody>
      </p:sp>
      <p:sp>
        <p:nvSpPr>
          <p:cNvPr id="49182" name="AutoShape 30"/>
          <p:cNvSpPr>
            <a:spLocks noChangeArrowheads="1"/>
          </p:cNvSpPr>
          <p:nvPr/>
        </p:nvSpPr>
        <p:spPr bwMode="auto">
          <a:xfrm>
            <a:off x="3578224" y="3631004"/>
            <a:ext cx="2133259" cy="125192"/>
          </a:xfrm>
          <a:prstGeom prst="leftRightArrow">
            <a:avLst>
              <a:gd name="adj1" fmla="val 50000"/>
              <a:gd name="adj2" fmla="val 290000"/>
            </a:avLst>
          </a:prstGeom>
          <a:solidFill>
            <a:srgbClr val="663300"/>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49183" name="Text Box 31"/>
          <p:cNvSpPr txBox="1">
            <a:spLocks noChangeArrowheads="1"/>
          </p:cNvSpPr>
          <p:nvPr/>
        </p:nvSpPr>
        <p:spPr bwMode="auto">
          <a:xfrm>
            <a:off x="5883274" y="3459554"/>
            <a:ext cx="2895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时空对称性</a:t>
            </a:r>
          </a:p>
        </p:txBody>
      </p:sp>
      <p:sp>
        <p:nvSpPr>
          <p:cNvPr id="49184" name="Rectangle 32"/>
          <p:cNvSpPr>
            <a:spLocks noChangeArrowheads="1"/>
          </p:cNvSpPr>
          <p:nvPr/>
        </p:nvSpPr>
        <p:spPr bwMode="auto">
          <a:xfrm>
            <a:off x="887413" y="4262829"/>
            <a:ext cx="2967037"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动量守恒定律</a:t>
            </a:r>
          </a:p>
          <a:p>
            <a:pPr algn="just" eaLnBrk="1" hangingPunct="1">
              <a:spcBef>
                <a:spcPct val="50000"/>
              </a:spcBef>
              <a:buClrTx/>
              <a:buSzTx/>
              <a:buFontTx/>
              <a:buNone/>
            </a:pPr>
            <a:r>
              <a:rPr lang="zh-CN" altLang="en-US" sz="2800">
                <a:solidFill>
                  <a:srgbClr val="0000FF"/>
                </a:solidFill>
                <a:latin typeface="+mn-lt"/>
                <a:ea typeface="+mn-ea"/>
              </a:rPr>
              <a:t>角动量守恒定律</a:t>
            </a:r>
          </a:p>
          <a:p>
            <a:pPr algn="just" eaLnBrk="1" hangingPunct="1">
              <a:spcBef>
                <a:spcPct val="50000"/>
              </a:spcBef>
              <a:buClrTx/>
              <a:buSzTx/>
              <a:buFontTx/>
              <a:buNone/>
            </a:pPr>
            <a:r>
              <a:rPr lang="zh-CN" altLang="en-US" sz="2800">
                <a:solidFill>
                  <a:srgbClr val="0000FF"/>
                </a:solidFill>
                <a:latin typeface="+mn-lt"/>
                <a:ea typeface="+mn-ea"/>
              </a:rPr>
              <a:t>能量守恒定律</a:t>
            </a:r>
          </a:p>
        </p:txBody>
      </p:sp>
      <p:sp>
        <p:nvSpPr>
          <p:cNvPr id="49185" name="AutoShape 33"/>
          <p:cNvSpPr>
            <a:spLocks/>
          </p:cNvSpPr>
          <p:nvPr/>
        </p:nvSpPr>
        <p:spPr bwMode="auto">
          <a:xfrm>
            <a:off x="612774" y="4348554"/>
            <a:ext cx="304800" cy="1676400"/>
          </a:xfrm>
          <a:prstGeom prst="leftBrace">
            <a:avLst>
              <a:gd name="adj1" fmla="val 45833"/>
              <a:gd name="adj2" fmla="val 50000"/>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49186" name="AutoShape 34"/>
          <p:cNvSpPr>
            <a:spLocks noChangeArrowheads="1"/>
          </p:cNvSpPr>
          <p:nvPr/>
        </p:nvSpPr>
        <p:spPr bwMode="auto">
          <a:xfrm>
            <a:off x="3640137" y="4829566"/>
            <a:ext cx="838200" cy="685800"/>
          </a:xfrm>
          <a:prstGeom prst="leftRightArrow">
            <a:avLst>
              <a:gd name="adj1" fmla="val 50000"/>
              <a:gd name="adj2" fmla="val 24444"/>
            </a:avLst>
          </a:prstGeom>
          <a:solidFill>
            <a:schemeClr val="hlink"/>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49187" name="Text Box 35"/>
          <p:cNvSpPr txBox="1">
            <a:spLocks noChangeArrowheads="1"/>
          </p:cNvSpPr>
          <p:nvPr/>
        </p:nvSpPr>
        <p:spPr bwMode="auto">
          <a:xfrm>
            <a:off x="4491037" y="4223142"/>
            <a:ext cx="2819400"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空间平移对称性</a:t>
            </a:r>
          </a:p>
          <a:p>
            <a:pPr algn="just" eaLnBrk="1" hangingPunct="1">
              <a:spcBef>
                <a:spcPct val="50000"/>
              </a:spcBef>
              <a:buClrTx/>
              <a:buSzTx/>
              <a:buFontTx/>
              <a:buNone/>
            </a:pPr>
            <a:r>
              <a:rPr lang="zh-CN" altLang="en-US" sz="2800" dirty="0">
                <a:solidFill>
                  <a:srgbClr val="0000FF"/>
                </a:solidFill>
                <a:latin typeface="+mn-lt"/>
                <a:ea typeface="+mn-ea"/>
              </a:rPr>
              <a:t>空间转动对称性</a:t>
            </a:r>
          </a:p>
          <a:p>
            <a:pPr algn="just" eaLnBrk="1" hangingPunct="1">
              <a:spcBef>
                <a:spcPct val="50000"/>
              </a:spcBef>
              <a:buClrTx/>
              <a:buSzTx/>
              <a:buFontTx/>
              <a:buNone/>
            </a:pPr>
            <a:r>
              <a:rPr lang="zh-CN" altLang="en-US" sz="2800" dirty="0">
                <a:solidFill>
                  <a:srgbClr val="0000FF"/>
                </a:solidFill>
                <a:latin typeface="+mn-lt"/>
                <a:ea typeface="+mn-ea"/>
              </a:rPr>
              <a:t>时间平移对称性</a:t>
            </a:r>
          </a:p>
        </p:txBody>
      </p:sp>
      <p:sp>
        <p:nvSpPr>
          <p:cNvPr id="14" name="Rectangle 3"/>
          <p:cNvSpPr>
            <a:spLocks noChangeArrowheads="1"/>
          </p:cNvSpPr>
          <p:nvPr/>
        </p:nvSpPr>
        <p:spPr bwMode="auto">
          <a:xfrm>
            <a:off x="612774" y="446418"/>
            <a:ext cx="81454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CC0000"/>
                </a:solidFill>
                <a:latin typeface="+mn-lt"/>
                <a:ea typeface="+mn-ea"/>
              </a:rPr>
              <a:t>守恒定律的意义及其应用</a:t>
            </a:r>
          </a:p>
        </p:txBody>
      </p:sp>
    </p:spTree>
    <p:extLst>
      <p:ext uri="{BB962C8B-B14F-4D97-AF65-F5344CB8AC3E}">
        <p14:creationId xmlns:p14="http://schemas.microsoft.com/office/powerpoint/2010/main" val="52099680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1" nodeType="clickEffect">
                                  <p:stCondLst>
                                    <p:cond delay="0"/>
                                  </p:stCondLst>
                                  <p:childTnLst>
                                    <p:set>
                                      <p:cBhvr>
                                        <p:cTn id="6" dur="1" fill="hold">
                                          <p:stCondLst>
                                            <p:cond delay="0"/>
                                          </p:stCondLst>
                                        </p:cTn>
                                        <p:tgtEl>
                                          <p:spTgt spid="49177"/>
                                        </p:tgtEl>
                                        <p:attrNameLst>
                                          <p:attrName>style.visibility</p:attrName>
                                        </p:attrNameLst>
                                      </p:cBhvr>
                                      <p:to>
                                        <p:strVal val="visible"/>
                                      </p:to>
                                    </p:set>
                                    <p:animEffect transition="in" filter="wipe(up)">
                                      <p:cBhvr>
                                        <p:cTn id="7" dur="500"/>
                                        <p:tgtEl>
                                          <p:spTgt spid="491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49178">
                                            <p:txEl>
                                              <p:pRg st="0" end="0"/>
                                            </p:txEl>
                                          </p:spTgt>
                                        </p:tgtEl>
                                        <p:attrNameLst>
                                          <p:attrName>style.visibility</p:attrName>
                                        </p:attrNameLst>
                                      </p:cBhvr>
                                      <p:to>
                                        <p:strVal val="visible"/>
                                      </p:to>
                                    </p:set>
                                    <p:anim calcmode="lin" valueType="num">
                                      <p:cBhvr additive="base">
                                        <p:cTn id="12" dur="500" fill="hold"/>
                                        <p:tgtEl>
                                          <p:spTgt spid="49178">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917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49178">
                                            <p:txEl>
                                              <p:pRg st="1" end="1"/>
                                            </p:txEl>
                                          </p:spTgt>
                                        </p:tgtEl>
                                        <p:attrNameLst>
                                          <p:attrName>style.visibility</p:attrName>
                                        </p:attrNameLst>
                                      </p:cBhvr>
                                      <p:to>
                                        <p:strVal val="visible"/>
                                      </p:to>
                                    </p:set>
                                    <p:anim calcmode="lin" valueType="num">
                                      <p:cBhvr additive="base">
                                        <p:cTn id="18" dur="500" fill="hold"/>
                                        <p:tgtEl>
                                          <p:spTgt spid="49178">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4917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49178">
                                            <p:txEl>
                                              <p:pRg st="2" end="2"/>
                                            </p:txEl>
                                          </p:spTgt>
                                        </p:tgtEl>
                                        <p:attrNameLst>
                                          <p:attrName>style.visibility</p:attrName>
                                        </p:attrNameLst>
                                      </p:cBhvr>
                                      <p:to>
                                        <p:strVal val="visible"/>
                                      </p:to>
                                    </p:set>
                                    <p:anim calcmode="lin" valueType="num">
                                      <p:cBhvr additive="base">
                                        <p:cTn id="24" dur="500" fill="hold"/>
                                        <p:tgtEl>
                                          <p:spTgt spid="49178">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4917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grpId="0" nodeType="clickEffect">
                                  <p:stCondLst>
                                    <p:cond delay="0"/>
                                  </p:stCondLst>
                                  <p:iterate type="lt">
                                    <p:tmPct val="100000"/>
                                  </p:iterate>
                                  <p:childTnLst>
                                    <p:set>
                                      <p:cBhvr>
                                        <p:cTn id="29" dur="1" fill="hold">
                                          <p:stCondLst>
                                            <p:cond delay="0"/>
                                          </p:stCondLst>
                                        </p:cTn>
                                        <p:tgtEl>
                                          <p:spTgt spid="49179">
                                            <p:txEl>
                                              <p:pRg st="0" end="0"/>
                                            </p:txEl>
                                          </p:spTgt>
                                        </p:tgtEl>
                                        <p:attrNameLst>
                                          <p:attrName>style.visibility</p:attrName>
                                        </p:attrNameLst>
                                      </p:cBhvr>
                                      <p:to>
                                        <p:strVal val="visible"/>
                                      </p:to>
                                    </p:set>
                                    <p:animEffect transition="in" filter="wipe(up)">
                                      <p:cBhvr>
                                        <p:cTn id="30" dur="75"/>
                                        <p:tgtEl>
                                          <p:spTgt spid="49179">
                                            <p:txEl>
                                              <p:pRg st="0" end="0"/>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grpId="0" nodeType="clickEffect">
                                  <p:stCondLst>
                                    <p:cond delay="0"/>
                                  </p:stCondLst>
                                  <p:iterate type="lt">
                                    <p:tmPct val="100000"/>
                                  </p:iterate>
                                  <p:childTnLst>
                                    <p:set>
                                      <p:cBhvr>
                                        <p:cTn id="34" dur="1" fill="hold">
                                          <p:stCondLst>
                                            <p:cond delay="0"/>
                                          </p:stCondLst>
                                        </p:cTn>
                                        <p:tgtEl>
                                          <p:spTgt spid="49180">
                                            <p:txEl>
                                              <p:pRg st="0" end="0"/>
                                            </p:txEl>
                                          </p:spTgt>
                                        </p:tgtEl>
                                        <p:attrNameLst>
                                          <p:attrName>style.visibility</p:attrName>
                                        </p:attrNameLst>
                                      </p:cBhvr>
                                      <p:to>
                                        <p:strVal val="visible"/>
                                      </p:to>
                                    </p:set>
                                    <p:animEffect transition="in" filter="wipe(up)">
                                      <p:cBhvr>
                                        <p:cTn id="35" dur="75"/>
                                        <p:tgtEl>
                                          <p:spTgt spid="49180">
                                            <p:txEl>
                                              <p:pRg st="0" end="0"/>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2" fill="hold" grpId="0" nodeType="clickEffect">
                                  <p:stCondLst>
                                    <p:cond delay="0"/>
                                  </p:stCondLst>
                                  <p:childTnLst>
                                    <p:set>
                                      <p:cBhvr>
                                        <p:cTn id="39" dur="1" fill="hold">
                                          <p:stCondLst>
                                            <p:cond delay="0"/>
                                          </p:stCondLst>
                                        </p:cTn>
                                        <p:tgtEl>
                                          <p:spTgt spid="49181">
                                            <p:txEl>
                                              <p:pRg st="0" end="0"/>
                                            </p:txEl>
                                          </p:spTgt>
                                        </p:tgtEl>
                                        <p:attrNameLst>
                                          <p:attrName>style.visibility</p:attrName>
                                        </p:attrNameLst>
                                      </p:cBhvr>
                                      <p:to>
                                        <p:strVal val="visible"/>
                                      </p:to>
                                    </p:set>
                                    <p:anim calcmode="lin" valueType="num">
                                      <p:cBhvr additive="base">
                                        <p:cTn id="40" dur="500" fill="hold"/>
                                        <p:tgtEl>
                                          <p:spTgt spid="49181">
                                            <p:txEl>
                                              <p:pRg st="0" end="0"/>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4918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2" fill="hold" grpId="0" nodeType="clickEffect">
                                  <p:stCondLst>
                                    <p:cond delay="0"/>
                                  </p:stCondLst>
                                  <p:childTnLst>
                                    <p:set>
                                      <p:cBhvr>
                                        <p:cTn id="45" dur="1" fill="hold">
                                          <p:stCondLst>
                                            <p:cond delay="0"/>
                                          </p:stCondLst>
                                        </p:cTn>
                                        <p:tgtEl>
                                          <p:spTgt spid="49182"/>
                                        </p:tgtEl>
                                        <p:attrNameLst>
                                          <p:attrName>style.visibility</p:attrName>
                                        </p:attrNameLst>
                                      </p:cBhvr>
                                      <p:to>
                                        <p:strVal val="visible"/>
                                      </p:to>
                                    </p:set>
                                    <p:anim calcmode="lin" valueType="num">
                                      <p:cBhvr additive="base">
                                        <p:cTn id="46" dur="500" fill="hold"/>
                                        <p:tgtEl>
                                          <p:spTgt spid="49182"/>
                                        </p:tgtEl>
                                        <p:attrNameLst>
                                          <p:attrName>ppt_x</p:attrName>
                                        </p:attrNameLst>
                                      </p:cBhvr>
                                      <p:tavLst>
                                        <p:tav tm="0">
                                          <p:val>
                                            <p:strVal val="1+#ppt_w/2"/>
                                          </p:val>
                                        </p:tav>
                                        <p:tav tm="100000">
                                          <p:val>
                                            <p:strVal val="#ppt_x"/>
                                          </p:val>
                                        </p:tav>
                                      </p:tavLst>
                                    </p:anim>
                                    <p:anim calcmode="lin" valueType="num">
                                      <p:cBhvr additive="base">
                                        <p:cTn id="47" dur="500" fill="hold"/>
                                        <p:tgtEl>
                                          <p:spTgt spid="49182"/>
                                        </p:tgtEl>
                                        <p:attrNameLst>
                                          <p:attrName>ppt_y</p:attrName>
                                        </p:attrNameLst>
                                      </p:cBhvr>
                                      <p:tavLst>
                                        <p:tav tm="0">
                                          <p:val>
                                            <p:strVal val="#ppt_y"/>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2" fill="hold" grpId="0" nodeType="clickEffect">
                                  <p:stCondLst>
                                    <p:cond delay="0"/>
                                  </p:stCondLst>
                                  <p:childTnLst>
                                    <p:set>
                                      <p:cBhvr>
                                        <p:cTn id="51" dur="1" fill="hold">
                                          <p:stCondLst>
                                            <p:cond delay="0"/>
                                          </p:stCondLst>
                                        </p:cTn>
                                        <p:tgtEl>
                                          <p:spTgt spid="49183">
                                            <p:txEl>
                                              <p:pRg st="0" end="0"/>
                                            </p:txEl>
                                          </p:spTgt>
                                        </p:tgtEl>
                                        <p:attrNameLst>
                                          <p:attrName>style.visibility</p:attrName>
                                        </p:attrNameLst>
                                      </p:cBhvr>
                                      <p:to>
                                        <p:strVal val="visible"/>
                                      </p:to>
                                    </p:set>
                                    <p:anim calcmode="lin" valueType="num">
                                      <p:cBhvr additive="base">
                                        <p:cTn id="52" dur="500" fill="hold"/>
                                        <p:tgtEl>
                                          <p:spTgt spid="49183">
                                            <p:txEl>
                                              <p:pRg st="0" end="0"/>
                                            </p:txEl>
                                          </p:spTgt>
                                        </p:tgtEl>
                                        <p:attrNameLst>
                                          <p:attrName>ppt_x</p:attrName>
                                        </p:attrNameLst>
                                      </p:cBhvr>
                                      <p:tavLst>
                                        <p:tav tm="0">
                                          <p:val>
                                            <p:strVal val="1+#ppt_w/2"/>
                                          </p:val>
                                        </p:tav>
                                        <p:tav tm="100000">
                                          <p:val>
                                            <p:strVal val="#ppt_x"/>
                                          </p:val>
                                        </p:tav>
                                      </p:tavLst>
                                    </p:anim>
                                    <p:anim calcmode="lin" valueType="num">
                                      <p:cBhvr additive="base">
                                        <p:cTn id="53" dur="500" fill="hold"/>
                                        <p:tgtEl>
                                          <p:spTgt spid="491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1" nodeType="clickEffect">
                                  <p:stCondLst>
                                    <p:cond delay="0"/>
                                  </p:stCondLst>
                                  <p:childTnLst>
                                    <p:set>
                                      <p:cBhvr>
                                        <p:cTn id="57" dur="1" fill="hold">
                                          <p:stCondLst>
                                            <p:cond delay="0"/>
                                          </p:stCondLst>
                                        </p:cTn>
                                        <p:tgtEl>
                                          <p:spTgt spid="49185"/>
                                        </p:tgtEl>
                                        <p:attrNameLst>
                                          <p:attrName>style.visibility</p:attrName>
                                        </p:attrNameLst>
                                      </p:cBhvr>
                                      <p:to>
                                        <p:strVal val="visible"/>
                                      </p:to>
                                    </p:set>
                                    <p:animEffect transition="in" filter="wipe(up)">
                                      <p:cBhvr>
                                        <p:cTn id="58" dur="500"/>
                                        <p:tgtEl>
                                          <p:spTgt spid="4918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2" fill="hold" grpId="0" nodeType="clickEffect">
                                  <p:stCondLst>
                                    <p:cond delay="0"/>
                                  </p:stCondLst>
                                  <p:childTnLst>
                                    <p:set>
                                      <p:cBhvr>
                                        <p:cTn id="62" dur="1" fill="hold">
                                          <p:stCondLst>
                                            <p:cond delay="0"/>
                                          </p:stCondLst>
                                        </p:cTn>
                                        <p:tgtEl>
                                          <p:spTgt spid="49184">
                                            <p:txEl>
                                              <p:pRg st="0" end="0"/>
                                            </p:txEl>
                                          </p:spTgt>
                                        </p:tgtEl>
                                        <p:attrNameLst>
                                          <p:attrName>style.visibility</p:attrName>
                                        </p:attrNameLst>
                                      </p:cBhvr>
                                      <p:to>
                                        <p:strVal val="visible"/>
                                      </p:to>
                                    </p:set>
                                    <p:anim calcmode="lin" valueType="num">
                                      <p:cBhvr additive="base">
                                        <p:cTn id="63" dur="500" fill="hold"/>
                                        <p:tgtEl>
                                          <p:spTgt spid="49184">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4918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2" fill="hold" grpId="0" nodeType="clickEffect">
                                  <p:stCondLst>
                                    <p:cond delay="0"/>
                                  </p:stCondLst>
                                  <p:childTnLst>
                                    <p:set>
                                      <p:cBhvr>
                                        <p:cTn id="68" dur="1" fill="hold">
                                          <p:stCondLst>
                                            <p:cond delay="0"/>
                                          </p:stCondLst>
                                        </p:cTn>
                                        <p:tgtEl>
                                          <p:spTgt spid="49184">
                                            <p:txEl>
                                              <p:pRg st="1" end="1"/>
                                            </p:txEl>
                                          </p:spTgt>
                                        </p:tgtEl>
                                        <p:attrNameLst>
                                          <p:attrName>style.visibility</p:attrName>
                                        </p:attrNameLst>
                                      </p:cBhvr>
                                      <p:to>
                                        <p:strVal val="visible"/>
                                      </p:to>
                                    </p:set>
                                    <p:anim calcmode="lin" valueType="num">
                                      <p:cBhvr additive="base">
                                        <p:cTn id="69" dur="500" fill="hold"/>
                                        <p:tgtEl>
                                          <p:spTgt spid="49184">
                                            <p:txEl>
                                              <p:pRg st="1" end="1"/>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4918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2" fill="hold" grpId="0" nodeType="clickEffect">
                                  <p:stCondLst>
                                    <p:cond delay="0"/>
                                  </p:stCondLst>
                                  <p:childTnLst>
                                    <p:set>
                                      <p:cBhvr>
                                        <p:cTn id="74" dur="1" fill="hold">
                                          <p:stCondLst>
                                            <p:cond delay="0"/>
                                          </p:stCondLst>
                                        </p:cTn>
                                        <p:tgtEl>
                                          <p:spTgt spid="49184">
                                            <p:txEl>
                                              <p:pRg st="2" end="2"/>
                                            </p:txEl>
                                          </p:spTgt>
                                        </p:tgtEl>
                                        <p:attrNameLst>
                                          <p:attrName>style.visibility</p:attrName>
                                        </p:attrNameLst>
                                      </p:cBhvr>
                                      <p:to>
                                        <p:strVal val="visible"/>
                                      </p:to>
                                    </p:set>
                                    <p:anim calcmode="lin" valueType="num">
                                      <p:cBhvr additive="base">
                                        <p:cTn id="75" dur="500" fill="hold"/>
                                        <p:tgtEl>
                                          <p:spTgt spid="49184">
                                            <p:txEl>
                                              <p:pRg st="2" end="2"/>
                                            </p:txEl>
                                          </p:spTgt>
                                        </p:tgtEl>
                                        <p:attrNameLst>
                                          <p:attrName>ppt_x</p:attrName>
                                        </p:attrNameLst>
                                      </p:cBhvr>
                                      <p:tavLst>
                                        <p:tav tm="0">
                                          <p:val>
                                            <p:strVal val="1+#ppt_w/2"/>
                                          </p:val>
                                        </p:tav>
                                        <p:tav tm="100000">
                                          <p:val>
                                            <p:strVal val="#ppt_x"/>
                                          </p:val>
                                        </p:tav>
                                      </p:tavLst>
                                    </p:anim>
                                    <p:anim calcmode="lin" valueType="num">
                                      <p:cBhvr additive="base">
                                        <p:cTn id="76" dur="500" fill="hold"/>
                                        <p:tgtEl>
                                          <p:spTgt spid="4918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4" presetClass="entr" presetSubtype="32" fill="hold" grpId="0" nodeType="clickEffect">
                                  <p:stCondLst>
                                    <p:cond delay="0"/>
                                  </p:stCondLst>
                                  <p:childTnLst>
                                    <p:set>
                                      <p:cBhvr>
                                        <p:cTn id="80" dur="1" fill="hold">
                                          <p:stCondLst>
                                            <p:cond delay="0"/>
                                          </p:stCondLst>
                                        </p:cTn>
                                        <p:tgtEl>
                                          <p:spTgt spid="49186"/>
                                        </p:tgtEl>
                                        <p:attrNameLst>
                                          <p:attrName>style.visibility</p:attrName>
                                        </p:attrNameLst>
                                      </p:cBhvr>
                                      <p:to>
                                        <p:strVal val="visible"/>
                                      </p:to>
                                    </p:set>
                                    <p:animEffect transition="in" filter="box(out)">
                                      <p:cBhvr>
                                        <p:cTn id="81" dur="500"/>
                                        <p:tgtEl>
                                          <p:spTgt spid="49186"/>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 presetClass="entr" presetSubtype="2" fill="hold" grpId="0" nodeType="clickEffect">
                                  <p:stCondLst>
                                    <p:cond delay="0"/>
                                  </p:stCondLst>
                                  <p:childTnLst>
                                    <p:set>
                                      <p:cBhvr>
                                        <p:cTn id="85" dur="1" fill="hold">
                                          <p:stCondLst>
                                            <p:cond delay="0"/>
                                          </p:stCondLst>
                                        </p:cTn>
                                        <p:tgtEl>
                                          <p:spTgt spid="49187">
                                            <p:txEl>
                                              <p:pRg st="0" end="0"/>
                                            </p:txEl>
                                          </p:spTgt>
                                        </p:tgtEl>
                                        <p:attrNameLst>
                                          <p:attrName>style.visibility</p:attrName>
                                        </p:attrNameLst>
                                      </p:cBhvr>
                                      <p:to>
                                        <p:strVal val="visible"/>
                                      </p:to>
                                    </p:set>
                                    <p:anim calcmode="lin" valueType="num">
                                      <p:cBhvr additive="base">
                                        <p:cTn id="86" dur="500" fill="hold"/>
                                        <p:tgtEl>
                                          <p:spTgt spid="49187">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491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88" fill="hold" nodeType="clickPar">
                      <p:stCondLst>
                        <p:cond delay="indefinite"/>
                      </p:stCondLst>
                      <p:childTnLst>
                        <p:par>
                          <p:cTn id="89" fill="hold" nodeType="withGroup">
                            <p:stCondLst>
                              <p:cond delay="0"/>
                            </p:stCondLst>
                            <p:childTnLst>
                              <p:par>
                                <p:cTn id="90" presetID="2" presetClass="entr" presetSubtype="2" fill="hold" grpId="0" nodeType="clickEffect">
                                  <p:stCondLst>
                                    <p:cond delay="0"/>
                                  </p:stCondLst>
                                  <p:childTnLst>
                                    <p:set>
                                      <p:cBhvr>
                                        <p:cTn id="91" dur="1" fill="hold">
                                          <p:stCondLst>
                                            <p:cond delay="0"/>
                                          </p:stCondLst>
                                        </p:cTn>
                                        <p:tgtEl>
                                          <p:spTgt spid="49187">
                                            <p:txEl>
                                              <p:pRg st="1" end="1"/>
                                            </p:txEl>
                                          </p:spTgt>
                                        </p:tgtEl>
                                        <p:attrNameLst>
                                          <p:attrName>style.visibility</p:attrName>
                                        </p:attrNameLst>
                                      </p:cBhvr>
                                      <p:to>
                                        <p:strVal val="visible"/>
                                      </p:to>
                                    </p:set>
                                    <p:anim calcmode="lin" valueType="num">
                                      <p:cBhvr additive="base">
                                        <p:cTn id="92" dur="500" fill="hold"/>
                                        <p:tgtEl>
                                          <p:spTgt spid="49187">
                                            <p:txEl>
                                              <p:pRg st="1" end="1"/>
                                            </p:txEl>
                                          </p:spTgt>
                                        </p:tgtEl>
                                        <p:attrNameLst>
                                          <p:attrName>ppt_x</p:attrName>
                                        </p:attrNameLst>
                                      </p:cBhvr>
                                      <p:tavLst>
                                        <p:tav tm="0">
                                          <p:val>
                                            <p:strVal val="1+#ppt_w/2"/>
                                          </p:val>
                                        </p:tav>
                                        <p:tav tm="100000">
                                          <p:val>
                                            <p:strVal val="#ppt_x"/>
                                          </p:val>
                                        </p:tav>
                                      </p:tavLst>
                                    </p:anim>
                                    <p:anim calcmode="lin" valueType="num">
                                      <p:cBhvr additive="base">
                                        <p:cTn id="93" dur="500" fill="hold"/>
                                        <p:tgtEl>
                                          <p:spTgt spid="491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4" fill="hold" nodeType="clickPar">
                      <p:stCondLst>
                        <p:cond delay="indefinite"/>
                      </p:stCondLst>
                      <p:childTnLst>
                        <p:par>
                          <p:cTn id="95" fill="hold" nodeType="withGroup">
                            <p:stCondLst>
                              <p:cond delay="0"/>
                            </p:stCondLst>
                            <p:childTnLst>
                              <p:par>
                                <p:cTn id="96" presetID="2" presetClass="entr" presetSubtype="2" fill="hold" grpId="0" nodeType="clickEffect">
                                  <p:stCondLst>
                                    <p:cond delay="0"/>
                                  </p:stCondLst>
                                  <p:childTnLst>
                                    <p:set>
                                      <p:cBhvr>
                                        <p:cTn id="97" dur="1" fill="hold">
                                          <p:stCondLst>
                                            <p:cond delay="0"/>
                                          </p:stCondLst>
                                        </p:cTn>
                                        <p:tgtEl>
                                          <p:spTgt spid="49187">
                                            <p:txEl>
                                              <p:pRg st="2" end="2"/>
                                            </p:txEl>
                                          </p:spTgt>
                                        </p:tgtEl>
                                        <p:attrNameLst>
                                          <p:attrName>style.visibility</p:attrName>
                                        </p:attrNameLst>
                                      </p:cBhvr>
                                      <p:to>
                                        <p:strVal val="visible"/>
                                      </p:to>
                                    </p:set>
                                    <p:anim calcmode="lin" valueType="num">
                                      <p:cBhvr additive="base">
                                        <p:cTn id="98" dur="500" fill="hold"/>
                                        <p:tgtEl>
                                          <p:spTgt spid="49187">
                                            <p:txEl>
                                              <p:pRg st="2" end="2"/>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918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77" grpId="1" animBg="1"/>
      <p:bldP spid="49178" grpId="0" build="p" autoUpdateAnimBg="0"/>
      <p:bldP spid="49179" grpId="0" build="p" autoUpdateAnimBg="0"/>
      <p:bldP spid="49180" grpId="0" build="p" autoUpdateAnimBg="0"/>
      <p:bldP spid="49181" grpId="0" build="p" autoUpdateAnimBg="0"/>
      <p:bldP spid="49182" grpId="0" animBg="1"/>
      <p:bldP spid="49183" grpId="0" build="p" autoUpdateAnimBg="0"/>
      <p:bldP spid="49184" grpId="0" build="p" autoUpdateAnimBg="0"/>
      <p:bldP spid="49185" grpId="1" animBg="1"/>
      <p:bldP spid="49186" grpId="0" animBg="1"/>
      <p:bldP spid="49187" grpId="0" build="p"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3"/>
          <p:cNvSpPr txBox="1">
            <a:spLocks noChangeArrowheads="1"/>
          </p:cNvSpPr>
          <p:nvPr/>
        </p:nvSpPr>
        <p:spPr bwMode="auto">
          <a:xfrm>
            <a:off x="612067" y="557922"/>
            <a:ext cx="905243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600"/>
              </a:spcBef>
              <a:buClrTx/>
              <a:buSzTx/>
              <a:buFontTx/>
              <a:buNone/>
            </a:pPr>
            <a:r>
              <a:rPr lang="zh-CN" altLang="en-US" sz="2800" dirty="0">
                <a:solidFill>
                  <a:srgbClr val="0000FF"/>
                </a:solidFill>
                <a:latin typeface="+mn-lt"/>
                <a:ea typeface="+mn-ea"/>
              </a:rPr>
              <a:t>例</a:t>
            </a:r>
            <a:r>
              <a:rPr lang="en-US" altLang="zh-CN" sz="2800" dirty="0">
                <a:solidFill>
                  <a:srgbClr val="0000FF"/>
                </a:solidFill>
                <a:latin typeface="+mn-lt"/>
                <a:ea typeface="+mn-ea"/>
              </a:rPr>
              <a:t>1.14</a:t>
            </a:r>
            <a:r>
              <a:rPr lang="zh-CN" altLang="en-US" sz="2800" dirty="0">
                <a:solidFill>
                  <a:srgbClr val="0000FF"/>
                </a:solidFill>
                <a:latin typeface="+mn-lt"/>
                <a:ea typeface="+mn-ea"/>
              </a:rPr>
              <a:t>：从地面上发射物体，使物体脱离地球的引力范围所需要的最小发射速度称为第二宇宙速度。试利用机械能守恒定律求出这一速度。</a:t>
            </a:r>
            <a:endParaRPr lang="en-US" altLang="zh-CN"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14" name="Text Box 3"/>
              <p:cNvSpPr txBox="1">
                <a:spLocks noChangeArrowheads="1"/>
              </p:cNvSpPr>
              <p:nvPr/>
            </p:nvSpPr>
            <p:spPr bwMode="auto">
              <a:xfrm>
                <a:off x="612067" y="2017601"/>
                <a:ext cx="9052438" cy="22467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600"/>
                  </a:spcBef>
                  <a:buClrTx/>
                  <a:buSzTx/>
                  <a:buFontTx/>
                  <a:buNone/>
                </a:pPr>
                <a:r>
                  <a:rPr lang="zh-CN" altLang="en-US" sz="2800" dirty="0">
                    <a:solidFill>
                      <a:srgbClr val="0000FF"/>
                    </a:solidFill>
                    <a:latin typeface="+mn-lt"/>
                    <a:ea typeface="+mn-ea"/>
                  </a:rPr>
                  <a:t>解：物体从地面升高时势能增加，在脱离地球引力处的势能即物体在无穷远处的势能为</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𝑃</m:t>
                        </m:r>
                      </m:sub>
                    </m:sSub>
                    <m:r>
                      <a:rPr lang="en-US" altLang="zh-CN" sz="2800" b="0" i="1" smtClean="0">
                        <a:solidFill>
                          <a:srgbClr val="0000FF"/>
                        </a:solidFill>
                        <a:latin typeface="Cambria Math" panose="02040503050406030204" pitchFamily="18" charset="0"/>
                      </a:rPr>
                      <m:t>=0</m:t>
                    </m:r>
                  </m:oMath>
                </a14:m>
                <a:r>
                  <a:rPr lang="zh-CN" altLang="en-US" sz="2800" dirty="0">
                    <a:solidFill>
                      <a:srgbClr val="0000FF"/>
                    </a:solidFill>
                    <a:latin typeface="+mn-lt"/>
                    <a:ea typeface="+mn-ea"/>
                  </a:rPr>
                  <a:t>，而动能至少为零。根据机械能守恒，物体在地面上具有的总机械能也至少为零。设物体从地面发射出去的速度为</a:t>
                </a:r>
                <a14:m>
                  <m:oMath xmlns:m="http://schemas.openxmlformats.org/officeDocument/2006/math">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2</m:t>
                        </m:r>
                      </m:sub>
                    </m:sSub>
                  </m:oMath>
                </a14:m>
                <a:r>
                  <a:rPr lang="zh-CN" altLang="en-US" sz="2800" dirty="0">
                    <a:solidFill>
                      <a:srgbClr val="0000FF"/>
                    </a:solidFill>
                    <a:latin typeface="+mn-lt"/>
                    <a:ea typeface="+mn-ea"/>
                  </a:rPr>
                  <a:t>，物体在地面上的势能为</a:t>
                </a:r>
                <a:endParaRPr lang="en-US" altLang="zh-CN" sz="2800" dirty="0">
                  <a:solidFill>
                    <a:srgbClr val="0000FF"/>
                  </a:solidFill>
                  <a:latin typeface="+mn-lt"/>
                  <a:ea typeface="+mn-ea"/>
                </a:endParaRPr>
              </a:p>
            </p:txBody>
          </p:sp>
        </mc:Choice>
        <mc:Fallback xmlns="">
          <p:sp>
            <p:nvSpPr>
              <p:cNvPr id="14" name="Text Box 3"/>
              <p:cNvSpPr txBox="1">
                <a:spLocks noRot="1" noChangeAspect="1" noMove="1" noResize="1" noEditPoints="1" noAdjustHandles="1" noChangeArrowheads="1" noChangeShapeType="1" noTextEdit="1"/>
              </p:cNvSpPr>
              <p:nvPr/>
            </p:nvSpPr>
            <p:spPr bwMode="auto">
              <a:xfrm>
                <a:off x="612067" y="2017601"/>
                <a:ext cx="9052438" cy="2246769"/>
              </a:xfrm>
              <a:prstGeom prst="rect">
                <a:avLst/>
              </a:prstGeom>
              <a:blipFill>
                <a:blip r:embed="rId2"/>
                <a:stretch>
                  <a:fillRect l="-1347" t="-2981" r="-1414" b="-65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1518173" y="4339054"/>
                <a:ext cx="2401748" cy="89614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𝐸</m:t>
                          </m:r>
                        </m:e>
                        <m:sub>
                          <m:r>
                            <a:rPr lang="en-US" altLang="zh-CN" sz="2800" b="0" i="1" smtClean="0">
                              <a:solidFill>
                                <a:srgbClr val="0000FF"/>
                              </a:solidFill>
                              <a:latin typeface="Cambria Math" panose="02040503050406030204" pitchFamily="18" charset="0"/>
                              <a:ea typeface="+mn-ea"/>
                            </a:rPr>
                            <m:t>𝑃</m:t>
                          </m:r>
                        </m:sub>
                      </m:sSub>
                      <m:r>
                        <a:rPr lang="en-US" altLang="zh-CN" sz="2800" b="0" i="1" smtClean="0">
                          <a:solidFill>
                            <a:srgbClr val="0000FF"/>
                          </a:solidFill>
                          <a:latin typeface="Cambria Math" panose="02040503050406030204" pitchFamily="18" charset="0"/>
                          <a:ea typeface="+mn-ea"/>
                        </a:rPr>
                        <m:t>=</m:t>
                      </m:r>
                      <m:r>
                        <a:rPr lang="en-US" altLang="zh-CN" sz="2800" b="0" i="1">
                          <a:solidFill>
                            <a:srgbClr val="0000FF"/>
                          </a:solidFill>
                          <a:latin typeface="Cambria Math" panose="02040503050406030204" pitchFamily="18" charset="0"/>
                          <a:ea typeface="+mn-ea"/>
                        </a:rPr>
                        <m:t>−</m:t>
                      </m:r>
                      <m:r>
                        <a:rPr lang="en-US" altLang="zh-CN" sz="2800" b="0" i="1">
                          <a:solidFill>
                            <a:srgbClr val="0000FF"/>
                          </a:solidFill>
                          <a:latin typeface="Cambria Math" panose="02040503050406030204" pitchFamily="18" charset="0"/>
                          <a:ea typeface="+mn-ea"/>
                        </a:rPr>
                        <m:t>𝐺</m:t>
                      </m:r>
                      <m:f>
                        <m:fPr>
                          <m:ctrlPr>
                            <a:rPr lang="en-US" altLang="zh-CN" sz="2800" i="1">
                              <a:solidFill>
                                <a:srgbClr val="0000FF"/>
                              </a:solidFill>
                              <a:latin typeface="Cambria Math"/>
                              <a:ea typeface="+mn-ea"/>
                            </a:rPr>
                          </m:ctrlPr>
                        </m:fPr>
                        <m:num>
                          <m:r>
                            <a:rPr lang="en-US" altLang="zh-CN" sz="2800" b="0" i="1">
                              <a:solidFill>
                                <a:srgbClr val="0000FF"/>
                              </a:solidFill>
                              <a:latin typeface="Cambria Math" panose="02040503050406030204" pitchFamily="18" charset="0"/>
                              <a:ea typeface="+mn-ea"/>
                            </a:rPr>
                            <m:t>𝑀𝑚</m:t>
                          </m:r>
                        </m:num>
                        <m:den>
                          <m:r>
                            <a:rPr lang="en-US" altLang="zh-CN" sz="2800" b="0" i="1" smtClean="0">
                              <a:solidFill>
                                <a:srgbClr val="0000FF"/>
                              </a:solidFill>
                              <a:latin typeface="Cambria Math" panose="02040503050406030204" pitchFamily="18" charset="0"/>
                              <a:ea typeface="+mn-ea"/>
                            </a:rPr>
                            <m:t>𝑅</m:t>
                          </m:r>
                        </m:den>
                      </m:f>
                    </m:oMath>
                  </m:oMathPara>
                </a14:m>
                <a:endParaRPr lang="zh-CN" altLang="en-US" sz="2800" dirty="0">
                  <a:solidFill>
                    <a:srgbClr val="0000FF"/>
                  </a:solidFill>
                  <a:latin typeface="+mn-lt"/>
                  <a:ea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1518173" y="4339054"/>
                <a:ext cx="2401748" cy="896143"/>
              </a:xfrm>
              <a:prstGeom prst="rect">
                <a:avLst/>
              </a:prstGeom>
              <a:blipFill>
                <a:blip r:embed="rId3"/>
                <a:stretch>
                  <a:fillRect/>
                </a:stretch>
              </a:blipFill>
            </p:spPr>
            <p:txBody>
              <a:bodyPr/>
              <a:lstStyle/>
              <a:p>
                <a:r>
                  <a:rPr lang="zh-CN" altLang="en-US">
                    <a:noFill/>
                  </a:rPr>
                  <a:t> </a:t>
                </a:r>
              </a:p>
            </p:txBody>
          </p:sp>
        </mc:Fallback>
      </mc:AlternateContent>
      <p:sp>
        <p:nvSpPr>
          <p:cNvPr id="17" name="Text Box 3"/>
          <p:cNvSpPr txBox="1">
            <a:spLocks noChangeArrowheads="1"/>
          </p:cNvSpPr>
          <p:nvPr/>
        </p:nvSpPr>
        <p:spPr bwMode="auto">
          <a:xfrm>
            <a:off x="612067" y="5235197"/>
            <a:ext cx="11923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600"/>
              </a:spcBef>
              <a:buClrTx/>
              <a:buSzTx/>
              <a:buFontTx/>
              <a:buNone/>
            </a:pPr>
            <a:r>
              <a:rPr lang="zh-CN" altLang="en-US" sz="2800" dirty="0">
                <a:solidFill>
                  <a:srgbClr val="0000FF"/>
                </a:solidFill>
                <a:latin typeface="+mn-lt"/>
                <a:ea typeface="+mn-ea"/>
              </a:rPr>
              <a:t>则</a:t>
            </a:r>
            <a:endParaRPr lang="en-US" altLang="zh-CN"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19" name="矩形 18"/>
              <p:cNvSpPr/>
              <p:nvPr/>
            </p:nvSpPr>
            <p:spPr>
              <a:xfrm>
                <a:off x="1518173" y="5645027"/>
                <a:ext cx="3855414" cy="91089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𝑚</m:t>
                      </m:r>
                      <m:sSubSup>
                        <m:sSubSupPr>
                          <m:ctrlPr>
                            <a:rPr lang="en-US" altLang="zh-CN" sz="2800" b="0" i="1" smtClean="0">
                              <a:solidFill>
                                <a:srgbClr val="0000FF"/>
                              </a:solidFill>
                              <a:latin typeface="Cambria Math"/>
                            </a:rPr>
                          </m:ctrlPr>
                        </m:sSubSup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2</m:t>
                          </m:r>
                        </m:sub>
                        <m:sup>
                          <m:r>
                            <a:rPr lang="en-US" altLang="zh-CN" sz="2800" b="0" i="1" smtClean="0">
                              <a:solidFill>
                                <a:srgbClr val="0000FF"/>
                              </a:solidFill>
                              <a:latin typeface="Cambria Math" panose="02040503050406030204" pitchFamily="18" charset="0"/>
                            </a:rPr>
                            <m:t>2</m:t>
                          </m:r>
                        </m:sup>
                      </m:sSubSup>
                      <m:r>
                        <a:rPr lang="en-US" altLang="zh-CN" sz="2800" b="0" i="1" smtClean="0">
                          <a:solidFill>
                            <a:srgbClr val="0000FF"/>
                          </a:solidFill>
                          <a:latin typeface="Cambria Math" panose="02040503050406030204" pitchFamily="18" charset="0"/>
                        </a:rPr>
                        <m:t>+</m:t>
                      </m:r>
                      <m:d>
                        <m:dPr>
                          <m:ctrlPr>
                            <a:rPr lang="en-US" altLang="zh-CN" sz="2800" b="0" i="1" smtClean="0">
                              <a:solidFill>
                                <a:srgbClr val="0000FF"/>
                              </a:solidFill>
                              <a:latin typeface="Cambria Math"/>
                            </a:rPr>
                          </m:ctrlPr>
                        </m:dPr>
                        <m:e>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𝐺</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𝑀𝑚</m:t>
                              </m:r>
                            </m:num>
                            <m:den>
                              <m:r>
                                <a:rPr lang="en-US" altLang="zh-CN" sz="2800" i="1">
                                  <a:solidFill>
                                    <a:srgbClr val="0000FF"/>
                                  </a:solidFill>
                                  <a:latin typeface="Cambria Math" panose="02040503050406030204" pitchFamily="18" charset="0"/>
                                </a:rPr>
                                <m:t>𝑅</m:t>
                              </m:r>
                            </m:den>
                          </m:f>
                        </m:e>
                      </m:d>
                      <m:r>
                        <a:rPr lang="en-US" altLang="zh-CN" sz="2800" b="0" i="1" smtClean="0">
                          <a:solidFill>
                            <a:srgbClr val="0000FF"/>
                          </a:solidFill>
                          <a:latin typeface="Cambria Math" panose="02040503050406030204" pitchFamily="18" charset="0"/>
                        </a:rPr>
                        <m:t>=0</m:t>
                      </m:r>
                    </m:oMath>
                  </m:oMathPara>
                </a14:m>
                <a:endParaRPr lang="zh-CN" altLang="en-US" sz="2800" dirty="0">
                  <a:solidFill>
                    <a:srgbClr val="0000FF"/>
                  </a:solidFill>
                  <a:latin typeface="+mn-lt"/>
                  <a:ea typeface="+mn-ea"/>
                </a:endParaRPr>
              </a:p>
            </p:txBody>
          </p:sp>
        </mc:Choice>
        <mc:Fallback xmlns="">
          <p:sp>
            <p:nvSpPr>
              <p:cNvPr id="19" name="矩形 18"/>
              <p:cNvSpPr>
                <a:spLocks noRot="1" noChangeAspect="1" noMove="1" noResize="1" noEditPoints="1" noAdjustHandles="1" noChangeArrowheads="1" noChangeShapeType="1" noTextEdit="1"/>
              </p:cNvSpPr>
              <p:nvPr/>
            </p:nvSpPr>
            <p:spPr>
              <a:xfrm>
                <a:off x="1518173" y="5645027"/>
                <a:ext cx="3855414" cy="910890"/>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1396108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5" name="Text Box 1039"/>
          <p:cNvSpPr txBox="1">
            <a:spLocks noChangeArrowheads="1"/>
          </p:cNvSpPr>
          <p:nvPr/>
        </p:nvSpPr>
        <p:spPr bwMode="auto">
          <a:xfrm>
            <a:off x="1592508" y="1304579"/>
            <a:ext cx="101774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None/>
            </a:pPr>
            <a:r>
              <a:rPr lang="zh-CN" altLang="en-US" sz="2800" dirty="0">
                <a:solidFill>
                  <a:srgbClr val="0000FF"/>
                </a:solidFill>
                <a:latin typeface="微软雅黑" panose="020B0503020204020204" pitchFamily="34" charset="-122"/>
                <a:ea typeface="微软雅黑" panose="020B0503020204020204" pitchFamily="34" charset="-122"/>
              </a:rPr>
              <a:t>功是表示力对空间累积效应的物理量。</a:t>
            </a:r>
          </a:p>
        </p:txBody>
      </p:sp>
      <p:sp>
        <p:nvSpPr>
          <p:cNvPr id="11" name="Rectangle 3"/>
          <p:cNvSpPr>
            <a:spLocks noChangeArrowheads="1"/>
          </p:cNvSpPr>
          <p:nvPr/>
        </p:nvSpPr>
        <p:spPr bwMode="auto">
          <a:xfrm>
            <a:off x="885826" y="456544"/>
            <a:ext cx="3895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一、恒力的功</a:t>
            </a:r>
          </a:p>
        </p:txBody>
      </p:sp>
      <p:sp>
        <p:nvSpPr>
          <p:cNvPr id="8" name="Text Box 15"/>
          <p:cNvSpPr txBox="1">
            <a:spLocks noChangeArrowheads="1"/>
          </p:cNvSpPr>
          <p:nvPr/>
        </p:nvSpPr>
        <p:spPr bwMode="auto">
          <a:xfrm>
            <a:off x="1592508" y="3961191"/>
            <a:ext cx="4191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位移无限小时：</a:t>
            </a:r>
          </a:p>
        </p:txBody>
      </p:sp>
      <mc:AlternateContent xmlns:mc="http://schemas.openxmlformats.org/markup-compatibility/2006" xmlns:a14="http://schemas.microsoft.com/office/drawing/2010/main">
        <mc:Choice Requires="a14">
          <p:sp>
            <p:nvSpPr>
              <p:cNvPr id="9" name="Text Box 17"/>
              <p:cNvSpPr txBox="1">
                <a:spLocks noChangeArrowheads="1"/>
              </p:cNvSpPr>
              <p:nvPr/>
            </p:nvSpPr>
            <p:spPr bwMode="auto">
              <a:xfrm>
                <a:off x="8359548" y="4690230"/>
                <a:ext cx="3176587"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𝐴</m:t>
                    </m:r>
                  </m:oMath>
                </a14:m>
                <a:r>
                  <a:rPr lang="zh-CN" altLang="zh-CN" sz="2800" dirty="0">
                    <a:solidFill>
                      <a:srgbClr val="0000FF"/>
                    </a:solidFill>
                    <a:latin typeface="+mn-lt"/>
                    <a:ea typeface="+mn-ea"/>
                  </a:rPr>
                  <a:t>称为元功</a:t>
                </a:r>
                <a:endParaRPr lang="zh-CN" altLang="en-US" sz="2800" dirty="0">
                  <a:solidFill>
                    <a:srgbClr val="0000FF"/>
                  </a:solidFill>
                  <a:latin typeface="+mn-lt"/>
                  <a:ea typeface="+mn-ea"/>
                </a:endParaRPr>
              </a:p>
            </p:txBody>
          </p:sp>
        </mc:Choice>
        <mc:Fallback xmlns="">
          <p:sp>
            <p:nvSpPr>
              <p:cNvPr id="9" name="Text Box 17"/>
              <p:cNvSpPr txBox="1">
                <a:spLocks noRot="1" noChangeAspect="1" noMove="1" noResize="1" noEditPoints="1" noAdjustHandles="1" noChangeArrowheads="1" noChangeShapeType="1" noTextEdit="1"/>
              </p:cNvSpPr>
              <p:nvPr/>
            </p:nvSpPr>
            <p:spPr bwMode="auto">
              <a:xfrm>
                <a:off x="8359548" y="4690230"/>
                <a:ext cx="3176587" cy="523220"/>
              </a:xfrm>
              <a:prstGeom prst="rect">
                <a:avLst/>
              </a:prstGeom>
              <a:blipFill>
                <a:blip r:embed="rId2"/>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 name="Text Box 18"/>
          <p:cNvSpPr txBox="1">
            <a:spLocks noChangeArrowheads="1"/>
          </p:cNvSpPr>
          <p:nvPr/>
        </p:nvSpPr>
        <p:spPr bwMode="auto">
          <a:xfrm>
            <a:off x="1592508" y="5462198"/>
            <a:ext cx="101774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功等于质点受的力和它的位移的点积，功是标量，过程量</a:t>
            </a:r>
          </a:p>
        </p:txBody>
      </p:sp>
      <p:sp>
        <p:nvSpPr>
          <p:cNvPr id="29" name="文本框 28"/>
          <p:cNvSpPr txBox="1"/>
          <p:nvPr/>
        </p:nvSpPr>
        <p:spPr>
          <a:xfrm>
            <a:off x="1592508" y="2066711"/>
            <a:ext cx="6584706" cy="954107"/>
          </a:xfrm>
          <a:prstGeom prst="rect">
            <a:avLst/>
          </a:prstGeom>
          <a:noFill/>
        </p:spPr>
        <p:txBody>
          <a:bodyPr wrap="square" rtlCol="0">
            <a:spAutoFit/>
          </a:bodyPr>
          <a:lstStyle/>
          <a:p>
            <a:pPr algn="just"/>
            <a:r>
              <a:rPr lang="zh-CN" altLang="en-US" sz="2800" dirty="0">
                <a:solidFill>
                  <a:srgbClr val="0000FF"/>
                </a:solidFill>
                <a:ea typeface="微软雅黑" panose="020B0503020204020204" pitchFamily="34" charset="-122"/>
              </a:rPr>
              <a:t>恒力的</a:t>
            </a:r>
            <a:r>
              <a:rPr lang="zh-CN" altLang="en-US" sz="2800" dirty="0">
                <a:solidFill>
                  <a:srgbClr val="FF0000"/>
                </a:solidFill>
                <a:latin typeface="+mn-lt"/>
                <a:ea typeface="+mn-ea"/>
              </a:rPr>
              <a:t>功</a:t>
            </a:r>
            <a:r>
              <a:rPr lang="zh-CN" altLang="en-US" sz="2800" dirty="0">
                <a:solidFill>
                  <a:srgbClr val="0000FF"/>
                </a:solidFill>
                <a:latin typeface="+mn-lt"/>
                <a:ea typeface="+mn-ea"/>
              </a:rPr>
              <a:t>：力对质点所作的功为力在质点位移方向的分量与位移大小的乘积。</a:t>
            </a:r>
          </a:p>
        </p:txBody>
      </p:sp>
      <p:grpSp>
        <p:nvGrpSpPr>
          <p:cNvPr id="2" name="组合 1"/>
          <p:cNvGrpSpPr/>
          <p:nvPr/>
        </p:nvGrpSpPr>
        <p:grpSpPr>
          <a:xfrm>
            <a:off x="8455025" y="1220440"/>
            <a:ext cx="3175000" cy="2197320"/>
            <a:chOff x="8455025" y="1220440"/>
            <a:chExt cx="3175000" cy="2197320"/>
          </a:xfrm>
        </p:grpSpPr>
        <p:grpSp>
          <p:nvGrpSpPr>
            <p:cNvPr id="16" name="Group 49"/>
            <p:cNvGrpSpPr>
              <a:grpSpLocks/>
            </p:cNvGrpSpPr>
            <p:nvPr/>
          </p:nvGrpSpPr>
          <p:grpSpPr bwMode="auto">
            <a:xfrm>
              <a:off x="8455025" y="1598485"/>
              <a:ext cx="3175000" cy="1819275"/>
              <a:chOff x="3351" y="1087"/>
              <a:chExt cx="2000" cy="1146"/>
            </a:xfrm>
          </p:grpSpPr>
          <p:sp>
            <p:nvSpPr>
              <p:cNvPr id="17" name="Line 32"/>
              <p:cNvSpPr>
                <a:spLocks noChangeShapeType="1"/>
              </p:cNvSpPr>
              <p:nvPr/>
            </p:nvSpPr>
            <p:spPr bwMode="auto">
              <a:xfrm>
                <a:off x="3351" y="1759"/>
                <a:ext cx="2000"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8" name="Rectangle 33"/>
              <p:cNvSpPr>
                <a:spLocks noChangeArrowheads="1"/>
              </p:cNvSpPr>
              <p:nvPr/>
            </p:nvSpPr>
            <p:spPr bwMode="auto">
              <a:xfrm>
                <a:off x="3526" y="1396"/>
                <a:ext cx="522" cy="34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19" name="Rectangle 34"/>
              <p:cNvSpPr>
                <a:spLocks noChangeArrowheads="1"/>
              </p:cNvSpPr>
              <p:nvPr/>
            </p:nvSpPr>
            <p:spPr bwMode="auto">
              <a:xfrm>
                <a:off x="4538" y="1404"/>
                <a:ext cx="522" cy="34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20" name="Line 35"/>
              <p:cNvSpPr>
                <a:spLocks noChangeShapeType="1"/>
              </p:cNvSpPr>
              <p:nvPr/>
            </p:nvSpPr>
            <p:spPr bwMode="auto">
              <a:xfrm flipV="1">
                <a:off x="3784" y="1103"/>
                <a:ext cx="384" cy="48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1" name="Line 36"/>
              <p:cNvSpPr>
                <a:spLocks noChangeShapeType="1"/>
              </p:cNvSpPr>
              <p:nvPr/>
            </p:nvSpPr>
            <p:spPr bwMode="auto">
              <a:xfrm flipV="1">
                <a:off x="4784" y="1087"/>
                <a:ext cx="384" cy="48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2" name="Line 37"/>
              <p:cNvSpPr>
                <a:spLocks noChangeShapeType="1"/>
              </p:cNvSpPr>
              <p:nvPr/>
            </p:nvSpPr>
            <p:spPr bwMode="auto">
              <a:xfrm>
                <a:off x="3792" y="1567"/>
                <a:ext cx="1008" cy="0"/>
              </a:xfrm>
              <a:prstGeom prst="line">
                <a:avLst/>
              </a:prstGeom>
              <a:noFill/>
              <a:ln w="38100" cap="rnd">
                <a:solidFill>
                  <a:srgbClr val="0000FF"/>
                </a:solidFill>
                <a:prstDash val="sysDot"/>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3" name="Line 38"/>
              <p:cNvSpPr>
                <a:spLocks noChangeShapeType="1"/>
              </p:cNvSpPr>
              <p:nvPr/>
            </p:nvSpPr>
            <p:spPr bwMode="auto">
              <a:xfrm>
                <a:off x="3792" y="1759"/>
                <a:ext cx="0" cy="24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4" name="Line 39"/>
              <p:cNvSpPr>
                <a:spLocks noChangeShapeType="1"/>
              </p:cNvSpPr>
              <p:nvPr/>
            </p:nvSpPr>
            <p:spPr bwMode="auto">
              <a:xfrm>
                <a:off x="4800" y="1759"/>
                <a:ext cx="0" cy="24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5" name="Line 40"/>
              <p:cNvSpPr>
                <a:spLocks noChangeShapeType="1"/>
              </p:cNvSpPr>
              <p:nvPr/>
            </p:nvSpPr>
            <p:spPr bwMode="auto">
              <a:xfrm>
                <a:off x="3792" y="1903"/>
                <a:ext cx="1008" cy="0"/>
              </a:xfrm>
              <a:prstGeom prst="line">
                <a:avLst/>
              </a:prstGeom>
              <a:noFill/>
              <a:ln w="28575">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6" name="Text Box 46"/>
              <p:cNvSpPr txBox="1">
                <a:spLocks noChangeArrowheads="1"/>
              </p:cNvSpPr>
              <p:nvPr/>
            </p:nvSpPr>
            <p:spPr bwMode="auto">
              <a:xfrm>
                <a:off x="4224" y="1903"/>
                <a:ext cx="57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a:solidFill>
                    <a:schemeClr val="bg2"/>
                  </a:solidFill>
                  <a:latin typeface="+mn-lt"/>
                  <a:ea typeface="+mn-ea"/>
                </a:endParaRPr>
              </a:p>
            </p:txBody>
          </p:sp>
          <p:sp>
            <p:nvSpPr>
              <p:cNvPr id="27" name="Line 47"/>
              <p:cNvSpPr>
                <a:spLocks noChangeShapeType="1"/>
              </p:cNvSpPr>
              <p:nvPr/>
            </p:nvSpPr>
            <p:spPr bwMode="auto">
              <a:xfrm>
                <a:off x="4176" y="1183"/>
                <a:ext cx="0" cy="384"/>
              </a:xfrm>
              <a:prstGeom prst="line">
                <a:avLst/>
              </a:prstGeom>
              <a:noFill/>
              <a:ln w="28575" cap="rnd">
                <a:solidFill>
                  <a:srgbClr val="0000FF"/>
                </a:solidFill>
                <a:prstDash val="sysDot"/>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8" name="Line 48"/>
              <p:cNvSpPr>
                <a:spLocks noChangeShapeType="1"/>
              </p:cNvSpPr>
              <p:nvPr/>
            </p:nvSpPr>
            <p:spPr bwMode="auto">
              <a:xfrm>
                <a:off x="3800" y="1567"/>
                <a:ext cx="336"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mc:AlternateContent xmlns:mc="http://schemas.openxmlformats.org/markup-compatibility/2006" xmlns:a14="http://schemas.microsoft.com/office/drawing/2010/main">
          <mc:Choice Requires="a14">
            <p:sp>
              <p:nvSpPr>
                <p:cNvPr id="30" name="矩形 29"/>
                <p:cNvSpPr/>
                <p:nvPr/>
              </p:nvSpPr>
              <p:spPr>
                <a:xfrm>
                  <a:off x="9659792" y="2883848"/>
                  <a:ext cx="6670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𝑟</m:t>
                            </m:r>
                          </m:e>
                        </m:acc>
                      </m:oMath>
                    </m:oMathPara>
                  </a14:m>
                  <a:endParaRPr lang="zh-CN" altLang="en-US" sz="2800" dirty="0">
                    <a:latin typeface="+mn-lt"/>
                    <a:ea typeface="+mn-ea"/>
                  </a:endParaRPr>
                </a:p>
              </p:txBody>
            </p:sp>
          </mc:Choice>
          <mc:Fallback xmlns="">
            <p:sp>
              <p:nvSpPr>
                <p:cNvPr id="30" name="矩形 29"/>
                <p:cNvSpPr>
                  <a:spLocks noRot="1" noChangeAspect="1" noMove="1" noResize="1" noEditPoints="1" noAdjustHandles="1" noChangeArrowheads="1" noChangeShapeType="1" noTextEdit="1"/>
                </p:cNvSpPr>
                <p:nvPr/>
              </p:nvSpPr>
              <p:spPr>
                <a:xfrm>
                  <a:off x="9659792" y="2883848"/>
                  <a:ext cx="667042"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10852538" y="1275017"/>
                  <a:ext cx="50808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rPr>
                            </m:ctrlPr>
                          </m:accPr>
                          <m:e>
                            <m:r>
                              <a:rPr lang="en-US" altLang="zh-CN" sz="2800" b="0" i="1" smtClean="0">
                                <a:solidFill>
                                  <a:srgbClr val="0000FF"/>
                                </a:solidFill>
                                <a:latin typeface="Cambria Math" panose="02040503050406030204" pitchFamily="18" charset="0"/>
                              </a:rPr>
                              <m:t>𝐹</m:t>
                            </m:r>
                          </m:e>
                        </m:acc>
                      </m:oMath>
                    </m:oMathPara>
                  </a14:m>
                  <a:endParaRPr lang="zh-CN" altLang="en-US" sz="2800" dirty="0">
                    <a:latin typeface="+mn-lt"/>
                    <a:ea typeface="+mn-ea"/>
                  </a:endParaRPr>
                </a:p>
              </p:txBody>
            </p:sp>
          </mc:Choice>
          <mc:Fallback xmlns="">
            <p:sp>
              <p:nvSpPr>
                <p:cNvPr id="31" name="矩形 30"/>
                <p:cNvSpPr>
                  <a:spLocks noRot="1" noChangeAspect="1" noMove="1" noResize="1" noEditPoints="1" noAdjustHandles="1" noChangeArrowheads="1" noChangeShapeType="1" noTextEdit="1"/>
                </p:cNvSpPr>
                <p:nvPr/>
              </p:nvSpPr>
              <p:spPr>
                <a:xfrm>
                  <a:off x="10852538" y="1275017"/>
                  <a:ext cx="508088" cy="57547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9430051" y="1220440"/>
                  <a:ext cx="50808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rPr>
                            </m:ctrlPr>
                          </m:accPr>
                          <m:e>
                            <m:r>
                              <a:rPr lang="en-US" altLang="zh-CN" sz="2800" b="0" i="1" smtClean="0">
                                <a:solidFill>
                                  <a:srgbClr val="0000FF"/>
                                </a:solidFill>
                                <a:latin typeface="Cambria Math" panose="02040503050406030204" pitchFamily="18" charset="0"/>
                              </a:rPr>
                              <m:t>𝐹</m:t>
                            </m:r>
                          </m:e>
                        </m:acc>
                      </m:oMath>
                    </m:oMathPara>
                  </a14:m>
                  <a:endParaRPr lang="zh-CN" altLang="en-US" sz="2800" dirty="0">
                    <a:latin typeface="+mn-lt"/>
                    <a:ea typeface="+mn-ea"/>
                  </a:endParaRPr>
                </a:p>
              </p:txBody>
            </p:sp>
          </mc:Choice>
          <mc:Fallback xmlns="">
            <p:sp>
              <p:nvSpPr>
                <p:cNvPr id="32" name="矩形 31"/>
                <p:cNvSpPr>
                  <a:spLocks noRot="1" noChangeAspect="1" noMove="1" noResize="1" noEditPoints="1" noAdjustHandles="1" noChangeArrowheads="1" noChangeShapeType="1" noTextEdit="1"/>
                </p:cNvSpPr>
                <p:nvPr/>
              </p:nvSpPr>
              <p:spPr>
                <a:xfrm>
                  <a:off x="9430051" y="1220440"/>
                  <a:ext cx="508088" cy="57547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9221391" y="1942882"/>
                  <a:ext cx="4869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𝜃</m:t>
                        </m:r>
                      </m:oMath>
                    </m:oMathPara>
                  </a14:m>
                  <a:endParaRPr lang="zh-CN" altLang="en-US" sz="2800" dirty="0">
                    <a:latin typeface="+mn-lt"/>
                    <a:ea typeface="+mn-ea"/>
                  </a:endParaRPr>
                </a:p>
              </p:txBody>
            </p:sp>
          </mc:Choice>
          <mc:Fallback xmlns="">
            <p:sp>
              <p:nvSpPr>
                <p:cNvPr id="33" name="矩形 32"/>
                <p:cNvSpPr>
                  <a:spLocks noRot="1" noChangeAspect="1" noMove="1" noResize="1" noEditPoints="1" noAdjustHandles="1" noChangeArrowheads="1" noChangeShapeType="1" noTextEdit="1"/>
                </p:cNvSpPr>
                <p:nvPr/>
              </p:nvSpPr>
              <p:spPr>
                <a:xfrm>
                  <a:off x="9221391" y="1942882"/>
                  <a:ext cx="48692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8652603" y="2115590"/>
                  <a:ext cx="58939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𝑀</m:t>
                        </m:r>
                      </m:oMath>
                    </m:oMathPara>
                  </a14:m>
                  <a:endParaRPr lang="zh-CN" altLang="en-US" sz="2800" dirty="0">
                    <a:latin typeface="+mn-lt"/>
                    <a:ea typeface="+mn-ea"/>
                  </a:endParaRPr>
                </a:p>
              </p:txBody>
            </p:sp>
          </mc:Choice>
          <mc:Fallback xmlns="">
            <p:sp>
              <p:nvSpPr>
                <p:cNvPr id="34" name="矩形 33"/>
                <p:cNvSpPr>
                  <a:spLocks noRot="1" noChangeAspect="1" noMove="1" noResize="1" noEditPoints="1" noAdjustHandles="1" noChangeArrowheads="1" noChangeShapeType="1" noTextEdit="1"/>
                </p:cNvSpPr>
                <p:nvPr/>
              </p:nvSpPr>
              <p:spPr>
                <a:xfrm>
                  <a:off x="8652603" y="2115590"/>
                  <a:ext cx="589392" cy="523220"/>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5" name="矩形 34"/>
              <p:cNvSpPr/>
              <p:nvPr/>
            </p:nvSpPr>
            <p:spPr>
              <a:xfrm>
                <a:off x="1592508" y="3123131"/>
                <a:ext cx="20728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𝐴</m:t>
                      </m:r>
                      <m:r>
                        <a:rPr lang="en-US" altLang="zh-CN" sz="2800" b="0" i="1" smtClean="0">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a:rPr>
                          </m:ctrlPr>
                        </m:accPr>
                        <m:e>
                          <m:r>
                            <a:rPr lang="en-US" altLang="zh-CN" sz="2800" b="0" i="1" smtClean="0">
                              <a:solidFill>
                                <a:srgbClr val="FF0000"/>
                              </a:solidFill>
                              <a:latin typeface="Cambria Math" panose="02040503050406030204" pitchFamily="18" charset="0"/>
                            </a:rPr>
                            <m:t>𝐹</m:t>
                          </m:r>
                        </m:e>
                      </m:acc>
                      <m:r>
                        <a:rPr lang="en-US" altLang="zh-CN" sz="2800" i="1" smtClean="0">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𝑟</m:t>
                          </m:r>
                        </m:e>
                      </m:acc>
                    </m:oMath>
                  </m:oMathPara>
                </a14:m>
                <a:endParaRPr lang="zh-CN" altLang="en-US" sz="2800" dirty="0">
                  <a:solidFill>
                    <a:srgbClr val="FF0000"/>
                  </a:solidFill>
                  <a:latin typeface="+mn-lt"/>
                  <a:ea typeface="+mn-ea"/>
                </a:endParaRPr>
              </a:p>
            </p:txBody>
          </p:sp>
        </mc:Choice>
        <mc:Fallback xmlns="">
          <p:sp>
            <p:nvSpPr>
              <p:cNvPr id="35" name="矩形 34"/>
              <p:cNvSpPr>
                <a:spLocks noRot="1" noChangeAspect="1" noMove="1" noResize="1" noEditPoints="1" noAdjustHandles="1" noChangeArrowheads="1" noChangeShapeType="1" noTextEdit="1"/>
              </p:cNvSpPr>
              <p:nvPr/>
            </p:nvSpPr>
            <p:spPr>
              <a:xfrm>
                <a:off x="1592508" y="3123131"/>
                <a:ext cx="2072812" cy="57547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3812889" y="3175390"/>
                <a:ext cx="29348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𝐹</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d>
                        <m:dPr>
                          <m:begChr m:val="|"/>
                          <m:endChr m:val="|"/>
                          <m:ctrlPr>
                            <a:rPr lang="en-US" altLang="zh-CN" sz="2800" b="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𝑟</m:t>
                              </m:r>
                            </m:e>
                          </m:acc>
                        </m:e>
                      </m:d>
                    </m:oMath>
                  </m:oMathPara>
                </a14:m>
                <a:endParaRPr lang="zh-CN" altLang="en-US" sz="2800" dirty="0">
                  <a:latin typeface="+mn-lt"/>
                  <a:ea typeface="+mn-ea"/>
                </a:endParaRPr>
              </a:p>
            </p:txBody>
          </p:sp>
        </mc:Choice>
        <mc:Fallback xmlns="">
          <p:sp>
            <p:nvSpPr>
              <p:cNvPr id="36" name="矩形 35"/>
              <p:cNvSpPr>
                <a:spLocks noRot="1" noChangeAspect="1" noMove="1" noResize="1" noEditPoints="1" noAdjustHandles="1" noChangeArrowheads="1" noChangeShapeType="1" noTextEdit="1"/>
              </p:cNvSpPr>
              <p:nvPr/>
            </p:nvSpPr>
            <p:spPr>
              <a:xfrm>
                <a:off x="3812889" y="3175390"/>
                <a:ext cx="2934842"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1592508" y="4641425"/>
                <a:ext cx="207460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𝑑𝐴</m:t>
                      </m:r>
                      <m:r>
                        <a:rPr lang="en-US" altLang="zh-CN" sz="2800" b="0" i="1" smtClean="0">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a:rPr>
                          </m:ctrlPr>
                        </m:accPr>
                        <m:e>
                          <m:r>
                            <a:rPr lang="en-US" altLang="zh-CN" sz="2800" b="0" i="1" smtClean="0">
                              <a:solidFill>
                                <a:srgbClr val="FF0000"/>
                              </a:solidFill>
                              <a:latin typeface="Cambria Math" panose="02040503050406030204" pitchFamily="18" charset="0"/>
                            </a:rPr>
                            <m:t>𝐹</m:t>
                          </m:r>
                        </m:e>
                      </m:acc>
                      <m:r>
                        <a:rPr lang="en-US" altLang="zh-CN" sz="280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𝑟</m:t>
                          </m:r>
                        </m:e>
                      </m:acc>
                    </m:oMath>
                  </m:oMathPara>
                </a14:m>
                <a:endParaRPr lang="zh-CN" altLang="en-US" sz="2800" dirty="0">
                  <a:solidFill>
                    <a:srgbClr val="FF0000"/>
                  </a:solidFill>
                  <a:latin typeface="+mn-lt"/>
                  <a:ea typeface="+mn-ea"/>
                </a:endParaRPr>
              </a:p>
            </p:txBody>
          </p:sp>
        </mc:Choice>
        <mc:Fallback xmlns="">
          <p:sp>
            <p:nvSpPr>
              <p:cNvPr id="37" name="矩形 36"/>
              <p:cNvSpPr>
                <a:spLocks noRot="1" noChangeAspect="1" noMove="1" noResize="1" noEditPoints="1" noAdjustHandles="1" noChangeArrowheads="1" noChangeShapeType="1" noTextEdit="1"/>
              </p:cNvSpPr>
              <p:nvPr/>
            </p:nvSpPr>
            <p:spPr>
              <a:xfrm>
                <a:off x="1592508" y="4641425"/>
                <a:ext cx="2074606" cy="5754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3430488" y="4683629"/>
                <a:ext cx="239732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𝐹</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d>
                        <m:dPr>
                          <m:begChr m:val="|"/>
                          <m:endChr m:val="|"/>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𝑟</m:t>
                              </m:r>
                            </m:e>
                          </m:acc>
                        </m:e>
                      </m:d>
                    </m:oMath>
                  </m:oMathPara>
                </a14:m>
                <a:endParaRPr lang="zh-CN" altLang="en-US" sz="2800" dirty="0">
                  <a:latin typeface="+mn-lt"/>
                  <a:ea typeface="+mn-ea"/>
                </a:endParaRPr>
              </a:p>
            </p:txBody>
          </p:sp>
        </mc:Choice>
        <mc:Fallback xmlns="">
          <p:sp>
            <p:nvSpPr>
              <p:cNvPr id="38" name="矩形 37"/>
              <p:cNvSpPr>
                <a:spLocks noRot="1" noChangeAspect="1" noMove="1" noResize="1" noEditPoints="1" noAdjustHandles="1" noChangeArrowheads="1" noChangeShapeType="1" noTextEdit="1"/>
              </p:cNvSpPr>
              <p:nvPr/>
            </p:nvSpPr>
            <p:spPr>
              <a:xfrm>
                <a:off x="3430488" y="4683629"/>
                <a:ext cx="2397323"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5681910" y="4679259"/>
                <a:ext cx="215174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𝐹</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r>
                        <a:rPr lang="en-US" altLang="zh-CN" sz="2800" b="0" i="1" smtClean="0">
                          <a:solidFill>
                            <a:srgbClr val="0000FF"/>
                          </a:solidFill>
                          <a:latin typeface="Cambria Math" panose="02040503050406030204" pitchFamily="18" charset="0"/>
                          <a:ea typeface="Cambria Math" panose="02040503050406030204" pitchFamily="18" charset="0"/>
                        </a:rPr>
                        <m:t>𝑑𝑠</m:t>
                      </m:r>
                    </m:oMath>
                  </m:oMathPara>
                </a14:m>
                <a:endParaRPr lang="zh-CN" altLang="en-US" sz="2800" dirty="0">
                  <a:solidFill>
                    <a:srgbClr val="0000FF"/>
                  </a:solidFill>
                  <a:latin typeface="+mn-lt"/>
                  <a:ea typeface="+mn-ea"/>
                </a:endParaRPr>
              </a:p>
            </p:txBody>
          </p:sp>
        </mc:Choice>
        <mc:Fallback xmlns="">
          <p:sp>
            <p:nvSpPr>
              <p:cNvPr id="39" name="矩形 38"/>
              <p:cNvSpPr>
                <a:spLocks noRot="1" noChangeAspect="1" noMove="1" noResize="1" noEditPoints="1" noAdjustHandles="1" noChangeArrowheads="1" noChangeShapeType="1" noTextEdit="1"/>
              </p:cNvSpPr>
              <p:nvPr/>
            </p:nvSpPr>
            <p:spPr>
              <a:xfrm>
                <a:off x="5681910" y="4679259"/>
                <a:ext cx="2151743" cy="523220"/>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04368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975"/>
                                        </p:tgtEl>
                                        <p:attrNameLst>
                                          <p:attrName>style.visibility</p:attrName>
                                        </p:attrNameLst>
                                      </p:cBhvr>
                                      <p:to>
                                        <p:strVal val="visible"/>
                                      </p:to>
                                    </p:set>
                                    <p:animEffect transition="in" filter="wipe(left)">
                                      <p:cBhvr>
                                        <p:cTn id="7" dur="500"/>
                                        <p:tgtEl>
                                          <p:spTgt spid="409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left)">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left)">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left)">
                                      <p:cBhvr>
                                        <p:cTn id="5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5" grpId="0"/>
      <p:bldP spid="8" grpId="0"/>
      <p:bldP spid="9" grpId="0"/>
      <p:bldP spid="10" grpId="0"/>
      <p:bldP spid="29" grpId="0"/>
      <p:bldP spid="35" grpId="0"/>
      <p:bldP spid="36" grpId="0"/>
      <p:bldP spid="37" grpId="0"/>
      <p:bldP spid="38" grpId="0"/>
      <p:bldP spid="3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3"/>
          <p:cNvSpPr txBox="1">
            <a:spLocks noChangeArrowheads="1"/>
          </p:cNvSpPr>
          <p:nvPr/>
        </p:nvSpPr>
        <p:spPr bwMode="auto">
          <a:xfrm>
            <a:off x="612067" y="567577"/>
            <a:ext cx="11923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600"/>
              </a:spcBef>
              <a:buClrTx/>
              <a:buSzTx/>
              <a:buFontTx/>
              <a:buNone/>
            </a:pPr>
            <a:r>
              <a:rPr lang="zh-CN" altLang="en-US" sz="2800" dirty="0">
                <a:solidFill>
                  <a:srgbClr val="0000FF"/>
                </a:solidFill>
                <a:latin typeface="+mn-lt"/>
                <a:ea typeface="+mn-ea"/>
              </a:rPr>
              <a:t>所以</a:t>
            </a:r>
            <a:endParaRPr lang="en-US" altLang="zh-CN"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13" name="矩形 12"/>
              <p:cNvSpPr/>
              <p:nvPr/>
            </p:nvSpPr>
            <p:spPr>
              <a:xfrm>
                <a:off x="1837681" y="567577"/>
                <a:ext cx="2115194" cy="136537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m:t>
                      </m:r>
                      <m:rad>
                        <m:radPr>
                          <m:degHide m:val="on"/>
                          <m:ctrlPr>
                            <a:rPr lang="en-US" altLang="zh-CN" sz="2800" b="0" i="1" smtClean="0">
                              <a:solidFill>
                                <a:srgbClr val="0000FF"/>
                              </a:solidFill>
                              <a:latin typeface="Cambria Math"/>
                            </a:rPr>
                          </m:ctrlPr>
                        </m:radPr>
                        <m:deg/>
                        <m:e>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𝐺𝑀</m:t>
                              </m:r>
                            </m:num>
                            <m:den>
                              <m:r>
                                <a:rPr lang="en-US" altLang="zh-CN" sz="2800" i="1">
                                  <a:solidFill>
                                    <a:srgbClr val="0000FF"/>
                                  </a:solidFill>
                                  <a:latin typeface="Cambria Math" panose="02040503050406030204" pitchFamily="18" charset="0"/>
                                </a:rPr>
                                <m:t>𝑅</m:t>
                              </m:r>
                            </m:den>
                          </m:f>
                        </m:e>
                      </m:rad>
                    </m:oMath>
                  </m:oMathPara>
                </a14:m>
                <a:endParaRPr lang="zh-CN" altLang="en-US" sz="2800" dirty="0">
                  <a:solidFill>
                    <a:srgbClr val="0000FF"/>
                  </a:solidFill>
                  <a:latin typeface="+mn-lt"/>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1837681" y="567577"/>
                <a:ext cx="2115194" cy="1365374"/>
              </a:xfrm>
              <a:prstGeom prst="rect">
                <a:avLst/>
              </a:prstGeom>
              <a:blipFill>
                <a:blip r:embed="rId2"/>
                <a:stretch>
                  <a:fillRect/>
                </a:stretch>
              </a:blipFill>
            </p:spPr>
            <p:txBody>
              <a:bodyPr/>
              <a:lstStyle/>
              <a:p>
                <a:r>
                  <a:rPr lang="zh-CN" altLang="en-US">
                    <a:noFill/>
                  </a:rPr>
                  <a:t> </a:t>
                </a:r>
              </a:p>
            </p:txBody>
          </p:sp>
        </mc:Fallback>
      </mc:AlternateContent>
      <p:sp>
        <p:nvSpPr>
          <p:cNvPr id="14" name="Text Box 3"/>
          <p:cNvSpPr txBox="1">
            <a:spLocks noChangeArrowheads="1"/>
          </p:cNvSpPr>
          <p:nvPr/>
        </p:nvSpPr>
        <p:spPr bwMode="auto">
          <a:xfrm>
            <a:off x="612066" y="2145639"/>
            <a:ext cx="11923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600"/>
              </a:spcBef>
              <a:buClrTx/>
              <a:buSzTx/>
              <a:buFontTx/>
              <a:buNone/>
            </a:pPr>
            <a:r>
              <a:rPr lang="zh-CN" altLang="en-US" sz="2800" dirty="0">
                <a:solidFill>
                  <a:srgbClr val="0000FF"/>
                </a:solidFill>
                <a:latin typeface="+mn-lt"/>
                <a:ea typeface="+mn-ea"/>
              </a:rPr>
              <a:t>而</a:t>
            </a:r>
            <a:endParaRPr lang="en-US" altLang="zh-CN"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15" name="矩形 14"/>
              <p:cNvSpPr/>
              <p:nvPr/>
            </p:nvSpPr>
            <p:spPr>
              <a:xfrm>
                <a:off x="1208240" y="1957767"/>
                <a:ext cx="1508426"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𝐺</m:t>
                          </m:r>
                          <m:r>
                            <a:rPr lang="en-US" altLang="zh-CN" sz="2800" b="0" i="1">
                              <a:solidFill>
                                <a:srgbClr val="0000FF"/>
                              </a:solidFill>
                              <a:latin typeface="Cambria Math" panose="02040503050406030204" pitchFamily="18" charset="0"/>
                              <a:ea typeface="+mn-ea"/>
                            </a:rPr>
                            <m:t>𝑀</m:t>
                          </m:r>
                        </m:num>
                        <m:den>
                          <m:sSup>
                            <m:sSupPr>
                              <m:ctrlPr>
                                <a:rPr lang="en-US" altLang="zh-CN" sz="2800" b="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𝑅</m:t>
                              </m:r>
                            </m:e>
                            <m:sup>
                              <m:r>
                                <a:rPr lang="en-US" altLang="zh-CN" sz="2800" b="0" i="1" smtClean="0">
                                  <a:solidFill>
                                    <a:srgbClr val="0000FF"/>
                                  </a:solidFill>
                                  <a:latin typeface="Cambria Math" panose="02040503050406030204" pitchFamily="18" charset="0"/>
                                  <a:ea typeface="+mn-ea"/>
                                </a:rPr>
                                <m:t>2</m:t>
                              </m:r>
                            </m:sup>
                          </m:sSup>
                        </m:den>
                      </m:f>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𝑔</m:t>
                      </m:r>
                    </m:oMath>
                  </m:oMathPara>
                </a14:m>
                <a:endParaRPr lang="zh-CN" altLang="en-US" sz="2800" dirty="0">
                  <a:solidFill>
                    <a:srgbClr val="0000FF"/>
                  </a:solidFill>
                  <a:latin typeface="+mn-lt"/>
                  <a:ea typeface="+mn-ea"/>
                </a:endParaRPr>
              </a:p>
            </p:txBody>
          </p:sp>
        </mc:Choice>
        <mc:Fallback xmlns="">
          <p:sp>
            <p:nvSpPr>
              <p:cNvPr id="15" name="矩形 14"/>
              <p:cNvSpPr>
                <a:spLocks noRot="1" noChangeAspect="1" noMove="1" noResize="1" noEditPoints="1" noAdjustHandles="1" noChangeArrowheads="1" noChangeShapeType="1" noTextEdit="1"/>
              </p:cNvSpPr>
              <p:nvPr/>
            </p:nvSpPr>
            <p:spPr>
              <a:xfrm>
                <a:off x="1208240" y="1957767"/>
                <a:ext cx="1508426" cy="898964"/>
              </a:xfrm>
              <a:prstGeom prst="rect">
                <a:avLst/>
              </a:prstGeom>
              <a:blipFill>
                <a:blip r:embed="rId3"/>
                <a:stretch>
                  <a:fillRect/>
                </a:stretch>
              </a:blipFill>
            </p:spPr>
            <p:txBody>
              <a:bodyPr/>
              <a:lstStyle/>
              <a:p>
                <a:r>
                  <a:rPr lang="zh-CN" altLang="en-US">
                    <a:noFill/>
                  </a:rPr>
                  <a:t> </a:t>
                </a:r>
              </a:p>
            </p:txBody>
          </p:sp>
        </mc:Fallback>
      </mc:AlternateContent>
      <p:sp>
        <p:nvSpPr>
          <p:cNvPr id="16" name="Text Box 3"/>
          <p:cNvSpPr txBox="1">
            <a:spLocks noChangeArrowheads="1"/>
          </p:cNvSpPr>
          <p:nvPr/>
        </p:nvSpPr>
        <p:spPr bwMode="auto">
          <a:xfrm>
            <a:off x="3007795" y="2145639"/>
            <a:ext cx="11923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600"/>
              </a:spcBef>
              <a:buClrTx/>
              <a:buSzTx/>
              <a:buFontTx/>
              <a:buNone/>
            </a:pPr>
            <a:r>
              <a:rPr lang="zh-CN" altLang="en-US" sz="2800" dirty="0">
                <a:solidFill>
                  <a:srgbClr val="0000FF"/>
                </a:solidFill>
                <a:latin typeface="+mn-lt"/>
                <a:ea typeface="+mn-ea"/>
              </a:rPr>
              <a:t>所以</a:t>
            </a:r>
            <a:endParaRPr lang="en-US" altLang="zh-CN"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17" name="矩形 16"/>
              <p:cNvSpPr/>
              <p:nvPr/>
            </p:nvSpPr>
            <p:spPr>
              <a:xfrm>
                <a:off x="1837681" y="3002524"/>
                <a:ext cx="2025683" cy="61414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m:t>
                      </m:r>
                      <m:rad>
                        <m:radPr>
                          <m:degHide m:val="on"/>
                          <m:ctrlPr>
                            <a:rPr lang="en-US" altLang="zh-CN" sz="2800" b="0" i="1" smtClean="0">
                              <a:solidFill>
                                <a:srgbClr val="0000FF"/>
                              </a:solidFill>
                              <a:latin typeface="Cambria Math"/>
                            </a:rPr>
                          </m:ctrlPr>
                        </m:radPr>
                        <m:deg/>
                        <m:e>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𝑔𝑅</m:t>
                          </m:r>
                        </m:e>
                      </m:rad>
                    </m:oMath>
                  </m:oMathPara>
                </a14:m>
                <a:endParaRPr lang="zh-CN" altLang="en-US" sz="2800" dirty="0">
                  <a:solidFill>
                    <a:srgbClr val="0000FF"/>
                  </a:solidFill>
                  <a:latin typeface="+mn-lt"/>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1837681" y="3002524"/>
                <a:ext cx="2025683" cy="61414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 Box 3"/>
              <p:cNvSpPr txBox="1">
                <a:spLocks noChangeArrowheads="1"/>
              </p:cNvSpPr>
              <p:nvPr/>
            </p:nvSpPr>
            <p:spPr bwMode="auto">
              <a:xfrm>
                <a:off x="645332" y="3960823"/>
                <a:ext cx="935210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600"/>
                  </a:spcBef>
                  <a:buClrTx/>
                  <a:buSzTx/>
                  <a:buFontTx/>
                  <a:buNone/>
                </a:pPr>
                <a:r>
                  <a:rPr lang="zh-CN" altLang="en-US" sz="2800" dirty="0">
                    <a:solidFill>
                      <a:srgbClr val="0000FF"/>
                    </a:solidFill>
                    <a:latin typeface="+mn-lt"/>
                    <a:ea typeface="+mn-ea"/>
                  </a:rPr>
                  <a:t>将</a:t>
                </a:r>
                <a14:m>
                  <m:oMath xmlns:m="http://schemas.openxmlformats.org/officeDocument/2006/math">
                    <m:r>
                      <a:rPr lang="en-US" altLang="zh-CN" sz="2800" i="1">
                        <a:solidFill>
                          <a:srgbClr val="0000FF"/>
                        </a:solidFill>
                        <a:latin typeface="Cambria Math" panose="02040503050406030204" pitchFamily="18" charset="0"/>
                      </a:rPr>
                      <m:t>𝑔</m:t>
                    </m:r>
                    <m:r>
                      <a:rPr lang="en-US" altLang="zh-CN" sz="2800" i="1">
                        <a:solidFill>
                          <a:srgbClr val="0000FF"/>
                        </a:solidFill>
                        <a:latin typeface="Cambria Math" panose="02040503050406030204" pitchFamily="18" charset="0"/>
                      </a:rPr>
                      <m:t>=9.8</m:t>
                    </m:r>
                    <m:r>
                      <a:rPr lang="en-US" altLang="zh-CN" sz="2800" b="0" i="1" smtClean="0">
                        <a:solidFill>
                          <a:srgbClr val="0000FF"/>
                        </a:solidFill>
                        <a:latin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oMath>
                </a14:m>
                <a:r>
                  <a:rPr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rPr>
                      <m:t>𝑅</m:t>
                    </m:r>
                    <m:r>
                      <a:rPr lang="en-US" altLang="zh-CN" sz="2800" b="0" i="1" smtClean="0">
                        <a:solidFill>
                          <a:srgbClr val="0000FF"/>
                        </a:solidFill>
                        <a:latin typeface="Cambria Math" panose="02040503050406030204" pitchFamily="18" charset="0"/>
                      </a:rPr>
                      <m:t>=6.4</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6</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oMath>
                </a14:m>
                <a:r>
                  <a:rPr lang="zh-CN" altLang="en-US" sz="2800" dirty="0">
                    <a:solidFill>
                      <a:srgbClr val="0000FF"/>
                    </a:solidFill>
                    <a:latin typeface="+mn-lt"/>
                    <a:ea typeface="+mn-ea"/>
                  </a:rPr>
                  <a:t>代入上式，则</a:t>
                </a:r>
                <a:endParaRPr lang="en-US" altLang="zh-CN" sz="2800" dirty="0">
                  <a:solidFill>
                    <a:srgbClr val="0000FF"/>
                  </a:solidFill>
                  <a:latin typeface="+mn-lt"/>
                  <a:ea typeface="+mn-ea"/>
                </a:endParaRPr>
              </a:p>
            </p:txBody>
          </p:sp>
        </mc:Choice>
        <mc:Fallback xmlns="">
          <p:sp>
            <p:nvSpPr>
              <p:cNvPr id="18" name="Text Box 3"/>
              <p:cNvSpPr txBox="1">
                <a:spLocks noRot="1" noChangeAspect="1" noMove="1" noResize="1" noEditPoints="1" noAdjustHandles="1" noChangeArrowheads="1" noChangeShapeType="1" noTextEdit="1"/>
              </p:cNvSpPr>
              <p:nvPr/>
            </p:nvSpPr>
            <p:spPr bwMode="auto">
              <a:xfrm>
                <a:off x="645332" y="3960823"/>
                <a:ext cx="9352108" cy="523220"/>
              </a:xfrm>
              <a:prstGeom prst="rect">
                <a:avLst/>
              </a:prstGeom>
              <a:blipFill>
                <a:blip r:embed="rId5"/>
                <a:stretch>
                  <a:fillRect l="-1369"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1837681" y="4910089"/>
                <a:ext cx="4321632" cy="62966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m:t>
                      </m:r>
                      <m:rad>
                        <m:radPr>
                          <m:degHide m:val="on"/>
                          <m:ctrlPr>
                            <a:rPr lang="en-US" altLang="zh-CN" sz="2800" b="0" i="1" smtClean="0">
                              <a:solidFill>
                                <a:srgbClr val="0000FF"/>
                              </a:solidFill>
                              <a:latin typeface="Cambria Math"/>
                            </a:rPr>
                          </m:ctrlPr>
                        </m:radPr>
                        <m:deg/>
                        <m:e>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9.8</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6.4</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6</m:t>
                              </m:r>
                            </m:sup>
                          </m:sSup>
                        </m:e>
                      </m:rad>
                    </m:oMath>
                  </m:oMathPara>
                </a14:m>
                <a:endParaRPr lang="zh-CN" altLang="en-US" sz="2800" dirty="0">
                  <a:solidFill>
                    <a:srgbClr val="0000FF"/>
                  </a:solidFill>
                  <a:latin typeface="+mn-lt"/>
                  <a:ea typeface="+mn-ea"/>
                </a:endParaRPr>
              </a:p>
            </p:txBody>
          </p:sp>
        </mc:Choice>
        <mc:Fallback xmlns="">
          <p:sp>
            <p:nvSpPr>
              <p:cNvPr id="19" name="矩形 18"/>
              <p:cNvSpPr>
                <a:spLocks noRot="1" noChangeAspect="1" noMove="1" noResize="1" noEditPoints="1" noAdjustHandles="1" noChangeArrowheads="1" noChangeShapeType="1" noTextEdit="1"/>
              </p:cNvSpPr>
              <p:nvPr/>
            </p:nvSpPr>
            <p:spPr>
              <a:xfrm>
                <a:off x="1837681" y="4910089"/>
                <a:ext cx="4321632" cy="62966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298127" y="5799589"/>
                <a:ext cx="3400739"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=11.2</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r>
                        <a:rPr lang="en-US" altLang="zh-CN" sz="2800" i="1">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dirty="0">
                  <a:solidFill>
                    <a:srgbClr val="0000FF"/>
                  </a:solidFill>
                  <a:latin typeface="+mn-lt"/>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2298127" y="5799589"/>
                <a:ext cx="3400739" cy="52322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5804350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3"/>
          <p:cNvSpPr txBox="1">
            <a:spLocks noChangeArrowheads="1"/>
          </p:cNvSpPr>
          <p:nvPr/>
        </p:nvSpPr>
        <p:spPr bwMode="auto">
          <a:xfrm>
            <a:off x="612067" y="557922"/>
            <a:ext cx="9052438"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600"/>
              </a:spcBef>
              <a:buClrTx/>
              <a:buSzTx/>
              <a:buFontTx/>
              <a:buNone/>
            </a:pPr>
            <a:r>
              <a:rPr lang="en-US" altLang="zh-CN" sz="2800" dirty="0">
                <a:solidFill>
                  <a:srgbClr val="FF0000"/>
                </a:solidFill>
                <a:latin typeface="+mn-lt"/>
                <a:ea typeface="+mn-ea"/>
              </a:rPr>
              <a:t>1010</a:t>
            </a:r>
            <a:r>
              <a:rPr lang="zh-CN" altLang="en-US" sz="2800" dirty="0">
                <a:solidFill>
                  <a:srgbClr val="0000FF"/>
                </a:solidFill>
                <a:latin typeface="+mn-lt"/>
                <a:ea typeface="+mn-ea"/>
              </a:rPr>
              <a:t>例：对功的概念有以下几种说法</a:t>
            </a:r>
            <a:r>
              <a:rPr lang="en-US" altLang="zh-CN" sz="2800" dirty="0">
                <a:solidFill>
                  <a:srgbClr val="0000FF"/>
                </a:solidFill>
                <a:latin typeface="+mn-lt"/>
                <a:ea typeface="+mn-ea"/>
              </a:rPr>
              <a:t>:</a:t>
            </a:r>
          </a:p>
          <a:p>
            <a:pPr algn="just" eaLnBrk="1" hangingPunct="1">
              <a:spcBef>
                <a:spcPts val="600"/>
              </a:spcBef>
              <a:buClrTx/>
              <a:buSzTx/>
              <a:buFontTx/>
              <a:buNone/>
            </a:pPr>
            <a:r>
              <a:rPr lang="en-US" altLang="zh-CN" sz="2800" dirty="0">
                <a:solidFill>
                  <a:srgbClr val="0000FF"/>
                </a:solidFill>
                <a:latin typeface="+mn-lt"/>
                <a:ea typeface="+mn-ea"/>
              </a:rPr>
              <a:t>(1)</a:t>
            </a:r>
            <a:r>
              <a:rPr lang="zh-CN" altLang="en-US" sz="2800" dirty="0">
                <a:solidFill>
                  <a:srgbClr val="0000FF"/>
                </a:solidFill>
                <a:latin typeface="+mn-lt"/>
                <a:ea typeface="+mn-ea"/>
              </a:rPr>
              <a:t>保守力作正功时，系统内相应的势能增加；</a:t>
            </a:r>
            <a:endParaRPr lang="en-US" altLang="zh-CN" sz="2800" dirty="0">
              <a:solidFill>
                <a:srgbClr val="0000FF"/>
              </a:solidFill>
              <a:latin typeface="+mn-lt"/>
              <a:ea typeface="+mn-ea"/>
            </a:endParaRPr>
          </a:p>
          <a:p>
            <a:pPr algn="just" eaLnBrk="1" hangingPunct="1">
              <a:spcBef>
                <a:spcPts val="600"/>
              </a:spcBef>
              <a:buClrTx/>
              <a:buSzTx/>
              <a:buFontTx/>
              <a:buNone/>
            </a:pPr>
            <a:r>
              <a:rPr lang="en-US" altLang="zh-CN" sz="2800" dirty="0">
                <a:solidFill>
                  <a:srgbClr val="0000FF"/>
                </a:solidFill>
                <a:latin typeface="+mn-lt"/>
                <a:ea typeface="+mn-ea"/>
              </a:rPr>
              <a:t>(2)</a:t>
            </a:r>
            <a:r>
              <a:rPr lang="zh-CN" altLang="en-US" sz="2800" dirty="0">
                <a:solidFill>
                  <a:srgbClr val="0000FF"/>
                </a:solidFill>
                <a:latin typeface="+mn-lt"/>
                <a:ea typeface="+mn-ea"/>
              </a:rPr>
              <a:t>质点运动经一闭合路径，保守力对质点作的功为零；</a:t>
            </a:r>
            <a:endParaRPr lang="en-US" altLang="zh-CN" sz="2800" dirty="0">
              <a:solidFill>
                <a:srgbClr val="0000FF"/>
              </a:solidFill>
              <a:latin typeface="+mn-lt"/>
              <a:ea typeface="+mn-ea"/>
            </a:endParaRPr>
          </a:p>
          <a:p>
            <a:pPr algn="just" eaLnBrk="1" hangingPunct="1">
              <a:spcBef>
                <a:spcPts val="600"/>
              </a:spcBef>
              <a:buClrTx/>
              <a:buSzTx/>
              <a:buFontTx/>
              <a:buNone/>
            </a:pPr>
            <a:r>
              <a:rPr lang="en-US" altLang="zh-CN" sz="2800" dirty="0">
                <a:solidFill>
                  <a:srgbClr val="0000FF"/>
                </a:solidFill>
                <a:latin typeface="+mn-lt"/>
                <a:ea typeface="+mn-ea"/>
              </a:rPr>
              <a:t>(3)</a:t>
            </a:r>
            <a:r>
              <a:rPr lang="zh-CN" altLang="en-US" sz="2800" dirty="0">
                <a:solidFill>
                  <a:srgbClr val="0000FF"/>
                </a:solidFill>
                <a:latin typeface="+mn-lt"/>
                <a:ea typeface="+mn-ea"/>
              </a:rPr>
              <a:t>作用力和反作用力大小相等、方向相反，两者所作功的代数和必为零。</a:t>
            </a:r>
            <a:endParaRPr lang="en-US" altLang="zh-CN" sz="2800" dirty="0">
              <a:solidFill>
                <a:srgbClr val="0000FF"/>
              </a:solidFill>
              <a:latin typeface="+mn-lt"/>
              <a:ea typeface="+mn-ea"/>
            </a:endParaRPr>
          </a:p>
        </p:txBody>
      </p:sp>
      <p:sp>
        <p:nvSpPr>
          <p:cNvPr id="3" name="Text Box 4"/>
          <p:cNvSpPr txBox="1">
            <a:spLocks noChangeArrowheads="1"/>
          </p:cNvSpPr>
          <p:nvPr/>
        </p:nvSpPr>
        <p:spPr bwMode="auto">
          <a:xfrm>
            <a:off x="612066" y="4596522"/>
            <a:ext cx="229994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分析：</a:t>
            </a:r>
          </a:p>
        </p:txBody>
      </p:sp>
      <p:sp>
        <p:nvSpPr>
          <p:cNvPr id="4" name="Text Box 5"/>
          <p:cNvSpPr txBox="1">
            <a:spLocks noChangeArrowheads="1"/>
          </p:cNvSpPr>
          <p:nvPr/>
        </p:nvSpPr>
        <p:spPr bwMode="auto">
          <a:xfrm>
            <a:off x="612067" y="5129921"/>
            <a:ext cx="939006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a:t>
            </a:r>
            <a:r>
              <a:rPr lang="en-US" altLang="zh-CN" sz="2800" dirty="0">
                <a:solidFill>
                  <a:srgbClr val="0000FF"/>
                </a:solidFill>
                <a:latin typeface="+mn-lt"/>
                <a:ea typeface="+mn-ea"/>
              </a:rPr>
              <a:t>3</a:t>
            </a:r>
            <a:r>
              <a:rPr lang="zh-CN" altLang="en-US" sz="2800" dirty="0">
                <a:solidFill>
                  <a:srgbClr val="0000FF"/>
                </a:solidFill>
                <a:latin typeface="+mn-lt"/>
                <a:ea typeface="+mn-ea"/>
              </a:rPr>
              <a:t>）错。</a:t>
            </a:r>
            <a:r>
              <a:rPr lang="en-US" altLang="zh-CN" sz="2800" dirty="0">
                <a:solidFill>
                  <a:srgbClr val="0000FF"/>
                </a:solidFill>
                <a:latin typeface="+mn-lt"/>
                <a:ea typeface="+mn-ea"/>
              </a:rPr>
              <a:t>(</a:t>
            </a:r>
            <a:r>
              <a:rPr lang="zh-CN" altLang="en-US" sz="2800" dirty="0">
                <a:solidFill>
                  <a:srgbClr val="0000FF"/>
                </a:solidFill>
                <a:latin typeface="+mn-lt"/>
                <a:ea typeface="+mn-ea"/>
              </a:rPr>
              <a:t>作用力和反作用力虽然大小相等、方向相反，但两者所作功的代数和不一定为零；而等于力与两者相对位移的乘积。</a:t>
            </a:r>
            <a:r>
              <a:rPr lang="en-US" altLang="zh-CN" sz="2800" dirty="0">
                <a:solidFill>
                  <a:srgbClr val="0000FF"/>
                </a:solidFill>
                <a:latin typeface="+mn-lt"/>
                <a:ea typeface="+mn-ea"/>
              </a:rPr>
              <a:t>) </a:t>
            </a:r>
          </a:p>
        </p:txBody>
      </p:sp>
      <p:sp>
        <p:nvSpPr>
          <p:cNvPr id="59397" name="Rectangle 6"/>
          <p:cNvSpPr>
            <a:spLocks noChangeArrowheads="1"/>
          </p:cNvSpPr>
          <p:nvPr/>
        </p:nvSpPr>
        <p:spPr bwMode="auto">
          <a:xfrm>
            <a:off x="612067" y="3229027"/>
            <a:ext cx="8382000"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90000"/>
              </a:lnSpc>
              <a:spcBef>
                <a:spcPct val="50000"/>
              </a:spcBef>
              <a:buClrTx/>
              <a:buSzTx/>
              <a:buFontTx/>
              <a:buNone/>
            </a:pPr>
            <a:r>
              <a:rPr lang="en-US" altLang="zh-CN" sz="2800" dirty="0">
                <a:solidFill>
                  <a:srgbClr val="0000FF"/>
                </a:solidFill>
                <a:latin typeface="+mn-lt"/>
                <a:ea typeface="+mn-ea"/>
              </a:rPr>
              <a:t>(A)(1)</a:t>
            </a:r>
            <a:r>
              <a:rPr lang="zh-CN" altLang="en-US" sz="2800" dirty="0">
                <a:solidFill>
                  <a:srgbClr val="0000FF"/>
                </a:solidFill>
                <a:latin typeface="+mn-lt"/>
                <a:ea typeface="+mn-ea"/>
              </a:rPr>
              <a:t>、</a:t>
            </a:r>
            <a:r>
              <a:rPr lang="en-US" altLang="zh-CN" sz="2800" dirty="0">
                <a:solidFill>
                  <a:srgbClr val="0000FF"/>
                </a:solidFill>
                <a:latin typeface="+mn-lt"/>
                <a:ea typeface="+mn-ea"/>
              </a:rPr>
              <a:t>(2)</a:t>
            </a:r>
            <a:r>
              <a:rPr lang="zh-CN" altLang="en-US" sz="2800" dirty="0">
                <a:solidFill>
                  <a:srgbClr val="0000FF"/>
                </a:solidFill>
                <a:latin typeface="+mn-lt"/>
                <a:ea typeface="+mn-ea"/>
              </a:rPr>
              <a:t>是正确的；    </a:t>
            </a:r>
            <a:r>
              <a:rPr lang="en-US" altLang="zh-CN" sz="2800" dirty="0">
                <a:solidFill>
                  <a:srgbClr val="0000FF"/>
                </a:solidFill>
                <a:latin typeface="+mn-lt"/>
                <a:ea typeface="+mn-ea"/>
              </a:rPr>
              <a:t>(B)(2)</a:t>
            </a:r>
            <a:r>
              <a:rPr lang="zh-CN" altLang="en-US" sz="2800" dirty="0">
                <a:solidFill>
                  <a:srgbClr val="0000FF"/>
                </a:solidFill>
                <a:latin typeface="+mn-lt"/>
                <a:ea typeface="+mn-ea"/>
              </a:rPr>
              <a:t>、</a:t>
            </a:r>
            <a:r>
              <a:rPr lang="en-US" altLang="zh-CN" sz="2800" dirty="0">
                <a:solidFill>
                  <a:srgbClr val="0000FF"/>
                </a:solidFill>
                <a:latin typeface="+mn-lt"/>
                <a:ea typeface="+mn-ea"/>
              </a:rPr>
              <a:t>(3)</a:t>
            </a:r>
            <a:r>
              <a:rPr lang="zh-CN" altLang="en-US" sz="2800" dirty="0">
                <a:solidFill>
                  <a:srgbClr val="0000FF"/>
                </a:solidFill>
                <a:latin typeface="+mn-lt"/>
                <a:ea typeface="+mn-ea"/>
              </a:rPr>
              <a:t>是正确的；</a:t>
            </a:r>
          </a:p>
          <a:p>
            <a:pPr algn="just" eaLnBrk="1" hangingPunct="1">
              <a:lnSpc>
                <a:spcPct val="90000"/>
              </a:lnSpc>
              <a:spcBef>
                <a:spcPct val="50000"/>
              </a:spcBef>
              <a:buClrTx/>
              <a:buSzTx/>
              <a:buFontTx/>
              <a:buNone/>
            </a:pPr>
            <a:r>
              <a:rPr lang="en-US" altLang="zh-CN" sz="2800" dirty="0">
                <a:solidFill>
                  <a:srgbClr val="0000FF"/>
                </a:solidFill>
                <a:latin typeface="+mn-lt"/>
                <a:ea typeface="+mn-ea"/>
              </a:rPr>
              <a:t>(C)</a:t>
            </a:r>
            <a:r>
              <a:rPr lang="zh-CN" altLang="en-US" sz="2800" dirty="0">
                <a:solidFill>
                  <a:srgbClr val="0000FF"/>
                </a:solidFill>
                <a:latin typeface="+mn-lt"/>
                <a:ea typeface="+mn-ea"/>
              </a:rPr>
              <a:t>只有</a:t>
            </a:r>
            <a:r>
              <a:rPr lang="en-US" altLang="zh-CN" sz="2800" dirty="0">
                <a:solidFill>
                  <a:srgbClr val="0000FF"/>
                </a:solidFill>
                <a:latin typeface="+mn-lt"/>
                <a:ea typeface="+mn-ea"/>
              </a:rPr>
              <a:t>(2)</a:t>
            </a:r>
            <a:r>
              <a:rPr lang="zh-CN" altLang="en-US" sz="2800" dirty="0">
                <a:solidFill>
                  <a:srgbClr val="0000FF"/>
                </a:solidFill>
                <a:latin typeface="+mn-lt"/>
                <a:ea typeface="+mn-ea"/>
              </a:rPr>
              <a:t>是正确的；     </a:t>
            </a:r>
            <a:r>
              <a:rPr lang="en-US" altLang="zh-CN" sz="2800" dirty="0">
                <a:solidFill>
                  <a:srgbClr val="0000FF"/>
                </a:solidFill>
                <a:latin typeface="+mn-lt"/>
                <a:ea typeface="+mn-ea"/>
              </a:rPr>
              <a:t>(D)</a:t>
            </a:r>
            <a:r>
              <a:rPr lang="zh-CN" altLang="en-US" sz="2800" dirty="0">
                <a:solidFill>
                  <a:srgbClr val="0000FF"/>
                </a:solidFill>
                <a:latin typeface="+mn-lt"/>
                <a:ea typeface="+mn-ea"/>
              </a:rPr>
              <a:t>只有</a:t>
            </a:r>
            <a:r>
              <a:rPr lang="en-US" altLang="zh-CN" sz="2800" dirty="0">
                <a:solidFill>
                  <a:srgbClr val="0000FF"/>
                </a:solidFill>
                <a:latin typeface="+mn-lt"/>
                <a:ea typeface="+mn-ea"/>
              </a:rPr>
              <a:t>(3)</a:t>
            </a:r>
            <a:r>
              <a:rPr lang="zh-CN" altLang="en-US" sz="2800" dirty="0">
                <a:solidFill>
                  <a:srgbClr val="0000FF"/>
                </a:solidFill>
                <a:latin typeface="+mn-lt"/>
                <a:ea typeface="+mn-ea"/>
              </a:rPr>
              <a:t>是正确的。</a:t>
            </a:r>
          </a:p>
        </p:txBody>
      </p:sp>
      <p:sp>
        <p:nvSpPr>
          <p:cNvPr id="6" name="Text Box 7"/>
          <p:cNvSpPr txBox="1">
            <a:spLocks noChangeArrowheads="1"/>
          </p:cNvSpPr>
          <p:nvPr/>
        </p:nvSpPr>
        <p:spPr bwMode="auto">
          <a:xfrm>
            <a:off x="8478128" y="3504786"/>
            <a:ext cx="12989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a:t>
            </a:r>
            <a:r>
              <a:rPr lang="en-US" altLang="zh-CN" sz="2800" dirty="0">
                <a:solidFill>
                  <a:srgbClr val="0000FF"/>
                </a:solidFill>
                <a:latin typeface="+mn-lt"/>
                <a:ea typeface="+mn-ea"/>
              </a:rPr>
              <a:t>C</a:t>
            </a:r>
            <a:r>
              <a:rPr lang="zh-CN" altLang="en-US" sz="2800" dirty="0">
                <a:solidFill>
                  <a:srgbClr val="0000FF"/>
                </a:solidFill>
                <a:latin typeface="+mn-lt"/>
                <a:ea typeface="+mn-ea"/>
              </a:rPr>
              <a:t>）</a:t>
            </a:r>
          </a:p>
        </p:txBody>
      </p:sp>
      <p:sp>
        <p:nvSpPr>
          <p:cNvPr id="7" name="Rectangle 8"/>
          <p:cNvSpPr>
            <a:spLocks noChangeArrowheads="1"/>
          </p:cNvSpPr>
          <p:nvPr/>
        </p:nvSpPr>
        <p:spPr bwMode="auto">
          <a:xfrm>
            <a:off x="1780466" y="4596522"/>
            <a:ext cx="85733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a:t>
            </a:r>
            <a:r>
              <a:rPr lang="en-US" altLang="zh-CN" sz="2800" dirty="0">
                <a:solidFill>
                  <a:srgbClr val="0000FF"/>
                </a:solidFill>
                <a:latin typeface="+mn-lt"/>
                <a:ea typeface="+mn-ea"/>
              </a:rPr>
              <a:t>1</a:t>
            </a:r>
            <a:r>
              <a:rPr lang="zh-CN" altLang="en-US" sz="2800" dirty="0">
                <a:solidFill>
                  <a:srgbClr val="0000FF"/>
                </a:solidFill>
                <a:latin typeface="+mn-lt"/>
                <a:ea typeface="+mn-ea"/>
              </a:rPr>
              <a:t>）错。</a:t>
            </a:r>
            <a:r>
              <a:rPr lang="en-US" altLang="zh-CN" sz="2800" dirty="0">
                <a:solidFill>
                  <a:srgbClr val="0000FF"/>
                </a:solidFill>
                <a:latin typeface="+mn-lt"/>
                <a:ea typeface="+mn-ea"/>
              </a:rPr>
              <a:t>(</a:t>
            </a:r>
            <a:r>
              <a:rPr lang="zh-CN" altLang="en-US" sz="2800" dirty="0">
                <a:solidFill>
                  <a:srgbClr val="0000FF"/>
                </a:solidFill>
                <a:latin typeface="+mn-lt"/>
                <a:ea typeface="+mn-ea"/>
              </a:rPr>
              <a:t>保守力作正功时，系统相应的势能减少</a:t>
            </a:r>
            <a:r>
              <a:rPr lang="en-US" altLang="zh-CN" sz="2800" dirty="0">
                <a:solidFill>
                  <a:srgbClr val="0000FF"/>
                </a:solidFill>
                <a:latin typeface="+mn-lt"/>
                <a:ea typeface="+mn-ea"/>
              </a:rPr>
              <a:t>)</a:t>
            </a:r>
            <a:r>
              <a:rPr lang="zh-CN" altLang="en-US" sz="2800" dirty="0">
                <a:solidFill>
                  <a:srgbClr val="0000FF"/>
                </a:solidFill>
                <a:latin typeface="+mn-lt"/>
                <a:ea typeface="+mn-ea"/>
              </a:rPr>
              <a:t>。</a:t>
            </a:r>
            <a:endParaRPr lang="en-US" altLang="zh-CN" sz="2800" dirty="0">
              <a:solidFill>
                <a:srgbClr val="0000FF"/>
              </a:solidFill>
              <a:latin typeface="+mn-lt"/>
              <a:ea typeface="+mn-ea"/>
            </a:endParaRPr>
          </a:p>
        </p:txBody>
      </p:sp>
    </p:spTree>
    <p:extLst>
      <p:ext uri="{BB962C8B-B14F-4D97-AF65-F5344CB8AC3E}">
        <p14:creationId xmlns:p14="http://schemas.microsoft.com/office/powerpoint/2010/main" val="264429873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trips(downRigh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16"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6" grpId="0" autoUpdateAnimBg="0"/>
      <p:bldP spid="7"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3"/>
          <p:cNvSpPr txBox="1">
            <a:spLocks noChangeArrowheads="1"/>
          </p:cNvSpPr>
          <p:nvPr/>
        </p:nvSpPr>
        <p:spPr bwMode="auto">
          <a:xfrm>
            <a:off x="527539" y="665944"/>
            <a:ext cx="77835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latin typeface="+mn-lt"/>
                <a:ea typeface="+mn-ea"/>
              </a:rPr>
              <a:t>1011</a:t>
            </a:r>
            <a:r>
              <a:rPr lang="zh-CN" altLang="en-US" sz="2800" dirty="0">
                <a:solidFill>
                  <a:srgbClr val="0000FF"/>
                </a:solidFill>
                <a:latin typeface="+mn-lt"/>
                <a:ea typeface="+mn-ea"/>
              </a:rPr>
              <a:t>例：以下四种说法中，哪一种是正确的？</a:t>
            </a:r>
          </a:p>
        </p:txBody>
      </p:sp>
      <p:sp>
        <p:nvSpPr>
          <p:cNvPr id="61443" name="Text Box 4"/>
          <p:cNvSpPr txBox="1">
            <a:spLocks noChangeArrowheads="1"/>
          </p:cNvSpPr>
          <p:nvPr/>
        </p:nvSpPr>
        <p:spPr bwMode="auto">
          <a:xfrm>
            <a:off x="527539" y="1542243"/>
            <a:ext cx="7391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a:t>
            </a:r>
            <a:r>
              <a:rPr lang="en-US" altLang="zh-CN" sz="2800" dirty="0">
                <a:solidFill>
                  <a:srgbClr val="0000FF"/>
                </a:solidFill>
                <a:latin typeface="+mn-lt"/>
                <a:ea typeface="+mn-ea"/>
              </a:rPr>
              <a:t>A</a:t>
            </a:r>
            <a:r>
              <a:rPr lang="zh-CN" altLang="en-US" sz="2800" dirty="0">
                <a:solidFill>
                  <a:srgbClr val="0000FF"/>
                </a:solidFill>
                <a:latin typeface="+mn-lt"/>
                <a:ea typeface="+mn-ea"/>
              </a:rPr>
              <a:t>）作用力与反作用力的功一定是等值异号；</a:t>
            </a:r>
            <a:endParaRPr lang="en-US" altLang="zh-CN" sz="2800" dirty="0">
              <a:solidFill>
                <a:srgbClr val="0000FF"/>
              </a:solidFill>
              <a:latin typeface="+mn-lt"/>
              <a:ea typeface="+mn-ea"/>
            </a:endParaRPr>
          </a:p>
        </p:txBody>
      </p:sp>
      <p:sp>
        <p:nvSpPr>
          <p:cNvPr id="61444" name="Text Box 5"/>
          <p:cNvSpPr txBox="1">
            <a:spLocks noChangeArrowheads="1"/>
          </p:cNvSpPr>
          <p:nvPr/>
        </p:nvSpPr>
        <p:spPr bwMode="auto">
          <a:xfrm>
            <a:off x="527539" y="2418543"/>
            <a:ext cx="7391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a:t>
            </a:r>
            <a:r>
              <a:rPr lang="en-US" altLang="zh-CN" sz="2800" dirty="0">
                <a:solidFill>
                  <a:srgbClr val="0000FF"/>
                </a:solidFill>
                <a:latin typeface="+mn-lt"/>
                <a:ea typeface="+mn-ea"/>
              </a:rPr>
              <a:t>B</a:t>
            </a:r>
            <a:r>
              <a:rPr lang="zh-CN" altLang="en-US" sz="2800" dirty="0">
                <a:solidFill>
                  <a:srgbClr val="0000FF"/>
                </a:solidFill>
                <a:latin typeface="+mn-lt"/>
                <a:ea typeface="+mn-ea"/>
              </a:rPr>
              <a:t>）内力不能改变系统的总机械能；</a:t>
            </a:r>
            <a:endParaRPr lang="en-US" altLang="zh-CN" sz="2800" dirty="0">
              <a:solidFill>
                <a:srgbClr val="0000FF"/>
              </a:solidFill>
              <a:latin typeface="+mn-lt"/>
              <a:ea typeface="+mn-ea"/>
            </a:endParaRPr>
          </a:p>
        </p:txBody>
      </p:sp>
      <p:sp>
        <p:nvSpPr>
          <p:cNvPr id="61445" name="Text Box 6"/>
          <p:cNvSpPr txBox="1">
            <a:spLocks noChangeArrowheads="1"/>
          </p:cNvSpPr>
          <p:nvPr/>
        </p:nvSpPr>
        <p:spPr bwMode="auto">
          <a:xfrm>
            <a:off x="527539" y="3294843"/>
            <a:ext cx="670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a:t>
            </a:r>
            <a:r>
              <a:rPr lang="en-US" altLang="zh-CN" sz="2800" dirty="0">
                <a:solidFill>
                  <a:srgbClr val="0000FF"/>
                </a:solidFill>
                <a:latin typeface="+mn-lt"/>
                <a:ea typeface="+mn-ea"/>
              </a:rPr>
              <a:t>C</a:t>
            </a:r>
            <a:r>
              <a:rPr lang="zh-CN" altLang="en-US" sz="2800" dirty="0">
                <a:solidFill>
                  <a:srgbClr val="0000FF"/>
                </a:solidFill>
                <a:latin typeface="+mn-lt"/>
                <a:ea typeface="+mn-ea"/>
              </a:rPr>
              <a:t>）摩擦力只能作负功；</a:t>
            </a:r>
            <a:endParaRPr lang="en-US" altLang="zh-CN" sz="2800" dirty="0">
              <a:solidFill>
                <a:srgbClr val="0000FF"/>
              </a:solidFill>
              <a:latin typeface="+mn-lt"/>
              <a:ea typeface="+mn-ea"/>
            </a:endParaRPr>
          </a:p>
        </p:txBody>
      </p:sp>
      <p:sp>
        <p:nvSpPr>
          <p:cNvPr id="61446" name="Text Box 7"/>
          <p:cNvSpPr txBox="1">
            <a:spLocks noChangeArrowheads="1"/>
          </p:cNvSpPr>
          <p:nvPr/>
        </p:nvSpPr>
        <p:spPr bwMode="auto">
          <a:xfrm>
            <a:off x="527539" y="4171144"/>
            <a:ext cx="9376116"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buClrTx/>
              <a:buSzTx/>
              <a:buFontTx/>
              <a:buNone/>
            </a:pPr>
            <a:r>
              <a:rPr lang="zh-CN" altLang="en-US" sz="2800" dirty="0">
                <a:solidFill>
                  <a:srgbClr val="0000FF"/>
                </a:solidFill>
                <a:latin typeface="+mn-lt"/>
                <a:ea typeface="+mn-ea"/>
              </a:rPr>
              <a:t>（</a:t>
            </a:r>
            <a:r>
              <a:rPr lang="en-US" altLang="zh-CN" sz="2800" dirty="0">
                <a:solidFill>
                  <a:srgbClr val="0000FF"/>
                </a:solidFill>
                <a:latin typeface="+mn-lt"/>
                <a:ea typeface="+mn-ea"/>
              </a:rPr>
              <a:t>D</a:t>
            </a:r>
            <a:r>
              <a:rPr lang="zh-CN" altLang="en-US" sz="2800" dirty="0">
                <a:solidFill>
                  <a:srgbClr val="0000FF"/>
                </a:solidFill>
                <a:latin typeface="+mn-lt"/>
                <a:ea typeface="+mn-ea"/>
              </a:rPr>
              <a:t>）同一个力作功在不同的参考系中，也不一定相同。</a:t>
            </a:r>
            <a:endParaRPr lang="en-US" altLang="zh-CN" sz="2800" dirty="0">
              <a:solidFill>
                <a:srgbClr val="0000FF"/>
              </a:solidFill>
              <a:latin typeface="+mn-lt"/>
              <a:ea typeface="+mn-ea"/>
            </a:endParaRPr>
          </a:p>
        </p:txBody>
      </p:sp>
      <p:sp>
        <p:nvSpPr>
          <p:cNvPr id="2" name="矩形 1"/>
          <p:cNvSpPr/>
          <p:nvPr/>
        </p:nvSpPr>
        <p:spPr>
          <a:xfrm>
            <a:off x="3880339" y="5180818"/>
            <a:ext cx="1162498"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30000"/>
              </a:lnSpc>
              <a:spcBef>
                <a:spcPct val="50000"/>
              </a:spcBef>
            </a:pPr>
            <a:r>
              <a:rPr kumimoji="1" lang="zh-CN" altLang="en-US" sz="2800" dirty="0">
                <a:solidFill>
                  <a:srgbClr val="0000FF"/>
                </a:solidFill>
                <a:latin typeface="+mn-lt"/>
                <a:ea typeface="+mn-ea"/>
              </a:rPr>
              <a:t>（</a:t>
            </a:r>
            <a:r>
              <a:rPr kumimoji="1" lang="en-US" altLang="zh-CN" sz="2800" dirty="0">
                <a:solidFill>
                  <a:srgbClr val="0000FF"/>
                </a:solidFill>
                <a:latin typeface="+mn-lt"/>
                <a:ea typeface="+mn-ea"/>
              </a:rPr>
              <a:t>D</a:t>
            </a:r>
            <a:r>
              <a:rPr kumimoji="1" lang="zh-CN" altLang="en-US" sz="2800" dirty="0">
                <a:solidFill>
                  <a:srgbClr val="0000FF"/>
                </a:solidFill>
                <a:latin typeface="+mn-lt"/>
                <a:ea typeface="+mn-ea"/>
              </a:rPr>
              <a:t>）</a:t>
            </a:r>
          </a:p>
        </p:txBody>
      </p:sp>
    </p:spTree>
    <p:extLst>
      <p:ext uri="{BB962C8B-B14F-4D97-AF65-F5344CB8AC3E}">
        <p14:creationId xmlns:p14="http://schemas.microsoft.com/office/powerpoint/2010/main" val="194340578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2466" name="Text Box 2"/>
              <p:cNvSpPr txBox="1">
                <a:spLocks noChangeArrowheads="1"/>
              </p:cNvSpPr>
              <p:nvPr/>
            </p:nvSpPr>
            <p:spPr bwMode="auto">
              <a:xfrm>
                <a:off x="561878" y="459447"/>
                <a:ext cx="8915400"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例：一人从十米深的井中提水，起始桶中装有</a:t>
                </a:r>
                <a14:m>
                  <m:oMath xmlns:m="http://schemas.openxmlformats.org/officeDocument/2006/math">
                    <m:r>
                      <a:rPr lang="en-US" altLang="zh-CN" sz="2800" b="0" i="1" smtClean="0">
                        <a:solidFill>
                          <a:srgbClr val="0000FF"/>
                        </a:solidFill>
                        <a:latin typeface="Cambria Math" panose="02040503050406030204" pitchFamily="18" charset="0"/>
                      </a:rPr>
                      <m:t>10.0</m:t>
                    </m:r>
                    <m:r>
                      <a:rPr lang="en-US" altLang="zh-CN" sz="2800" b="0" i="1" smtClean="0">
                        <a:solidFill>
                          <a:srgbClr val="0000FF"/>
                        </a:solidFill>
                        <a:latin typeface="Cambria Math" panose="02040503050406030204" pitchFamily="18" charset="0"/>
                      </a:rPr>
                      <m:t>𝑘𝑔</m:t>
                    </m:r>
                  </m:oMath>
                </a14:m>
                <a:r>
                  <a:rPr lang="zh-CN" altLang="en-US" sz="2800" dirty="0">
                    <a:solidFill>
                      <a:srgbClr val="0000FF"/>
                    </a:solidFill>
                    <a:latin typeface="+mn-lt"/>
                    <a:ea typeface="+mn-ea"/>
                  </a:rPr>
                  <a:t>的水，由于水桶漏水，每升高</a:t>
                </a:r>
                <a14:m>
                  <m:oMath xmlns:m="http://schemas.openxmlformats.org/officeDocument/2006/math">
                    <m:r>
                      <a:rPr lang="en-US" altLang="zh-CN" sz="2800" b="0" i="1" smtClean="0">
                        <a:solidFill>
                          <a:srgbClr val="0000FF"/>
                        </a:solidFill>
                        <a:latin typeface="Cambria Math" panose="02040503050406030204" pitchFamily="18" charset="0"/>
                      </a:rPr>
                      <m:t>1.0</m:t>
                    </m:r>
                    <m:r>
                      <a:rPr lang="en-US" altLang="zh-CN" sz="2800" b="0" i="1" smtClean="0">
                        <a:solidFill>
                          <a:srgbClr val="0000FF"/>
                        </a:solidFill>
                        <a:latin typeface="Cambria Math" panose="02040503050406030204" pitchFamily="18" charset="0"/>
                      </a:rPr>
                      <m:t>𝑚</m:t>
                    </m:r>
                  </m:oMath>
                </a14:m>
                <a:r>
                  <a:rPr lang="zh-CN" altLang="en-US" sz="2800" dirty="0">
                    <a:solidFill>
                      <a:srgbClr val="0000FF"/>
                    </a:solidFill>
                    <a:latin typeface="+mn-lt"/>
                    <a:ea typeface="+mn-ea"/>
                  </a:rPr>
                  <a:t>要漏去</a:t>
                </a:r>
                <a14:m>
                  <m:oMath xmlns:m="http://schemas.openxmlformats.org/officeDocument/2006/math">
                    <m:r>
                      <a:rPr lang="en-US" altLang="zh-CN" sz="2800" b="0" i="1" smtClean="0">
                        <a:solidFill>
                          <a:srgbClr val="0000FF"/>
                        </a:solidFill>
                        <a:latin typeface="Cambria Math" panose="02040503050406030204" pitchFamily="18" charset="0"/>
                      </a:rPr>
                      <m:t>0.2</m:t>
                    </m:r>
                    <m:r>
                      <a:rPr lang="en-US" altLang="zh-CN" sz="2800" b="0" i="1" smtClean="0">
                        <a:solidFill>
                          <a:srgbClr val="0000FF"/>
                        </a:solidFill>
                        <a:latin typeface="Cambria Math" panose="02040503050406030204" pitchFamily="18" charset="0"/>
                      </a:rPr>
                      <m:t>𝑘𝑔</m:t>
                    </m:r>
                  </m:oMath>
                </a14:m>
                <a:r>
                  <a:rPr lang="zh-CN" altLang="en-US" sz="2800" dirty="0">
                    <a:solidFill>
                      <a:srgbClr val="0000FF"/>
                    </a:solidFill>
                    <a:latin typeface="+mn-lt"/>
                    <a:ea typeface="+mn-ea"/>
                  </a:rPr>
                  <a:t>的水，水桶被匀速的从井中提到井口，求人所作的功。</a:t>
                </a:r>
                <a:endParaRPr lang="en-US" altLang="zh-CN" sz="2800" dirty="0">
                  <a:solidFill>
                    <a:srgbClr val="0000FF"/>
                  </a:solidFill>
                  <a:latin typeface="+mn-lt"/>
                  <a:ea typeface="+mn-ea"/>
                </a:endParaRPr>
              </a:p>
            </p:txBody>
          </p:sp>
        </mc:Choice>
        <mc:Fallback xmlns="">
          <p:sp>
            <p:nvSpPr>
              <p:cNvPr id="62466" name="Text Box 2"/>
              <p:cNvSpPr txBox="1">
                <a:spLocks noRot="1" noChangeAspect="1" noMove="1" noResize="1" noEditPoints="1" noAdjustHandles="1" noChangeArrowheads="1" noChangeShapeType="1" noTextEdit="1"/>
              </p:cNvSpPr>
              <p:nvPr/>
            </p:nvSpPr>
            <p:spPr bwMode="auto">
              <a:xfrm>
                <a:off x="561878" y="459447"/>
                <a:ext cx="8915400" cy="1384995"/>
              </a:xfrm>
              <a:prstGeom prst="rect">
                <a:avLst/>
              </a:prstGeom>
              <a:blipFill>
                <a:blip r:embed="rId2"/>
                <a:stretch>
                  <a:fillRect l="-1367" t="-4386" r="-1367" b="-109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62467" name="Group 3"/>
          <p:cNvGrpSpPr>
            <a:grpSpLocks/>
          </p:cNvGrpSpPr>
          <p:nvPr/>
        </p:nvGrpSpPr>
        <p:grpSpPr bwMode="auto">
          <a:xfrm>
            <a:off x="790478" y="3431247"/>
            <a:ext cx="1524000" cy="2667000"/>
            <a:chOff x="336" y="1872"/>
            <a:chExt cx="960" cy="1680"/>
          </a:xfrm>
        </p:grpSpPr>
        <p:sp>
          <p:nvSpPr>
            <p:cNvPr id="62491" name="AutoShape 4"/>
            <p:cNvSpPr>
              <a:spLocks noChangeArrowheads="1"/>
            </p:cNvSpPr>
            <p:nvPr/>
          </p:nvSpPr>
          <p:spPr bwMode="auto">
            <a:xfrm>
              <a:off x="336" y="2256"/>
              <a:ext cx="960" cy="86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gradFill rotWithShape="0">
              <a:gsLst>
                <a:gs pos="0">
                  <a:srgbClr val="666666"/>
                </a:gs>
                <a:gs pos="50000">
                  <a:srgbClr val="DDDDDD"/>
                </a:gs>
                <a:gs pos="100000">
                  <a:srgbClr val="666666"/>
                </a:gs>
              </a:gsLst>
              <a:lin ang="0" scaled="1"/>
            </a:gradFill>
            <a:ln w="19050">
              <a:solidFill>
                <a:schemeClr val="tx1"/>
              </a:solidFill>
              <a:miter lim="800000"/>
              <a:headEnd/>
              <a:tailEnd/>
            </a:ln>
          </p:spPr>
          <p:txBody>
            <a:bodyPr wrap="none" anchor="ctr"/>
            <a:lstStyle/>
            <a:p>
              <a:pPr algn="just"/>
              <a:endParaRPr lang="zh-CN" altLang="en-US" sz="2800">
                <a:solidFill>
                  <a:srgbClr val="0000FF"/>
                </a:solidFill>
                <a:latin typeface="+mn-lt"/>
                <a:ea typeface="+mn-ea"/>
              </a:endParaRPr>
            </a:p>
          </p:txBody>
        </p:sp>
        <p:sp>
          <p:nvSpPr>
            <p:cNvPr id="62492" name="Oval 5"/>
            <p:cNvSpPr>
              <a:spLocks noChangeArrowheads="1"/>
            </p:cNvSpPr>
            <p:nvPr/>
          </p:nvSpPr>
          <p:spPr bwMode="auto">
            <a:xfrm>
              <a:off x="336" y="2064"/>
              <a:ext cx="960" cy="432"/>
            </a:xfrm>
            <a:prstGeom prst="ellipse">
              <a:avLst/>
            </a:prstGeom>
            <a:solidFill>
              <a:srgbClr val="C0C0C0"/>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
          <p:nvSpPr>
            <p:cNvPr id="62493" name="Oval 6"/>
            <p:cNvSpPr>
              <a:spLocks noChangeArrowheads="1"/>
            </p:cNvSpPr>
            <p:nvPr/>
          </p:nvSpPr>
          <p:spPr bwMode="auto">
            <a:xfrm>
              <a:off x="384" y="2160"/>
              <a:ext cx="864" cy="336"/>
            </a:xfrm>
            <a:prstGeom prst="ellipse">
              <a:avLst/>
            </a:prstGeom>
            <a:solidFill>
              <a:srgbClr val="99FFCC">
                <a:alpha val="50195"/>
              </a:srgbClr>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
          <p:nvSpPr>
            <p:cNvPr id="62494" name="AutoShape 7"/>
            <p:cNvSpPr>
              <a:spLocks noChangeArrowheads="1"/>
            </p:cNvSpPr>
            <p:nvPr/>
          </p:nvSpPr>
          <p:spPr bwMode="auto">
            <a:xfrm>
              <a:off x="336" y="1872"/>
              <a:ext cx="960" cy="86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25 h 21600"/>
              </a:gdLst>
              <a:ahLst/>
              <a:cxnLst>
                <a:cxn ang="T8">
                  <a:pos x="T0" y="T1"/>
                </a:cxn>
                <a:cxn ang="T9">
                  <a:pos x="T2" y="T3"/>
                </a:cxn>
                <a:cxn ang="T10">
                  <a:pos x="T4" y="T5"/>
                </a:cxn>
                <a:cxn ang="T11">
                  <a:pos x="T6" y="T7"/>
                </a:cxn>
              </a:cxnLst>
              <a:rect l="T12" t="T13" r="T14" b="T15"/>
              <a:pathLst>
                <a:path w="21600" h="21600">
                  <a:moveTo>
                    <a:pt x="664" y="10800"/>
                  </a:moveTo>
                  <a:cubicBezTo>
                    <a:pt x="664" y="5202"/>
                    <a:pt x="5202" y="664"/>
                    <a:pt x="10800" y="664"/>
                  </a:cubicBezTo>
                  <a:cubicBezTo>
                    <a:pt x="16397" y="663"/>
                    <a:pt x="20935" y="5202"/>
                    <a:pt x="20936" y="10799"/>
                  </a:cubicBezTo>
                  <a:lnTo>
                    <a:pt x="21600" y="10800"/>
                  </a:lnTo>
                  <a:cubicBezTo>
                    <a:pt x="21600" y="4835"/>
                    <a:pt x="16764" y="0"/>
                    <a:pt x="10800" y="0"/>
                  </a:cubicBezTo>
                  <a:cubicBezTo>
                    <a:pt x="4835" y="0"/>
                    <a:pt x="0" y="4835"/>
                    <a:pt x="0" y="10800"/>
                  </a:cubicBezTo>
                  <a:lnTo>
                    <a:pt x="664" y="10800"/>
                  </a:lnTo>
                  <a:close/>
                </a:path>
              </a:pathLst>
            </a:custGeom>
            <a:solidFill>
              <a:srgbClr val="B2B2B2"/>
            </a:solidFill>
            <a:ln w="19050">
              <a:solidFill>
                <a:schemeClr val="tx1"/>
              </a:solidFill>
              <a:miter lim="800000"/>
              <a:headEnd/>
              <a:tailEnd/>
            </a:ln>
          </p:spPr>
          <p:txBody>
            <a:bodyPr wrap="none" anchor="ctr"/>
            <a:lstStyle/>
            <a:p>
              <a:pPr algn="just"/>
              <a:endParaRPr lang="zh-CN" altLang="en-US" sz="2800">
                <a:solidFill>
                  <a:srgbClr val="0000FF"/>
                </a:solidFill>
                <a:latin typeface="+mn-lt"/>
                <a:ea typeface="+mn-ea"/>
              </a:endParaRPr>
            </a:p>
          </p:txBody>
        </p:sp>
        <p:sp>
          <p:nvSpPr>
            <p:cNvPr id="62495" name="Oval 8"/>
            <p:cNvSpPr>
              <a:spLocks noChangeArrowheads="1"/>
            </p:cNvSpPr>
            <p:nvPr/>
          </p:nvSpPr>
          <p:spPr bwMode="auto">
            <a:xfrm>
              <a:off x="816" y="3120"/>
              <a:ext cx="48" cy="96"/>
            </a:xfrm>
            <a:prstGeom prst="ellipse">
              <a:avLst/>
            </a:prstGeom>
            <a:solidFill>
              <a:srgbClr val="CCFFFF"/>
            </a:solidFill>
            <a:ln w="19050">
              <a:solidFill>
                <a:srgbClr val="0000FF"/>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
          <p:nvSpPr>
            <p:cNvPr id="62496" name="Oval 9"/>
            <p:cNvSpPr>
              <a:spLocks noChangeArrowheads="1"/>
            </p:cNvSpPr>
            <p:nvPr/>
          </p:nvSpPr>
          <p:spPr bwMode="auto">
            <a:xfrm>
              <a:off x="816" y="3216"/>
              <a:ext cx="48" cy="96"/>
            </a:xfrm>
            <a:prstGeom prst="ellipse">
              <a:avLst/>
            </a:prstGeom>
            <a:solidFill>
              <a:srgbClr val="CCFFFF"/>
            </a:solidFill>
            <a:ln w="19050">
              <a:solidFill>
                <a:srgbClr val="0000FF"/>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
          <p:nvSpPr>
            <p:cNvPr id="62497" name="Oval 10"/>
            <p:cNvSpPr>
              <a:spLocks noChangeArrowheads="1"/>
            </p:cNvSpPr>
            <p:nvPr/>
          </p:nvSpPr>
          <p:spPr bwMode="auto">
            <a:xfrm>
              <a:off x="816" y="3312"/>
              <a:ext cx="48" cy="96"/>
            </a:xfrm>
            <a:prstGeom prst="ellipse">
              <a:avLst/>
            </a:prstGeom>
            <a:solidFill>
              <a:srgbClr val="CCFFFF"/>
            </a:solidFill>
            <a:ln w="19050">
              <a:solidFill>
                <a:srgbClr val="0000FF"/>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
          <p:nvSpPr>
            <p:cNvPr id="62498" name="Oval 11"/>
            <p:cNvSpPr>
              <a:spLocks noChangeArrowheads="1"/>
            </p:cNvSpPr>
            <p:nvPr/>
          </p:nvSpPr>
          <p:spPr bwMode="auto">
            <a:xfrm>
              <a:off x="816" y="3456"/>
              <a:ext cx="48" cy="96"/>
            </a:xfrm>
            <a:prstGeom prst="ellipse">
              <a:avLst/>
            </a:prstGeom>
            <a:solidFill>
              <a:srgbClr val="CCFFFF"/>
            </a:solidFill>
            <a:ln w="19050">
              <a:solidFill>
                <a:srgbClr val="0000FF"/>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grpSp>
      <p:sp>
        <p:nvSpPr>
          <p:cNvPr id="62489" name="Line 13"/>
          <p:cNvSpPr>
            <a:spLocks noChangeShapeType="1"/>
          </p:cNvSpPr>
          <p:nvPr/>
        </p:nvSpPr>
        <p:spPr bwMode="auto">
          <a:xfrm>
            <a:off x="1575519" y="4561547"/>
            <a:ext cx="0" cy="914400"/>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62487" name="Line 16"/>
          <p:cNvSpPr>
            <a:spLocks noChangeShapeType="1"/>
          </p:cNvSpPr>
          <p:nvPr/>
        </p:nvSpPr>
        <p:spPr bwMode="auto">
          <a:xfrm flipV="1">
            <a:off x="1575519" y="2516847"/>
            <a:ext cx="0" cy="91440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62485" name="Line 19"/>
          <p:cNvSpPr>
            <a:spLocks noChangeShapeType="1"/>
          </p:cNvSpPr>
          <p:nvPr/>
        </p:nvSpPr>
        <p:spPr bwMode="auto">
          <a:xfrm flipV="1">
            <a:off x="2608018" y="2593047"/>
            <a:ext cx="0" cy="289560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62483" name="Text Box 23"/>
              <p:cNvSpPr txBox="1">
                <a:spLocks noChangeArrowheads="1"/>
              </p:cNvSpPr>
              <p:nvPr/>
            </p:nvSpPr>
            <p:spPr bwMode="auto">
              <a:xfrm>
                <a:off x="3305078" y="2401010"/>
                <a:ext cx="6019800"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解</a:t>
                </a:r>
                <a:r>
                  <a:rPr lang="en-US" altLang="zh-CN" sz="2800" dirty="0">
                    <a:solidFill>
                      <a:srgbClr val="0000FF"/>
                    </a:solidFill>
                    <a:latin typeface="+mn-lt"/>
                    <a:ea typeface="+mn-ea"/>
                  </a:rPr>
                  <a:t>:  </a:t>
                </a:r>
                <a:r>
                  <a:rPr lang="zh-CN" altLang="en-US" sz="2800" dirty="0">
                    <a:solidFill>
                      <a:srgbClr val="0000FF"/>
                    </a:solidFill>
                    <a:latin typeface="+mn-lt"/>
                    <a:ea typeface="+mn-ea"/>
                  </a:rPr>
                  <a:t>水桶匀速上提，加速度</a:t>
                </a:r>
                <a14:m>
                  <m:oMath xmlns:m="http://schemas.openxmlformats.org/officeDocument/2006/math">
                    <m:r>
                      <a:rPr lang="en-US" altLang="zh-CN" sz="2800" b="0" i="1" smtClean="0">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=0</m:t>
                    </m:r>
                  </m:oMath>
                </a14:m>
                <a:r>
                  <a:rPr lang="zh-CN" altLang="en-US" sz="2800" dirty="0">
                    <a:solidFill>
                      <a:srgbClr val="0000FF"/>
                    </a:solidFill>
                    <a:latin typeface="+mn-lt"/>
                    <a:ea typeface="+mn-ea"/>
                  </a:rPr>
                  <a:t>。</a:t>
                </a:r>
                <a:endParaRPr lang="en-US" altLang="zh-CN" sz="2800" dirty="0">
                  <a:solidFill>
                    <a:srgbClr val="0000FF"/>
                  </a:solidFill>
                  <a:latin typeface="+mn-lt"/>
                  <a:ea typeface="+mn-ea"/>
                </a:endParaRPr>
              </a:p>
            </p:txBody>
          </p:sp>
        </mc:Choice>
        <mc:Fallback xmlns="">
          <p:sp>
            <p:nvSpPr>
              <p:cNvPr id="62483" name="Text Box 23"/>
              <p:cNvSpPr txBox="1">
                <a:spLocks noRot="1" noChangeAspect="1" noMove="1" noResize="1" noEditPoints="1" noAdjustHandles="1" noChangeArrowheads="1" noChangeShapeType="1" noTextEdit="1"/>
              </p:cNvSpPr>
              <p:nvPr/>
            </p:nvSpPr>
            <p:spPr bwMode="auto">
              <a:xfrm>
                <a:off x="3305078" y="2401010"/>
                <a:ext cx="6019800" cy="523875"/>
              </a:xfrm>
              <a:prstGeom prst="rect">
                <a:avLst/>
              </a:prstGeom>
              <a:blipFill>
                <a:blip r:embed="rId3"/>
                <a:stretch>
                  <a:fillRect l="-2024"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2481" name="Text Box 26"/>
          <p:cNvSpPr txBox="1">
            <a:spLocks noChangeArrowheads="1"/>
          </p:cNvSpPr>
          <p:nvPr/>
        </p:nvSpPr>
        <p:spPr bwMode="auto">
          <a:xfrm>
            <a:off x="3305078" y="3433598"/>
            <a:ext cx="434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重力随位置的变化关系</a:t>
            </a:r>
          </a:p>
        </p:txBody>
      </p:sp>
      <mc:AlternateContent xmlns:mc="http://schemas.openxmlformats.org/markup-compatibility/2006" xmlns:a14="http://schemas.microsoft.com/office/drawing/2010/main">
        <mc:Choice Requires="a14">
          <p:sp>
            <p:nvSpPr>
              <p:cNvPr id="62480" name="Text Box 34"/>
              <p:cNvSpPr txBox="1">
                <a:spLocks noChangeArrowheads="1"/>
              </p:cNvSpPr>
              <p:nvPr/>
            </p:nvSpPr>
            <p:spPr bwMode="auto">
              <a:xfrm>
                <a:off x="561878" y="1811104"/>
                <a:ext cx="7861300" cy="5238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已知</a:t>
                </a:r>
                <a14:m>
                  <m:oMath xmlns:m="http://schemas.openxmlformats.org/officeDocument/2006/math">
                    <m:r>
                      <a:rPr lang="en-US" altLang="zh-CN" sz="2800" b="0" i="1" smtClean="0">
                        <a:solidFill>
                          <a:srgbClr val="0000FF"/>
                        </a:solidFill>
                        <a:latin typeface="Cambria Math" panose="02040503050406030204" pitchFamily="18" charset="0"/>
                      </a:rPr>
                      <m:t>h</m:t>
                    </m:r>
                    <m:r>
                      <a:rPr lang="en-US" altLang="zh-CN" sz="2800" b="0" i="1" smtClean="0">
                        <a:solidFill>
                          <a:srgbClr val="0000FF"/>
                        </a:solidFill>
                        <a:latin typeface="Cambria Math" panose="02040503050406030204" pitchFamily="18" charset="0"/>
                      </a:rPr>
                      <m:t>=10</m:t>
                    </m:r>
                    <m:r>
                      <a:rPr lang="en-US" altLang="zh-CN" sz="2800" b="0" i="1" smtClean="0">
                        <a:solidFill>
                          <a:srgbClr val="0000FF"/>
                        </a:solidFill>
                        <a:latin typeface="Cambria Math" panose="02040503050406030204" pitchFamily="18" charset="0"/>
                      </a:rPr>
                      <m:t>𝑚</m:t>
                    </m:r>
                  </m:oMath>
                </a14:m>
                <a:r>
                  <a:rPr lang="zh-CN" altLang="en-US" sz="2800" dirty="0">
                    <a:solidFill>
                      <a:srgbClr val="0000FF"/>
                    </a:solidFill>
                    <a:latin typeface="+mn-lt"/>
                    <a:ea typeface="+mn-ea"/>
                  </a:rPr>
                  <a:t>，</a:t>
                </a:r>
                <a14:m>
                  <m:oMath xmlns:m="http://schemas.openxmlformats.org/officeDocument/2006/math">
                    <m:r>
                      <a:rPr lang="en-US" altLang="zh-CN" sz="2800" b="0" i="1" smtClean="0">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rPr>
                      <m:t>=10</m:t>
                    </m:r>
                    <m:r>
                      <a:rPr lang="en-US" altLang="zh-CN" sz="2800" b="0" i="1" smtClean="0">
                        <a:solidFill>
                          <a:srgbClr val="0000FF"/>
                        </a:solidFill>
                        <a:latin typeface="Cambria Math" panose="02040503050406030204" pitchFamily="18" charset="0"/>
                      </a:rPr>
                      <m:t>.0</m:t>
                    </m:r>
                    <m:r>
                      <a:rPr lang="en-US" altLang="zh-CN" sz="2800" b="0" i="1" smtClean="0">
                        <a:solidFill>
                          <a:srgbClr val="0000FF"/>
                        </a:solidFill>
                        <a:latin typeface="Cambria Math" panose="02040503050406030204" pitchFamily="18" charset="0"/>
                      </a:rPr>
                      <m:t>𝑘𝑔</m:t>
                    </m:r>
                  </m:oMath>
                </a14:m>
                <a:r>
                  <a:rPr lang="zh-CN" altLang="en-US" sz="2800" dirty="0">
                    <a:solidFill>
                      <a:srgbClr val="0000FF"/>
                    </a:solidFill>
                    <a:latin typeface="+mn-lt"/>
                    <a:ea typeface="+mn-ea"/>
                  </a:rPr>
                  <a:t>，</a:t>
                </a:r>
                <a:r>
                  <a:rPr lang="en-US" altLang="zh-CN" sz="2800" dirty="0">
                    <a:solidFill>
                      <a:srgbClr val="0000FF"/>
                    </a:solidFill>
                  </a:rPr>
                  <a:t> </a:t>
                </a:r>
                <a14:m>
                  <m:oMath xmlns:m="http://schemas.openxmlformats.org/officeDocument/2006/math">
                    <m:r>
                      <a:rPr lang="zh-CN" altLang="en-US" sz="2800" i="1" smtClean="0">
                        <a:solidFill>
                          <a:srgbClr val="0000FF"/>
                        </a:solidFill>
                        <a:latin typeface="Cambria Math" panose="02040503050406030204" pitchFamily="18" charset="0"/>
                      </a:rPr>
                      <m:t>𝛼</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0.2</m:t>
                    </m:r>
                    <m:r>
                      <a:rPr lang="en-US" altLang="zh-CN" sz="2800" b="0" i="1" smtClean="0">
                        <a:solidFill>
                          <a:srgbClr val="0000FF"/>
                        </a:solidFill>
                        <a:latin typeface="Cambria Math" panose="02040503050406030204" pitchFamily="18" charset="0"/>
                      </a:rPr>
                      <m:t>𝑘𝑔</m:t>
                    </m:r>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oMath>
                </a14:m>
                <a:r>
                  <a:rPr lang="zh-CN" altLang="en-US" sz="2800" dirty="0">
                    <a:solidFill>
                      <a:srgbClr val="0000FF"/>
                    </a:solidFill>
                    <a:latin typeface="+mn-lt"/>
                    <a:ea typeface="+mn-ea"/>
                  </a:rPr>
                  <a:t>。</a:t>
                </a:r>
              </a:p>
            </p:txBody>
          </p:sp>
        </mc:Choice>
        <mc:Fallback xmlns="">
          <p:sp>
            <p:nvSpPr>
              <p:cNvPr id="62480" name="Text Box 34"/>
              <p:cNvSpPr txBox="1">
                <a:spLocks noRot="1" noChangeAspect="1" noMove="1" noResize="1" noEditPoints="1" noAdjustHandles="1" noChangeArrowheads="1" noChangeShapeType="1" noTextEdit="1"/>
              </p:cNvSpPr>
              <p:nvPr/>
            </p:nvSpPr>
            <p:spPr bwMode="auto">
              <a:xfrm>
                <a:off x="561878" y="1811104"/>
                <a:ext cx="7861300" cy="523876"/>
              </a:xfrm>
              <a:prstGeom prst="rect">
                <a:avLst/>
              </a:prstGeom>
              <a:blipFill>
                <a:blip r:embed="rId4"/>
                <a:stretch>
                  <a:fillRect l="-1550"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1082490" y="2487379"/>
                <a:ext cx="50808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rPr>
                          </m:ctrlPr>
                        </m:accPr>
                        <m:e>
                          <m:r>
                            <a:rPr lang="en-US" altLang="zh-CN" sz="2800" b="0" i="1" smtClean="0">
                              <a:solidFill>
                                <a:srgbClr val="0000FF"/>
                              </a:solidFill>
                              <a:latin typeface="Cambria Math" panose="02040503050406030204" pitchFamily="18" charset="0"/>
                            </a:rPr>
                            <m:t>𝐹</m:t>
                          </m:r>
                        </m:e>
                      </m:acc>
                    </m:oMath>
                  </m:oMathPara>
                </a14:m>
                <a:endParaRPr lang="zh-CN" altLang="en-US" sz="2800" dirty="0">
                  <a:solidFill>
                    <a:srgbClr val="0000FF"/>
                  </a:solidFill>
                  <a:latin typeface="+mn-lt"/>
                  <a:ea typeface="+mn-ea"/>
                </a:endParaRPr>
              </a:p>
            </p:txBody>
          </p:sp>
        </mc:Choice>
        <mc:Fallback xmlns="">
          <p:sp>
            <p:nvSpPr>
              <p:cNvPr id="35" name="矩形 34"/>
              <p:cNvSpPr>
                <a:spLocks noRot="1" noChangeAspect="1" noMove="1" noResize="1" noEditPoints="1" noAdjustHandles="1" noChangeArrowheads="1" noChangeShapeType="1" noTextEdit="1"/>
              </p:cNvSpPr>
              <p:nvPr/>
            </p:nvSpPr>
            <p:spPr>
              <a:xfrm>
                <a:off x="1082490" y="2487379"/>
                <a:ext cx="508088" cy="57547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1119270" y="4479379"/>
                <a:ext cx="50603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rPr>
                          </m:ctrlPr>
                        </m:accPr>
                        <m:e>
                          <m:r>
                            <a:rPr lang="en-US" altLang="zh-CN" sz="2800" b="0" i="1" smtClean="0">
                              <a:solidFill>
                                <a:srgbClr val="0000FF"/>
                              </a:solidFill>
                              <a:latin typeface="Cambria Math" panose="02040503050406030204" pitchFamily="18" charset="0"/>
                            </a:rPr>
                            <m:t>𝑃</m:t>
                          </m:r>
                        </m:e>
                      </m:acc>
                    </m:oMath>
                  </m:oMathPara>
                </a14:m>
                <a:endParaRPr lang="zh-CN" altLang="en-US" sz="2800" dirty="0">
                  <a:solidFill>
                    <a:srgbClr val="0000FF"/>
                  </a:solidFill>
                  <a:latin typeface="+mn-lt"/>
                  <a:ea typeface="+mn-ea"/>
                </a:endParaRPr>
              </a:p>
            </p:txBody>
          </p:sp>
        </mc:Choice>
        <mc:Fallback xmlns="">
          <p:sp>
            <p:nvSpPr>
              <p:cNvPr id="36" name="矩形 35"/>
              <p:cNvSpPr>
                <a:spLocks noRot="1" noChangeAspect="1" noMove="1" noResize="1" noEditPoints="1" noAdjustHandles="1" noChangeArrowheads="1" noChangeShapeType="1" noTextEdit="1"/>
              </p:cNvSpPr>
              <p:nvPr/>
            </p:nvSpPr>
            <p:spPr>
              <a:xfrm>
                <a:off x="1119270" y="4479379"/>
                <a:ext cx="506036"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4636509" y="2887661"/>
                <a:ext cx="183293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rPr>
                          </m:ctrlPr>
                        </m:accPr>
                        <m:e>
                          <m:r>
                            <a:rPr lang="en-US" altLang="zh-CN" sz="2800" b="0" i="1" smtClean="0">
                              <a:solidFill>
                                <a:srgbClr val="0000FF"/>
                              </a:solidFill>
                              <a:latin typeface="Cambria Math" panose="02040503050406030204" pitchFamily="18" charset="0"/>
                            </a:rPr>
                            <m:t>𝐹</m:t>
                          </m:r>
                        </m:e>
                      </m:acc>
                      <m:r>
                        <a:rPr lang="en-US" altLang="zh-CN" sz="2800" b="0" i="1" smtClean="0">
                          <a:solidFill>
                            <a:srgbClr val="0000FF"/>
                          </a:solidFill>
                          <a:latin typeface="Cambria Math" panose="02040503050406030204" pitchFamily="18" charset="0"/>
                        </a:rPr>
                        <m:t>+</m:t>
                      </m:r>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𝑃</m:t>
                          </m:r>
                        </m:e>
                      </m:acc>
                      <m:r>
                        <a:rPr lang="en-US" altLang="zh-CN" sz="2800" b="0" i="1" smtClean="0">
                          <a:solidFill>
                            <a:srgbClr val="0000FF"/>
                          </a:solidFill>
                          <a:latin typeface="Cambria Math" panose="02040503050406030204" pitchFamily="18" charset="0"/>
                        </a:rPr>
                        <m:t>=0</m:t>
                      </m:r>
                    </m:oMath>
                  </m:oMathPara>
                </a14:m>
                <a:endParaRPr lang="zh-CN" altLang="en-US" sz="2800" dirty="0">
                  <a:solidFill>
                    <a:srgbClr val="0000FF"/>
                  </a:solidFill>
                  <a:latin typeface="+mn-lt"/>
                  <a:ea typeface="+mn-ea"/>
                </a:endParaRPr>
              </a:p>
            </p:txBody>
          </p:sp>
        </mc:Choice>
        <mc:Fallback xmlns="">
          <p:sp>
            <p:nvSpPr>
              <p:cNvPr id="37" name="矩形 36"/>
              <p:cNvSpPr>
                <a:spLocks noRot="1" noChangeAspect="1" noMove="1" noResize="1" noEditPoints="1" noAdjustHandles="1" noChangeArrowheads="1" noChangeShapeType="1" noTextEdit="1"/>
              </p:cNvSpPr>
              <p:nvPr/>
            </p:nvSpPr>
            <p:spPr>
              <a:xfrm>
                <a:off x="4636509" y="2887661"/>
                <a:ext cx="1832938" cy="5754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2158397" y="2417489"/>
                <a:ext cx="4809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𝑦</m:t>
                      </m:r>
                    </m:oMath>
                  </m:oMathPara>
                </a14:m>
                <a:endParaRPr lang="zh-CN" altLang="en-US" sz="2800" dirty="0">
                  <a:solidFill>
                    <a:srgbClr val="0000FF"/>
                  </a:solidFill>
                  <a:latin typeface="+mn-lt"/>
                  <a:ea typeface="+mn-ea"/>
                </a:endParaRPr>
              </a:p>
            </p:txBody>
          </p:sp>
        </mc:Choice>
        <mc:Fallback xmlns="">
          <p:sp>
            <p:nvSpPr>
              <p:cNvPr id="39" name="矩形 38"/>
              <p:cNvSpPr>
                <a:spLocks noRot="1" noChangeAspect="1" noMove="1" noResize="1" noEditPoints="1" noAdjustHandles="1" noChangeArrowheads="1" noChangeShapeType="1" noTextEdit="1"/>
              </p:cNvSpPr>
              <p:nvPr/>
            </p:nvSpPr>
            <p:spPr>
              <a:xfrm>
                <a:off x="2158397" y="2417489"/>
                <a:ext cx="48096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3914678" y="3945482"/>
                <a:ext cx="31092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𝑃</m:t>
                      </m:r>
                      <m:r>
                        <a:rPr lang="en-US" altLang="zh-CN" sz="2800" b="0" i="1" smtClean="0">
                          <a:solidFill>
                            <a:srgbClr val="0000FF"/>
                          </a:solidFill>
                          <a:latin typeface="Cambria Math" panose="02040503050406030204" pitchFamily="18" charset="0"/>
                        </a:rPr>
                        <m:t>=−</m:t>
                      </m:r>
                      <m:d>
                        <m:dPr>
                          <m:ctrlPr>
                            <a:rPr lang="en-US" altLang="zh-CN" sz="2800" b="0" i="1" smtClean="0">
                              <a:solidFill>
                                <a:srgbClr val="0000FF"/>
                              </a:solidFill>
                              <a:latin typeface="Cambria Math"/>
                            </a:rPr>
                          </m:ctrlPr>
                        </m:dPr>
                        <m:e>
                          <m:r>
                            <a:rPr lang="en-US" altLang="zh-CN" sz="2800" b="0" i="1" smtClean="0">
                              <a:solidFill>
                                <a:srgbClr val="0000FF"/>
                              </a:solidFill>
                              <a:latin typeface="Cambria Math" panose="02040503050406030204" pitchFamily="18" charset="0"/>
                            </a:rPr>
                            <m:t>𝑚𝑔</m:t>
                          </m:r>
                          <m:r>
                            <a:rPr lang="en-US" altLang="zh-CN" sz="2800" b="0" i="1" smtClean="0">
                              <a:solidFill>
                                <a:srgbClr val="0000FF"/>
                              </a:solidFill>
                              <a:latin typeface="Cambria Math" panose="02040503050406030204" pitchFamily="18" charset="0"/>
                            </a:rPr>
                            <m:t>−</m:t>
                          </m:r>
                          <m:r>
                            <a:rPr lang="zh-CN" altLang="en-US" sz="2800" b="0" i="1" smtClean="0">
                              <a:solidFill>
                                <a:srgbClr val="0000FF"/>
                              </a:solidFill>
                              <a:latin typeface="Cambria Math" panose="02040503050406030204" pitchFamily="18" charset="0"/>
                            </a:rPr>
                            <m:t>𝛼</m:t>
                          </m:r>
                          <m:r>
                            <a:rPr lang="en-US" altLang="zh-CN" sz="2800" b="0" i="1" smtClean="0">
                              <a:solidFill>
                                <a:srgbClr val="0000FF"/>
                              </a:solidFill>
                              <a:latin typeface="Cambria Math" panose="02040503050406030204" pitchFamily="18" charset="0"/>
                            </a:rPr>
                            <m:t>𝑔𝑦</m:t>
                          </m:r>
                        </m:e>
                      </m:d>
                    </m:oMath>
                  </m:oMathPara>
                </a14:m>
                <a:endParaRPr lang="zh-CN" altLang="en-US" sz="2800" dirty="0">
                  <a:solidFill>
                    <a:srgbClr val="0000FF"/>
                  </a:solidFill>
                  <a:latin typeface="+mn-lt"/>
                  <a:ea typeface="+mn-ea"/>
                </a:endParaRPr>
              </a:p>
            </p:txBody>
          </p:sp>
        </mc:Choice>
        <mc:Fallback xmlns="">
          <p:sp>
            <p:nvSpPr>
              <p:cNvPr id="40" name="矩形 39"/>
              <p:cNvSpPr>
                <a:spLocks noRot="1" noChangeAspect="1" noMove="1" noResize="1" noEditPoints="1" noAdjustHandles="1" noChangeArrowheads="1" noChangeShapeType="1" noTextEdit="1"/>
              </p:cNvSpPr>
              <p:nvPr/>
            </p:nvSpPr>
            <p:spPr>
              <a:xfrm>
                <a:off x="3914678" y="3945482"/>
                <a:ext cx="3109249"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5318941" y="4468830"/>
                <a:ext cx="3409971" cy="10701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nary>
                        <m:naryPr>
                          <m:ctrlPr>
                            <a:rPr lang="en-US" altLang="zh-CN" sz="2800" b="0" i="1" smtClean="0">
                              <a:solidFill>
                                <a:srgbClr val="0000FF"/>
                              </a:solidFill>
                              <a:latin typeface="Cambria Math"/>
                            </a:rPr>
                          </m:ctrlPr>
                        </m:naryPr>
                        <m:sub>
                          <m:r>
                            <m:rPr>
                              <m:brk m:alnAt="23"/>
                            </m:rPr>
                            <a:rPr lang="en-US" altLang="zh-CN" sz="2800" b="0" i="1" smtClean="0">
                              <a:solidFill>
                                <a:srgbClr val="0000FF"/>
                              </a:solidFill>
                              <a:latin typeface="Cambria Math" panose="02040503050406030204" pitchFamily="18" charset="0"/>
                            </a:rPr>
                            <m:t>0</m:t>
                          </m:r>
                        </m:sub>
                        <m:sup>
                          <m:r>
                            <a:rPr lang="en-US" altLang="zh-CN" sz="2800" b="0" i="1" smtClean="0">
                              <a:solidFill>
                                <a:srgbClr val="0000FF"/>
                              </a:solidFill>
                              <a:latin typeface="Cambria Math" panose="02040503050406030204" pitchFamily="18" charset="0"/>
                            </a:rPr>
                            <m:t>h</m:t>
                          </m:r>
                        </m:sup>
                        <m:e>
                          <m:d>
                            <m:dPr>
                              <m:ctrlPr>
                                <a:rPr lang="en-US" altLang="zh-CN" sz="2800" i="1">
                                  <a:solidFill>
                                    <a:srgbClr val="0000FF"/>
                                  </a:solidFill>
                                  <a:latin typeface="Cambria Math"/>
                                </a:rPr>
                              </m:ctrlPr>
                            </m:dPr>
                            <m:e>
                              <m:r>
                                <a:rPr lang="en-US" altLang="zh-CN" sz="2800" i="1">
                                  <a:solidFill>
                                    <a:srgbClr val="0000FF"/>
                                  </a:solidFill>
                                  <a:latin typeface="Cambria Math" panose="02040503050406030204" pitchFamily="18" charset="0"/>
                                </a:rPr>
                                <m:t>𝑚𝑔</m:t>
                              </m:r>
                              <m:r>
                                <a:rPr lang="en-US" altLang="zh-CN" sz="2800" i="1">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𝛼</m:t>
                              </m:r>
                              <m:r>
                                <a:rPr lang="en-US" altLang="zh-CN" sz="2800" i="1">
                                  <a:solidFill>
                                    <a:srgbClr val="0000FF"/>
                                  </a:solidFill>
                                  <a:latin typeface="Cambria Math" panose="02040503050406030204" pitchFamily="18" charset="0"/>
                                </a:rPr>
                                <m:t>𝑔𝑦</m:t>
                              </m:r>
                            </m:e>
                          </m:d>
                          <m:r>
                            <a:rPr lang="en-US" altLang="zh-CN" sz="2800" b="0" i="1" smtClean="0">
                              <a:solidFill>
                                <a:srgbClr val="0000FF"/>
                              </a:solidFill>
                              <a:latin typeface="Cambria Math" panose="02040503050406030204" pitchFamily="18" charset="0"/>
                            </a:rPr>
                            <m:t>𝑑𝑦</m:t>
                          </m:r>
                        </m:e>
                      </m:nary>
                    </m:oMath>
                  </m:oMathPara>
                </a14:m>
                <a:endParaRPr lang="zh-CN" altLang="en-US" sz="2800" dirty="0">
                  <a:solidFill>
                    <a:srgbClr val="0000FF"/>
                  </a:solidFill>
                  <a:latin typeface="+mn-lt"/>
                  <a:ea typeface="+mn-ea"/>
                </a:endParaRPr>
              </a:p>
            </p:txBody>
          </p:sp>
        </mc:Choice>
        <mc:Fallback xmlns="">
          <p:sp>
            <p:nvSpPr>
              <p:cNvPr id="41" name="矩形 40"/>
              <p:cNvSpPr>
                <a:spLocks noRot="1" noChangeAspect="1" noMove="1" noResize="1" noEditPoints="1" noAdjustHandles="1" noChangeArrowheads="1" noChangeShapeType="1" noTextEdit="1"/>
              </p:cNvSpPr>
              <p:nvPr/>
            </p:nvSpPr>
            <p:spPr>
              <a:xfrm>
                <a:off x="5318941" y="4468830"/>
                <a:ext cx="3409971" cy="1070101"/>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3305078" y="4468830"/>
                <a:ext cx="2191497" cy="10701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𝑊</m:t>
                      </m:r>
                      <m:r>
                        <a:rPr lang="en-US" altLang="zh-CN" sz="2800" b="0" i="1" smtClean="0">
                          <a:solidFill>
                            <a:srgbClr val="0000FF"/>
                          </a:solidFill>
                          <a:latin typeface="Cambria Math" panose="02040503050406030204" pitchFamily="18" charset="0"/>
                        </a:rPr>
                        <m:t>=</m:t>
                      </m:r>
                      <m:nary>
                        <m:naryPr>
                          <m:ctrlPr>
                            <a:rPr lang="en-US" altLang="zh-CN" sz="2800" b="0" i="1" smtClean="0">
                              <a:solidFill>
                                <a:srgbClr val="0000FF"/>
                              </a:solidFill>
                              <a:latin typeface="Cambria Math"/>
                            </a:rPr>
                          </m:ctrlPr>
                        </m:naryPr>
                        <m:sub>
                          <m:r>
                            <m:rPr>
                              <m:brk m:alnAt="23"/>
                            </m:rPr>
                            <a:rPr lang="en-US" altLang="zh-CN" sz="2800" b="0" i="1" smtClean="0">
                              <a:solidFill>
                                <a:srgbClr val="0000FF"/>
                              </a:solidFill>
                              <a:latin typeface="Cambria Math" panose="02040503050406030204" pitchFamily="18" charset="0"/>
                            </a:rPr>
                            <m:t>0</m:t>
                          </m:r>
                        </m:sub>
                        <m:sup>
                          <m:r>
                            <a:rPr lang="en-US" altLang="zh-CN" sz="2800" b="0" i="1" smtClean="0">
                              <a:solidFill>
                                <a:srgbClr val="0000FF"/>
                              </a:solidFill>
                              <a:latin typeface="Cambria Math" panose="02040503050406030204" pitchFamily="18" charset="0"/>
                            </a:rPr>
                            <m:t>h</m:t>
                          </m:r>
                        </m:sup>
                        <m:e>
                          <m:r>
                            <a:rPr lang="en-US" altLang="zh-CN" sz="2800" b="0" i="1" smtClean="0">
                              <a:solidFill>
                                <a:srgbClr val="0000FF"/>
                              </a:solidFill>
                              <a:latin typeface="Cambria Math" panose="02040503050406030204" pitchFamily="18" charset="0"/>
                            </a:rPr>
                            <m:t>𝐹𝑑𝑦</m:t>
                          </m:r>
                        </m:e>
                      </m:nary>
                    </m:oMath>
                  </m:oMathPara>
                </a14:m>
                <a:endParaRPr lang="zh-CN" altLang="en-US" sz="2800" dirty="0">
                  <a:solidFill>
                    <a:srgbClr val="0000FF"/>
                  </a:solidFill>
                  <a:latin typeface="+mn-lt"/>
                  <a:ea typeface="+mn-ea"/>
                </a:endParaRPr>
              </a:p>
            </p:txBody>
          </p:sp>
        </mc:Choice>
        <mc:Fallback xmlns="">
          <p:sp>
            <p:nvSpPr>
              <p:cNvPr id="42" name="矩形 41"/>
              <p:cNvSpPr>
                <a:spLocks noRot="1" noChangeAspect="1" noMove="1" noResize="1" noEditPoints="1" noAdjustHandles="1" noChangeArrowheads="1" noChangeShapeType="1" noTextEdit="1"/>
              </p:cNvSpPr>
              <p:nvPr/>
            </p:nvSpPr>
            <p:spPr>
              <a:xfrm>
                <a:off x="3305078" y="4468830"/>
                <a:ext cx="2191497" cy="1070101"/>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3847992" y="5505675"/>
                <a:ext cx="2866297"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𝑚𝑔h</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2</m:t>
                          </m:r>
                        </m:den>
                      </m:f>
                      <m:r>
                        <a:rPr lang="zh-CN" altLang="en-US" sz="2800" i="1">
                          <a:solidFill>
                            <a:srgbClr val="0000FF"/>
                          </a:solidFill>
                          <a:latin typeface="Cambria Math" panose="02040503050406030204" pitchFamily="18" charset="0"/>
                        </a:rPr>
                        <m:t>𝛼</m:t>
                      </m:r>
                      <m:r>
                        <a:rPr lang="en-US" altLang="zh-CN" sz="2800" i="1">
                          <a:solidFill>
                            <a:srgbClr val="0000FF"/>
                          </a:solidFill>
                          <a:latin typeface="Cambria Math" panose="02040503050406030204" pitchFamily="18" charset="0"/>
                        </a:rPr>
                        <m:t>𝑔</m:t>
                      </m:r>
                      <m:sSup>
                        <m:sSupPr>
                          <m:ctrlPr>
                            <a:rPr lang="en-US" altLang="zh-CN" sz="2800" i="1" smtClean="0">
                              <a:solidFill>
                                <a:srgbClr val="0000FF"/>
                              </a:solidFill>
                              <a:latin typeface="Cambria Math"/>
                            </a:rPr>
                          </m:ctrlPr>
                        </m:sSupPr>
                        <m:e>
                          <m:r>
                            <a:rPr lang="en-US" altLang="zh-CN" sz="2800" b="0" i="1" smtClean="0">
                              <a:solidFill>
                                <a:srgbClr val="0000FF"/>
                              </a:solidFill>
                              <a:latin typeface="Cambria Math" panose="02040503050406030204" pitchFamily="18" charset="0"/>
                            </a:rPr>
                            <m:t>h</m:t>
                          </m:r>
                        </m:e>
                        <m:sup>
                          <m:r>
                            <a:rPr lang="en-US" altLang="zh-CN" sz="2800" b="0" i="1" smtClean="0">
                              <a:solidFill>
                                <a:srgbClr val="0000FF"/>
                              </a:solidFill>
                              <a:latin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xmlns="">
          <p:sp>
            <p:nvSpPr>
              <p:cNvPr id="43" name="矩形 42"/>
              <p:cNvSpPr>
                <a:spLocks noRot="1" noChangeAspect="1" noMove="1" noResize="1" noEditPoints="1" noAdjustHandles="1" noChangeArrowheads="1" noChangeShapeType="1" noTextEdit="1"/>
              </p:cNvSpPr>
              <p:nvPr/>
            </p:nvSpPr>
            <p:spPr>
              <a:xfrm>
                <a:off x="3847992" y="5505675"/>
                <a:ext cx="2866297" cy="89896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6561891" y="5748716"/>
                <a:ext cx="13830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=882</m:t>
                      </m:r>
                      <m:r>
                        <a:rPr lang="en-US" altLang="zh-CN" sz="2800" b="0" i="1" smtClean="0">
                          <a:solidFill>
                            <a:srgbClr val="0000FF"/>
                          </a:solidFill>
                          <a:latin typeface="Cambria Math" panose="02040503050406030204" pitchFamily="18" charset="0"/>
                        </a:rPr>
                        <m:t>𝐽</m:t>
                      </m:r>
                    </m:oMath>
                  </m:oMathPara>
                </a14:m>
                <a:endParaRPr lang="zh-CN" altLang="en-US" sz="2800" dirty="0">
                  <a:solidFill>
                    <a:srgbClr val="0000FF"/>
                  </a:solidFill>
                  <a:latin typeface="+mn-lt"/>
                  <a:ea typeface="+mn-ea"/>
                </a:endParaRPr>
              </a:p>
            </p:txBody>
          </p:sp>
        </mc:Choice>
        <mc:Fallback xmlns="">
          <p:sp>
            <p:nvSpPr>
              <p:cNvPr id="44" name="矩形 43"/>
              <p:cNvSpPr>
                <a:spLocks noRot="1" noChangeAspect="1" noMove="1" noResize="1" noEditPoints="1" noAdjustHandles="1" noChangeArrowheads="1" noChangeShapeType="1" noTextEdit="1"/>
              </p:cNvSpPr>
              <p:nvPr/>
            </p:nvSpPr>
            <p:spPr>
              <a:xfrm>
                <a:off x="6561891" y="5748716"/>
                <a:ext cx="1383071" cy="523220"/>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587737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2466"/>
                                        </p:tgtEl>
                                        <p:attrNameLst>
                                          <p:attrName>style.visibility</p:attrName>
                                        </p:attrNameLst>
                                      </p:cBhvr>
                                      <p:to>
                                        <p:strVal val="visible"/>
                                      </p:to>
                                    </p:set>
                                    <p:animEffect transition="in" filter="wipe(left)">
                                      <p:cBhvr>
                                        <p:cTn id="7" dur="500"/>
                                        <p:tgtEl>
                                          <p:spTgt spid="624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2480"/>
                                        </p:tgtEl>
                                        <p:attrNameLst>
                                          <p:attrName>style.visibility</p:attrName>
                                        </p:attrNameLst>
                                      </p:cBhvr>
                                      <p:to>
                                        <p:strVal val="visible"/>
                                      </p:to>
                                    </p:set>
                                    <p:animEffect transition="in" filter="wipe(left)">
                                      <p:cBhvr>
                                        <p:cTn id="12" dur="500"/>
                                        <p:tgtEl>
                                          <p:spTgt spid="6248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2467"/>
                                        </p:tgtEl>
                                        <p:attrNameLst>
                                          <p:attrName>style.visibility</p:attrName>
                                        </p:attrNameLst>
                                      </p:cBhvr>
                                      <p:to>
                                        <p:strVal val="visible"/>
                                      </p:to>
                                    </p:set>
                                    <p:animEffect transition="in" filter="wipe(left)">
                                      <p:cBhvr>
                                        <p:cTn id="17" dur="500"/>
                                        <p:tgtEl>
                                          <p:spTgt spid="624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2489"/>
                                        </p:tgtEl>
                                        <p:attrNameLst>
                                          <p:attrName>style.visibility</p:attrName>
                                        </p:attrNameLst>
                                      </p:cBhvr>
                                      <p:to>
                                        <p:strVal val="visible"/>
                                      </p:to>
                                    </p:set>
                                    <p:animEffect transition="in" filter="wipe(up)">
                                      <p:cBhvr>
                                        <p:cTn id="22" dur="500"/>
                                        <p:tgtEl>
                                          <p:spTgt spid="624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2487"/>
                                        </p:tgtEl>
                                        <p:attrNameLst>
                                          <p:attrName>style.visibility</p:attrName>
                                        </p:attrNameLst>
                                      </p:cBhvr>
                                      <p:to>
                                        <p:strVal val="visible"/>
                                      </p:to>
                                    </p:set>
                                    <p:animEffect transition="in" filter="wipe(down)">
                                      <p:cBhvr>
                                        <p:cTn id="32" dur="500"/>
                                        <p:tgtEl>
                                          <p:spTgt spid="6248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left)">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2485"/>
                                        </p:tgtEl>
                                        <p:attrNameLst>
                                          <p:attrName>style.visibility</p:attrName>
                                        </p:attrNameLst>
                                      </p:cBhvr>
                                      <p:to>
                                        <p:strVal val="visible"/>
                                      </p:to>
                                    </p:set>
                                    <p:animEffect transition="in" filter="wipe(left)">
                                      <p:cBhvr>
                                        <p:cTn id="42" dur="500"/>
                                        <p:tgtEl>
                                          <p:spTgt spid="6248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2483"/>
                                        </p:tgtEl>
                                        <p:attrNameLst>
                                          <p:attrName>style.visibility</p:attrName>
                                        </p:attrNameLst>
                                      </p:cBhvr>
                                      <p:to>
                                        <p:strVal val="visible"/>
                                      </p:to>
                                    </p:set>
                                    <p:animEffect transition="in" filter="wipe(left)">
                                      <p:cBhvr>
                                        <p:cTn id="52" dur="500"/>
                                        <p:tgtEl>
                                          <p:spTgt spid="6248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wipe(left)">
                                      <p:cBhvr>
                                        <p:cTn id="57" dur="500"/>
                                        <p:tgtEl>
                                          <p:spTgt spid="3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62481"/>
                                        </p:tgtEl>
                                        <p:attrNameLst>
                                          <p:attrName>style.visibility</p:attrName>
                                        </p:attrNameLst>
                                      </p:cBhvr>
                                      <p:to>
                                        <p:strVal val="visible"/>
                                      </p:to>
                                    </p:set>
                                    <p:animEffect transition="in" filter="wipe(left)">
                                      <p:cBhvr>
                                        <p:cTn id="62" dur="500"/>
                                        <p:tgtEl>
                                          <p:spTgt spid="6248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left)">
                                      <p:cBhvr>
                                        <p:cTn id="67" dur="500"/>
                                        <p:tgtEl>
                                          <p:spTgt spid="4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wipe(left)">
                                      <p:cBhvr>
                                        <p:cTn id="72" dur="500"/>
                                        <p:tgtEl>
                                          <p:spTgt spid="4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wipe(left)">
                                      <p:cBhvr>
                                        <p:cTn id="77" dur="500"/>
                                        <p:tgtEl>
                                          <p:spTgt spid="4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wipe(left)">
                                      <p:cBhvr>
                                        <p:cTn id="82" dur="500"/>
                                        <p:tgtEl>
                                          <p:spTgt spid="4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wipe(left)">
                                      <p:cBhvr>
                                        <p:cTn id="8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p:bldP spid="62489" grpId="0" animBg="1"/>
      <p:bldP spid="62487" grpId="0" animBg="1"/>
      <p:bldP spid="62485" grpId="0" animBg="1"/>
      <p:bldP spid="62483" grpId="0"/>
      <p:bldP spid="62481" grpId="0"/>
      <p:bldP spid="62480" grpId="0"/>
      <p:bldP spid="35" grpId="0"/>
      <p:bldP spid="36" grpId="0"/>
      <p:bldP spid="37" grpId="0"/>
      <p:bldP spid="39" grpId="0"/>
      <p:bldP spid="40" grpId="0"/>
      <p:bldP spid="41" grpId="0"/>
      <p:bldP spid="42" grpId="0"/>
      <p:bldP spid="43" grpId="0"/>
      <p:bldP spid="4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 name="Text Box 2"/>
              <p:cNvSpPr txBox="1">
                <a:spLocks noChangeArrowheads="1"/>
              </p:cNvSpPr>
              <p:nvPr/>
            </p:nvSpPr>
            <p:spPr bwMode="auto">
              <a:xfrm>
                <a:off x="497839" y="483700"/>
                <a:ext cx="9054123" cy="2246769"/>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800" dirty="0">
                    <a:solidFill>
                      <a:srgbClr val="0000FF"/>
                    </a:solidFill>
                    <a:latin typeface="+mn-lt"/>
                    <a:ea typeface="+mn-ea"/>
                  </a:rPr>
                  <a:t>例：有一轻弹簧，其一端系在铅直放置的圆环顶点</a:t>
                </a:r>
                <a14:m>
                  <m:oMath xmlns:m="http://schemas.openxmlformats.org/officeDocument/2006/math">
                    <m:r>
                      <a:rPr lang="en-US" altLang="zh-CN" sz="2800" i="1">
                        <a:solidFill>
                          <a:srgbClr val="0000FF"/>
                        </a:solidFill>
                        <a:latin typeface="Cambria Math" panose="02040503050406030204" pitchFamily="18" charset="0"/>
                      </a:rPr>
                      <m:t>𝑃</m:t>
                    </m:r>
                  </m:oMath>
                </a14:m>
                <a:r>
                  <a:rPr lang="zh-CN" altLang="en-US" sz="2800" dirty="0">
                    <a:solidFill>
                      <a:srgbClr val="0000FF"/>
                    </a:solidFill>
                    <a:latin typeface="+mn-lt"/>
                    <a:ea typeface="+mn-ea"/>
                  </a:rPr>
                  <a:t>，另一端系一质量为</a:t>
                </a:r>
                <a14:m>
                  <m:oMath xmlns:m="http://schemas.openxmlformats.org/officeDocument/2006/math">
                    <m:r>
                      <a:rPr lang="en-US" altLang="zh-CN" sz="2800" b="0" i="1" smtClean="0">
                        <a:solidFill>
                          <a:srgbClr val="0000FF"/>
                        </a:solidFill>
                        <a:latin typeface="Cambria Math" panose="02040503050406030204" pitchFamily="18" charset="0"/>
                      </a:rPr>
                      <m:t>𝑚</m:t>
                    </m:r>
                  </m:oMath>
                </a14:m>
                <a:r>
                  <a:rPr lang="zh-CN" altLang="en-US" sz="2800" dirty="0">
                    <a:solidFill>
                      <a:srgbClr val="0000FF"/>
                    </a:solidFill>
                    <a:latin typeface="+mn-lt"/>
                    <a:ea typeface="+mn-ea"/>
                  </a:rPr>
                  <a:t>的小球，小球穿过圆环并在圆环上运动</a:t>
                </a:r>
                <a:r>
                  <a:rPr lang="en-US" altLang="zh-CN" sz="2800" dirty="0">
                    <a:solidFill>
                      <a:srgbClr val="0000FF"/>
                    </a:solidFill>
                    <a:latin typeface="+mn-lt"/>
                    <a:ea typeface="+mn-ea"/>
                  </a:rPr>
                  <a:t>(</a:t>
                </a:r>
                <a:r>
                  <a:rPr lang="zh-CN" altLang="en-US" sz="2800" dirty="0">
                    <a:solidFill>
                      <a:srgbClr val="0000FF"/>
                    </a:solidFill>
                    <a:latin typeface="+mn-lt"/>
                    <a:ea typeface="+mn-ea"/>
                  </a:rPr>
                  <a:t>不计摩擦</a:t>
                </a:r>
                <a:r>
                  <a:rPr lang="en-US" altLang="zh-CN" sz="2800" dirty="0">
                    <a:solidFill>
                      <a:srgbClr val="0000FF"/>
                    </a:solidFill>
                    <a:latin typeface="+mn-lt"/>
                    <a:ea typeface="+mn-ea"/>
                  </a:rPr>
                  <a:t>)</a:t>
                </a:r>
                <a:r>
                  <a:rPr lang="zh-CN" altLang="en-US" sz="2800" dirty="0">
                    <a:solidFill>
                      <a:srgbClr val="0000FF"/>
                    </a:solidFill>
                    <a:latin typeface="+mn-lt"/>
                    <a:ea typeface="+mn-ea"/>
                  </a:rPr>
                  <a:t>。开始小球静止于点</a:t>
                </a:r>
                <a14:m>
                  <m:oMath xmlns:m="http://schemas.openxmlformats.org/officeDocument/2006/math">
                    <m:r>
                      <a:rPr lang="en-US" altLang="zh-CN" sz="2800" b="0" i="1" smtClean="0">
                        <a:solidFill>
                          <a:srgbClr val="0000FF"/>
                        </a:solidFill>
                        <a:latin typeface="Cambria Math" panose="02040503050406030204" pitchFamily="18" charset="0"/>
                      </a:rPr>
                      <m:t>𝐴</m:t>
                    </m:r>
                  </m:oMath>
                </a14:m>
                <a:r>
                  <a:rPr lang="zh-CN" altLang="en-US" sz="2800" dirty="0">
                    <a:solidFill>
                      <a:srgbClr val="0000FF"/>
                    </a:solidFill>
                    <a:latin typeface="+mn-lt"/>
                    <a:ea typeface="+mn-ea"/>
                  </a:rPr>
                  <a:t>，弹簧处于自然状态，其长度为圆环半径</a:t>
                </a:r>
                <a14:m>
                  <m:oMath xmlns:m="http://schemas.openxmlformats.org/officeDocument/2006/math">
                    <m:r>
                      <a:rPr lang="en-US" altLang="zh-CN" sz="2800" b="0" i="1" smtClean="0">
                        <a:solidFill>
                          <a:srgbClr val="0000FF"/>
                        </a:solidFill>
                        <a:latin typeface="Cambria Math" panose="02040503050406030204" pitchFamily="18" charset="0"/>
                      </a:rPr>
                      <m:t>𝑅</m:t>
                    </m:r>
                  </m:oMath>
                </a14:m>
                <a:r>
                  <a:rPr lang="zh-CN" altLang="en-US" sz="2800" dirty="0">
                    <a:solidFill>
                      <a:srgbClr val="0000FF"/>
                    </a:solidFill>
                    <a:latin typeface="+mn-lt"/>
                    <a:ea typeface="+mn-ea"/>
                  </a:rPr>
                  <a:t>；当小球运动到圆环的底端点</a:t>
                </a:r>
                <a14:m>
                  <m:oMath xmlns:m="http://schemas.openxmlformats.org/officeDocument/2006/math">
                    <m:r>
                      <a:rPr lang="en-US" altLang="zh-CN" sz="2800" b="0" i="1" smtClean="0">
                        <a:solidFill>
                          <a:srgbClr val="0000FF"/>
                        </a:solidFill>
                        <a:latin typeface="Cambria Math" panose="02040503050406030204" pitchFamily="18" charset="0"/>
                      </a:rPr>
                      <m:t>𝐵</m:t>
                    </m:r>
                  </m:oMath>
                </a14:m>
                <a:r>
                  <a:rPr lang="zh-CN" altLang="en-US" sz="2800" dirty="0">
                    <a:solidFill>
                      <a:srgbClr val="0000FF"/>
                    </a:solidFill>
                    <a:latin typeface="+mn-lt"/>
                    <a:ea typeface="+mn-ea"/>
                  </a:rPr>
                  <a:t>时，小球对圆环没有压力。求弹簧的劲度系数。</a:t>
                </a:r>
                <a:endParaRPr lang="en-US" altLang="zh-CN" sz="2800" dirty="0">
                  <a:solidFill>
                    <a:srgbClr val="0000FF"/>
                  </a:solidFill>
                  <a:latin typeface="+mn-lt"/>
                  <a:ea typeface="+mn-ea"/>
                </a:endParaRPr>
              </a:p>
            </p:txBody>
          </p:sp>
        </mc:Choice>
        <mc:Fallback xmlns="">
          <p:sp>
            <p:nvSpPr>
              <p:cNvPr id="35" name="Text Box 2"/>
              <p:cNvSpPr txBox="1">
                <a:spLocks noRot="1" noChangeAspect="1" noMove="1" noResize="1" noEditPoints="1" noAdjustHandles="1" noChangeArrowheads="1" noChangeShapeType="1" noTextEdit="1"/>
              </p:cNvSpPr>
              <p:nvPr/>
            </p:nvSpPr>
            <p:spPr bwMode="auto">
              <a:xfrm>
                <a:off x="497839" y="483700"/>
                <a:ext cx="9054123" cy="2246769"/>
              </a:xfrm>
              <a:prstGeom prst="rect">
                <a:avLst/>
              </a:prstGeom>
              <a:blipFill>
                <a:blip r:embed="rId2"/>
                <a:stretch>
                  <a:fillRect l="-1414" t="-2710" r="-1347" b="-650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36" name="Text Box 3"/>
          <p:cNvSpPr txBox="1">
            <a:spLocks noChangeArrowheads="1"/>
          </p:cNvSpPr>
          <p:nvPr/>
        </p:nvSpPr>
        <p:spPr bwMode="auto">
          <a:xfrm>
            <a:off x="497840" y="2877649"/>
            <a:ext cx="585469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800" dirty="0">
                <a:solidFill>
                  <a:srgbClr val="0000FF"/>
                </a:solidFill>
                <a:latin typeface="+mn-lt"/>
                <a:ea typeface="+mn-ea"/>
              </a:rPr>
              <a:t>解  以弹簧、小球和地球为一系统，</a:t>
            </a:r>
          </a:p>
        </p:txBody>
      </p:sp>
      <p:sp>
        <p:nvSpPr>
          <p:cNvPr id="170" name="Text Box 137"/>
          <p:cNvSpPr txBox="1">
            <a:spLocks noChangeArrowheads="1"/>
          </p:cNvSpPr>
          <p:nvPr/>
        </p:nvSpPr>
        <p:spPr bwMode="auto">
          <a:xfrm>
            <a:off x="2054548" y="3716351"/>
            <a:ext cx="3429000" cy="523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800">
                <a:solidFill>
                  <a:srgbClr val="0000FF"/>
                </a:solidFill>
                <a:latin typeface="+mn-lt"/>
                <a:ea typeface="+mn-ea"/>
              </a:rPr>
              <a:t>只有保守内力做功</a:t>
            </a:r>
          </a:p>
        </p:txBody>
      </p:sp>
      <p:sp>
        <p:nvSpPr>
          <p:cNvPr id="172" name="Text Box 139"/>
          <p:cNvSpPr txBox="1">
            <a:spLocks noChangeArrowheads="1"/>
          </p:cNvSpPr>
          <p:nvPr/>
        </p:nvSpPr>
        <p:spPr bwMode="auto">
          <a:xfrm>
            <a:off x="497840" y="4592802"/>
            <a:ext cx="4495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800" dirty="0">
                <a:solidFill>
                  <a:srgbClr val="0000FF"/>
                </a:solidFill>
                <a:latin typeface="+mn-lt"/>
                <a:ea typeface="+mn-ea"/>
              </a:rPr>
              <a:t>则系统机械能守恒</a:t>
            </a:r>
          </a:p>
        </p:txBody>
      </p:sp>
      <mc:AlternateContent xmlns:mc="http://schemas.openxmlformats.org/markup-compatibility/2006" xmlns:a14="http://schemas.microsoft.com/office/drawing/2010/main">
        <mc:Choice Requires="a14">
          <p:sp>
            <p:nvSpPr>
              <p:cNvPr id="180" name="Text Box 147"/>
              <p:cNvSpPr txBox="1">
                <a:spLocks noChangeArrowheads="1"/>
              </p:cNvSpPr>
              <p:nvPr/>
            </p:nvSpPr>
            <p:spPr bwMode="auto">
              <a:xfrm>
                <a:off x="497840" y="5524011"/>
                <a:ext cx="4922655" cy="5238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just">
                  <a:spcBef>
                    <a:spcPct val="50000"/>
                  </a:spcBef>
                </a:pPr>
                <a:r>
                  <a:rPr lang="zh-CN" altLang="en-US" sz="2800" dirty="0">
                    <a:solidFill>
                      <a:srgbClr val="0000FF"/>
                    </a:solidFill>
                    <a:latin typeface="+mn-lt"/>
                    <a:ea typeface="+mn-ea"/>
                  </a:rPr>
                  <a:t>取图中点</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a14:m>
                <a:r>
                  <a:rPr lang="zh-CN" altLang="en-US" sz="2800" dirty="0">
                    <a:solidFill>
                      <a:srgbClr val="0000FF"/>
                    </a:solidFill>
                    <a:latin typeface="+mn-lt"/>
                    <a:ea typeface="+mn-ea"/>
                  </a:rPr>
                  <a:t>为重力势能零点</a:t>
                </a:r>
              </a:p>
            </p:txBody>
          </p:sp>
        </mc:Choice>
        <mc:Fallback xmlns="">
          <p:sp>
            <p:nvSpPr>
              <p:cNvPr id="180" name="Text Box 147"/>
              <p:cNvSpPr txBox="1">
                <a:spLocks noRot="1" noChangeAspect="1" noMove="1" noResize="1" noEditPoints="1" noAdjustHandles="1" noChangeArrowheads="1" noChangeShapeType="1" noTextEdit="1"/>
              </p:cNvSpPr>
              <p:nvPr/>
            </p:nvSpPr>
            <p:spPr bwMode="auto">
              <a:xfrm>
                <a:off x="497840" y="5524011"/>
                <a:ext cx="4922655" cy="523875"/>
              </a:xfrm>
              <a:prstGeom prst="rect">
                <a:avLst/>
              </a:prstGeom>
              <a:blipFill>
                <a:blip r:embed="rId3"/>
                <a:stretch>
                  <a:fillRect l="-2602" t="-11628"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2" name="矩形 181"/>
              <p:cNvSpPr/>
              <p:nvPr/>
            </p:nvSpPr>
            <p:spPr>
              <a:xfrm>
                <a:off x="497840" y="3722814"/>
                <a:ext cx="155670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latin typeface="+mn-lt"/>
                  <a:ea typeface="+mn-ea"/>
                </a:endParaRPr>
              </a:p>
            </p:txBody>
          </p:sp>
        </mc:Choice>
        <mc:Fallback xmlns="">
          <p:sp>
            <p:nvSpPr>
              <p:cNvPr id="182" name="矩形 181"/>
              <p:cNvSpPr>
                <a:spLocks noRot="1" noChangeAspect="1" noMove="1" noResize="1" noEditPoints="1" noAdjustHandles="1" noChangeArrowheads="1" noChangeShapeType="1" noTextEdit="1"/>
              </p:cNvSpPr>
              <p:nvPr/>
            </p:nvSpPr>
            <p:spPr>
              <a:xfrm>
                <a:off x="497840" y="3722814"/>
                <a:ext cx="1556708" cy="523220"/>
              </a:xfrm>
              <a:prstGeom prst="rect">
                <a:avLst/>
              </a:prstGeom>
              <a:blipFill>
                <a:blip r:embed="rId4"/>
                <a:stretch>
                  <a:fillRect/>
                </a:stretch>
              </a:blipFill>
            </p:spPr>
            <p:txBody>
              <a:bodyPr/>
              <a:lstStyle/>
              <a:p>
                <a:r>
                  <a:rPr lang="zh-CN" altLang="en-US">
                    <a:noFill/>
                  </a:rPr>
                  <a:t> </a:t>
                </a:r>
              </a:p>
            </p:txBody>
          </p:sp>
        </mc:Fallback>
      </mc:AlternateContent>
      <p:grpSp>
        <p:nvGrpSpPr>
          <p:cNvPr id="2" name="组合 1"/>
          <p:cNvGrpSpPr/>
          <p:nvPr/>
        </p:nvGrpSpPr>
        <p:grpSpPr>
          <a:xfrm>
            <a:off x="6019166" y="2787161"/>
            <a:ext cx="3328621" cy="3570712"/>
            <a:chOff x="6019166" y="2787161"/>
            <a:chExt cx="3328621" cy="3570712"/>
          </a:xfrm>
        </p:grpSpPr>
        <p:grpSp>
          <p:nvGrpSpPr>
            <p:cNvPr id="38" name="Group 5"/>
            <p:cNvGrpSpPr>
              <a:grpSpLocks/>
            </p:cNvGrpSpPr>
            <p:nvPr/>
          </p:nvGrpSpPr>
          <p:grpSpPr bwMode="auto">
            <a:xfrm>
              <a:off x="6019166" y="2787161"/>
              <a:ext cx="3200400" cy="3505200"/>
              <a:chOff x="0" y="0"/>
              <a:chExt cx="2016" cy="2208"/>
            </a:xfrm>
          </p:grpSpPr>
          <p:grpSp>
            <p:nvGrpSpPr>
              <p:cNvPr id="40" name="Group 6"/>
              <p:cNvGrpSpPr>
                <a:grpSpLocks/>
              </p:cNvGrpSpPr>
              <p:nvPr/>
            </p:nvGrpSpPr>
            <p:grpSpPr bwMode="auto">
              <a:xfrm>
                <a:off x="96" y="221"/>
                <a:ext cx="1722" cy="1810"/>
                <a:chOff x="0" y="221"/>
                <a:chExt cx="1722" cy="1810"/>
              </a:xfrm>
            </p:grpSpPr>
            <p:sp>
              <p:nvSpPr>
                <p:cNvPr id="42" name="Line 7"/>
                <p:cNvSpPr>
                  <a:spLocks noChangeShapeType="1"/>
                </p:cNvSpPr>
                <p:nvPr/>
              </p:nvSpPr>
              <p:spPr bwMode="auto">
                <a:xfrm flipH="1">
                  <a:off x="1060" y="927"/>
                  <a:ext cx="618" cy="0"/>
                </a:xfrm>
                <a:prstGeom prst="line">
                  <a:avLst/>
                </a:prstGeom>
                <a:noFill/>
                <a:ln w="222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a:solidFill>
                      <a:srgbClr val="0000FF"/>
                    </a:solidFill>
                    <a:latin typeface="+mn-lt"/>
                    <a:ea typeface="+mn-ea"/>
                  </a:endParaRPr>
                </a:p>
              </p:txBody>
            </p:sp>
            <p:sp>
              <p:nvSpPr>
                <p:cNvPr id="43" name="AutoShape 8"/>
                <p:cNvSpPr>
                  <a:spLocks noChangeArrowheads="1"/>
                </p:cNvSpPr>
                <p:nvPr/>
              </p:nvSpPr>
              <p:spPr bwMode="auto">
                <a:xfrm>
                  <a:off x="0" y="265"/>
                  <a:ext cx="1722" cy="1722"/>
                </a:xfrm>
                <a:custGeom>
                  <a:avLst/>
                  <a:gdLst>
                    <a:gd name="G0" fmla="+- 588 0 0"/>
                    <a:gd name="G1" fmla="+- 21600 0 588"/>
                    <a:gd name="G2" fmla="+- 21600 0 588"/>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88" y="10800"/>
                      </a:moveTo>
                      <a:cubicBezTo>
                        <a:pt x="588" y="16440"/>
                        <a:pt x="5160" y="21012"/>
                        <a:pt x="10800" y="21012"/>
                      </a:cubicBezTo>
                      <a:cubicBezTo>
                        <a:pt x="16440" y="21012"/>
                        <a:pt x="21012" y="16440"/>
                        <a:pt x="21012" y="10800"/>
                      </a:cubicBezTo>
                      <a:cubicBezTo>
                        <a:pt x="21012" y="5160"/>
                        <a:pt x="16440" y="588"/>
                        <a:pt x="10800" y="588"/>
                      </a:cubicBezTo>
                      <a:cubicBezTo>
                        <a:pt x="5160" y="588"/>
                        <a:pt x="588" y="5160"/>
                        <a:pt x="588" y="10800"/>
                      </a:cubicBezTo>
                      <a:close/>
                    </a:path>
                  </a:pathLst>
                </a:cu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45" name="Oval 10"/>
                <p:cNvSpPr>
                  <a:spLocks noChangeArrowheads="1"/>
                </p:cNvSpPr>
                <p:nvPr/>
              </p:nvSpPr>
              <p:spPr bwMode="auto">
                <a:xfrm>
                  <a:off x="839" y="221"/>
                  <a:ext cx="88" cy="88"/>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nvGrpSpPr>
                <p:cNvPr id="46" name="Group 11"/>
                <p:cNvGrpSpPr>
                  <a:grpSpLocks/>
                </p:cNvGrpSpPr>
                <p:nvPr/>
              </p:nvGrpSpPr>
              <p:grpSpPr bwMode="auto">
                <a:xfrm rot="2271646">
                  <a:off x="864" y="579"/>
                  <a:ext cx="819" cy="128"/>
                  <a:chOff x="0" y="0"/>
                  <a:chExt cx="2005" cy="302"/>
                </a:xfrm>
              </p:grpSpPr>
              <p:sp>
                <p:nvSpPr>
                  <p:cNvPr id="113" name="Line 12"/>
                  <p:cNvSpPr>
                    <a:spLocks noChangeShapeType="1"/>
                  </p:cNvSpPr>
                  <p:nvPr/>
                </p:nvSpPr>
                <p:spPr bwMode="auto">
                  <a:xfrm rot="10403698" flipH="1">
                    <a:off x="0" y="115"/>
                    <a:ext cx="79"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nvGrpSpPr>
                  <p:cNvPr id="114" name="Group 13"/>
                  <p:cNvGrpSpPr>
                    <a:grpSpLocks/>
                  </p:cNvGrpSpPr>
                  <p:nvPr/>
                </p:nvGrpSpPr>
                <p:grpSpPr bwMode="auto">
                  <a:xfrm>
                    <a:off x="93" y="0"/>
                    <a:ext cx="1806" cy="302"/>
                    <a:chOff x="0" y="0"/>
                    <a:chExt cx="2434" cy="302"/>
                  </a:xfrm>
                </p:grpSpPr>
                <p:grpSp>
                  <p:nvGrpSpPr>
                    <p:cNvPr id="118" name="Group 14"/>
                    <p:cNvGrpSpPr>
                      <a:grpSpLocks/>
                    </p:cNvGrpSpPr>
                    <p:nvPr/>
                  </p:nvGrpSpPr>
                  <p:grpSpPr bwMode="auto">
                    <a:xfrm>
                      <a:off x="977" y="7"/>
                      <a:ext cx="497" cy="295"/>
                      <a:chOff x="0" y="0"/>
                      <a:chExt cx="1152" cy="240"/>
                    </a:xfrm>
                  </p:grpSpPr>
                  <p:grpSp>
                    <p:nvGrpSpPr>
                      <p:cNvPr id="159" name="Group 15"/>
                      <p:cNvGrpSpPr>
                        <a:grpSpLocks/>
                      </p:cNvGrpSpPr>
                      <p:nvPr/>
                    </p:nvGrpSpPr>
                    <p:grpSpPr bwMode="auto">
                      <a:xfrm>
                        <a:off x="0" y="0"/>
                        <a:ext cx="384" cy="240"/>
                        <a:chOff x="0" y="0"/>
                        <a:chExt cx="384" cy="240"/>
                      </a:xfrm>
                    </p:grpSpPr>
                    <p:sp>
                      <p:nvSpPr>
                        <p:cNvPr id="166" name="Line 16"/>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67" name="Line 17"/>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60" name="Group 18"/>
                      <p:cNvGrpSpPr>
                        <a:grpSpLocks/>
                      </p:cNvGrpSpPr>
                      <p:nvPr/>
                    </p:nvGrpSpPr>
                    <p:grpSpPr bwMode="auto">
                      <a:xfrm>
                        <a:off x="384" y="0"/>
                        <a:ext cx="384" cy="240"/>
                        <a:chOff x="0" y="0"/>
                        <a:chExt cx="384" cy="240"/>
                      </a:xfrm>
                    </p:grpSpPr>
                    <p:sp>
                      <p:nvSpPr>
                        <p:cNvPr id="164" name="Line 19"/>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65" name="Line 20"/>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61" name="Group 21"/>
                      <p:cNvGrpSpPr>
                        <a:grpSpLocks/>
                      </p:cNvGrpSpPr>
                      <p:nvPr/>
                    </p:nvGrpSpPr>
                    <p:grpSpPr bwMode="auto">
                      <a:xfrm>
                        <a:off x="768" y="0"/>
                        <a:ext cx="384" cy="240"/>
                        <a:chOff x="0" y="0"/>
                        <a:chExt cx="384" cy="240"/>
                      </a:xfrm>
                    </p:grpSpPr>
                    <p:sp>
                      <p:nvSpPr>
                        <p:cNvPr id="162" name="Line 22"/>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63" name="Line 23"/>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nvGrpSpPr>
                    <p:cNvPr id="119" name="Group 24"/>
                    <p:cNvGrpSpPr>
                      <a:grpSpLocks/>
                    </p:cNvGrpSpPr>
                    <p:nvPr/>
                  </p:nvGrpSpPr>
                  <p:grpSpPr bwMode="auto">
                    <a:xfrm>
                      <a:off x="1457" y="0"/>
                      <a:ext cx="497" cy="295"/>
                      <a:chOff x="0" y="0"/>
                      <a:chExt cx="1152" cy="240"/>
                    </a:xfrm>
                  </p:grpSpPr>
                  <p:grpSp>
                    <p:nvGrpSpPr>
                      <p:cNvPr id="150" name="Group 25"/>
                      <p:cNvGrpSpPr>
                        <a:grpSpLocks/>
                      </p:cNvGrpSpPr>
                      <p:nvPr/>
                    </p:nvGrpSpPr>
                    <p:grpSpPr bwMode="auto">
                      <a:xfrm>
                        <a:off x="0" y="0"/>
                        <a:ext cx="384" cy="240"/>
                        <a:chOff x="0" y="0"/>
                        <a:chExt cx="384" cy="240"/>
                      </a:xfrm>
                    </p:grpSpPr>
                    <p:sp>
                      <p:nvSpPr>
                        <p:cNvPr id="157" name="Line 26"/>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58" name="Line 27"/>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51" name="Group 28"/>
                      <p:cNvGrpSpPr>
                        <a:grpSpLocks/>
                      </p:cNvGrpSpPr>
                      <p:nvPr/>
                    </p:nvGrpSpPr>
                    <p:grpSpPr bwMode="auto">
                      <a:xfrm>
                        <a:off x="384" y="0"/>
                        <a:ext cx="384" cy="240"/>
                        <a:chOff x="0" y="0"/>
                        <a:chExt cx="384" cy="240"/>
                      </a:xfrm>
                    </p:grpSpPr>
                    <p:sp>
                      <p:nvSpPr>
                        <p:cNvPr id="155" name="Line 29"/>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56" name="Line 30"/>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52" name="Group 31"/>
                      <p:cNvGrpSpPr>
                        <a:grpSpLocks/>
                      </p:cNvGrpSpPr>
                      <p:nvPr/>
                    </p:nvGrpSpPr>
                    <p:grpSpPr bwMode="auto">
                      <a:xfrm>
                        <a:off x="768" y="0"/>
                        <a:ext cx="384" cy="240"/>
                        <a:chOff x="0" y="0"/>
                        <a:chExt cx="384" cy="240"/>
                      </a:xfrm>
                    </p:grpSpPr>
                    <p:sp>
                      <p:nvSpPr>
                        <p:cNvPr id="153" name="Line 32"/>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54" name="Line 33"/>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nvGrpSpPr>
                    <p:cNvPr id="120" name="Group 34"/>
                    <p:cNvGrpSpPr>
                      <a:grpSpLocks/>
                    </p:cNvGrpSpPr>
                    <p:nvPr/>
                  </p:nvGrpSpPr>
                  <p:grpSpPr bwMode="auto">
                    <a:xfrm>
                      <a:off x="480" y="7"/>
                      <a:ext cx="497" cy="295"/>
                      <a:chOff x="0" y="0"/>
                      <a:chExt cx="1152" cy="240"/>
                    </a:xfrm>
                  </p:grpSpPr>
                  <p:grpSp>
                    <p:nvGrpSpPr>
                      <p:cNvPr id="141" name="Group 35"/>
                      <p:cNvGrpSpPr>
                        <a:grpSpLocks/>
                      </p:cNvGrpSpPr>
                      <p:nvPr/>
                    </p:nvGrpSpPr>
                    <p:grpSpPr bwMode="auto">
                      <a:xfrm>
                        <a:off x="0" y="0"/>
                        <a:ext cx="384" cy="240"/>
                        <a:chOff x="0" y="0"/>
                        <a:chExt cx="384" cy="240"/>
                      </a:xfrm>
                    </p:grpSpPr>
                    <p:sp>
                      <p:nvSpPr>
                        <p:cNvPr id="148" name="Line 36"/>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49" name="Line 37"/>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42" name="Group 38"/>
                      <p:cNvGrpSpPr>
                        <a:grpSpLocks/>
                      </p:cNvGrpSpPr>
                      <p:nvPr/>
                    </p:nvGrpSpPr>
                    <p:grpSpPr bwMode="auto">
                      <a:xfrm>
                        <a:off x="384" y="0"/>
                        <a:ext cx="384" cy="240"/>
                        <a:chOff x="0" y="0"/>
                        <a:chExt cx="384" cy="240"/>
                      </a:xfrm>
                    </p:grpSpPr>
                    <p:sp>
                      <p:nvSpPr>
                        <p:cNvPr id="146" name="Line 39"/>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47" name="Line 40"/>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43" name="Group 41"/>
                      <p:cNvGrpSpPr>
                        <a:grpSpLocks/>
                      </p:cNvGrpSpPr>
                      <p:nvPr/>
                    </p:nvGrpSpPr>
                    <p:grpSpPr bwMode="auto">
                      <a:xfrm>
                        <a:off x="768" y="0"/>
                        <a:ext cx="384" cy="240"/>
                        <a:chOff x="0" y="0"/>
                        <a:chExt cx="384" cy="240"/>
                      </a:xfrm>
                    </p:grpSpPr>
                    <p:sp>
                      <p:nvSpPr>
                        <p:cNvPr id="144" name="Line 42"/>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45" name="Line 43"/>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nvGrpSpPr>
                    <p:cNvPr id="121" name="Group 44"/>
                    <p:cNvGrpSpPr>
                      <a:grpSpLocks/>
                    </p:cNvGrpSpPr>
                    <p:nvPr/>
                  </p:nvGrpSpPr>
                  <p:grpSpPr bwMode="auto">
                    <a:xfrm>
                      <a:off x="0" y="0"/>
                      <a:ext cx="497" cy="295"/>
                      <a:chOff x="0" y="0"/>
                      <a:chExt cx="1152" cy="240"/>
                    </a:xfrm>
                  </p:grpSpPr>
                  <p:grpSp>
                    <p:nvGrpSpPr>
                      <p:cNvPr id="132" name="Group 45"/>
                      <p:cNvGrpSpPr>
                        <a:grpSpLocks/>
                      </p:cNvGrpSpPr>
                      <p:nvPr/>
                    </p:nvGrpSpPr>
                    <p:grpSpPr bwMode="auto">
                      <a:xfrm>
                        <a:off x="0" y="0"/>
                        <a:ext cx="384" cy="240"/>
                        <a:chOff x="0" y="0"/>
                        <a:chExt cx="384" cy="240"/>
                      </a:xfrm>
                    </p:grpSpPr>
                    <p:sp>
                      <p:nvSpPr>
                        <p:cNvPr id="139" name="Line 46"/>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40" name="Line 47"/>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33" name="Group 48"/>
                      <p:cNvGrpSpPr>
                        <a:grpSpLocks/>
                      </p:cNvGrpSpPr>
                      <p:nvPr/>
                    </p:nvGrpSpPr>
                    <p:grpSpPr bwMode="auto">
                      <a:xfrm>
                        <a:off x="384" y="0"/>
                        <a:ext cx="384" cy="240"/>
                        <a:chOff x="0" y="0"/>
                        <a:chExt cx="384" cy="240"/>
                      </a:xfrm>
                    </p:grpSpPr>
                    <p:sp>
                      <p:nvSpPr>
                        <p:cNvPr id="137" name="Line 49"/>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38" name="Line 50"/>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34" name="Group 51"/>
                      <p:cNvGrpSpPr>
                        <a:grpSpLocks/>
                      </p:cNvGrpSpPr>
                      <p:nvPr/>
                    </p:nvGrpSpPr>
                    <p:grpSpPr bwMode="auto">
                      <a:xfrm>
                        <a:off x="768" y="0"/>
                        <a:ext cx="384" cy="240"/>
                        <a:chOff x="0" y="0"/>
                        <a:chExt cx="384" cy="240"/>
                      </a:xfrm>
                    </p:grpSpPr>
                    <p:sp>
                      <p:nvSpPr>
                        <p:cNvPr id="135" name="Line 52"/>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36" name="Line 53"/>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nvGrpSpPr>
                    <p:cNvPr id="122" name="Group 54"/>
                    <p:cNvGrpSpPr>
                      <a:grpSpLocks/>
                    </p:cNvGrpSpPr>
                    <p:nvPr/>
                  </p:nvGrpSpPr>
                  <p:grpSpPr bwMode="auto">
                    <a:xfrm>
                      <a:off x="1937" y="0"/>
                      <a:ext cx="497" cy="295"/>
                      <a:chOff x="0" y="0"/>
                      <a:chExt cx="1152" cy="240"/>
                    </a:xfrm>
                  </p:grpSpPr>
                  <p:grpSp>
                    <p:nvGrpSpPr>
                      <p:cNvPr id="123" name="Group 55"/>
                      <p:cNvGrpSpPr>
                        <a:grpSpLocks/>
                      </p:cNvGrpSpPr>
                      <p:nvPr/>
                    </p:nvGrpSpPr>
                    <p:grpSpPr bwMode="auto">
                      <a:xfrm>
                        <a:off x="0" y="0"/>
                        <a:ext cx="384" cy="240"/>
                        <a:chOff x="0" y="0"/>
                        <a:chExt cx="384" cy="240"/>
                      </a:xfrm>
                    </p:grpSpPr>
                    <p:sp>
                      <p:nvSpPr>
                        <p:cNvPr id="130" name="Line 56"/>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31" name="Line 57"/>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24" name="Group 58"/>
                      <p:cNvGrpSpPr>
                        <a:grpSpLocks/>
                      </p:cNvGrpSpPr>
                      <p:nvPr/>
                    </p:nvGrpSpPr>
                    <p:grpSpPr bwMode="auto">
                      <a:xfrm>
                        <a:off x="384" y="0"/>
                        <a:ext cx="384" cy="240"/>
                        <a:chOff x="0" y="0"/>
                        <a:chExt cx="384" cy="240"/>
                      </a:xfrm>
                    </p:grpSpPr>
                    <p:sp>
                      <p:nvSpPr>
                        <p:cNvPr id="128" name="Line 59"/>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29" name="Line 60"/>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25" name="Group 61"/>
                      <p:cNvGrpSpPr>
                        <a:grpSpLocks/>
                      </p:cNvGrpSpPr>
                      <p:nvPr/>
                    </p:nvGrpSpPr>
                    <p:grpSpPr bwMode="auto">
                      <a:xfrm>
                        <a:off x="768" y="0"/>
                        <a:ext cx="384" cy="240"/>
                        <a:chOff x="0" y="0"/>
                        <a:chExt cx="384" cy="240"/>
                      </a:xfrm>
                    </p:grpSpPr>
                    <p:sp>
                      <p:nvSpPr>
                        <p:cNvPr id="126" name="Line 62"/>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27" name="Line 63"/>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sp>
                <p:nvSpPr>
                  <p:cNvPr id="115" name="Line 64"/>
                  <p:cNvSpPr>
                    <a:spLocks noChangeShapeType="1"/>
                  </p:cNvSpPr>
                  <p:nvPr/>
                </p:nvSpPr>
                <p:spPr bwMode="auto">
                  <a:xfrm flipV="1">
                    <a:off x="1899" y="103"/>
                    <a:ext cx="27" cy="17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16" name="Line 65"/>
                  <p:cNvSpPr>
                    <a:spLocks noChangeShapeType="1"/>
                  </p:cNvSpPr>
                  <p:nvPr/>
                </p:nvSpPr>
                <p:spPr bwMode="auto">
                  <a:xfrm>
                    <a:off x="1926" y="103"/>
                    <a:ext cx="79"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17" name="Line 66"/>
                  <p:cNvSpPr>
                    <a:spLocks noChangeShapeType="1"/>
                  </p:cNvSpPr>
                  <p:nvPr/>
                </p:nvSpPr>
                <p:spPr bwMode="auto">
                  <a:xfrm rot="20382100" flipV="1">
                    <a:off x="69" y="103"/>
                    <a:ext cx="27" cy="17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47" name="Group 67"/>
                <p:cNvGrpSpPr>
                  <a:grpSpLocks/>
                </p:cNvGrpSpPr>
                <p:nvPr/>
              </p:nvGrpSpPr>
              <p:grpSpPr bwMode="auto">
                <a:xfrm rot="5393769">
                  <a:off x="87" y="1101"/>
                  <a:ext cx="1543" cy="132"/>
                  <a:chOff x="0" y="0"/>
                  <a:chExt cx="2005" cy="302"/>
                </a:xfrm>
              </p:grpSpPr>
              <p:sp>
                <p:nvSpPr>
                  <p:cNvPr id="58" name="Line 68"/>
                  <p:cNvSpPr>
                    <a:spLocks noChangeShapeType="1"/>
                  </p:cNvSpPr>
                  <p:nvPr/>
                </p:nvSpPr>
                <p:spPr bwMode="auto">
                  <a:xfrm rot="10403698" flipH="1">
                    <a:off x="0" y="115"/>
                    <a:ext cx="79"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nvGrpSpPr>
                  <p:cNvPr id="59" name="Group 69"/>
                  <p:cNvGrpSpPr>
                    <a:grpSpLocks/>
                  </p:cNvGrpSpPr>
                  <p:nvPr/>
                </p:nvGrpSpPr>
                <p:grpSpPr bwMode="auto">
                  <a:xfrm>
                    <a:off x="93" y="0"/>
                    <a:ext cx="1806" cy="302"/>
                    <a:chOff x="0" y="0"/>
                    <a:chExt cx="2434" cy="302"/>
                  </a:xfrm>
                </p:grpSpPr>
                <p:grpSp>
                  <p:nvGrpSpPr>
                    <p:cNvPr id="63" name="Group 70"/>
                    <p:cNvGrpSpPr>
                      <a:grpSpLocks/>
                    </p:cNvGrpSpPr>
                    <p:nvPr/>
                  </p:nvGrpSpPr>
                  <p:grpSpPr bwMode="auto">
                    <a:xfrm>
                      <a:off x="977" y="7"/>
                      <a:ext cx="497" cy="295"/>
                      <a:chOff x="0" y="0"/>
                      <a:chExt cx="1152" cy="240"/>
                    </a:xfrm>
                  </p:grpSpPr>
                  <p:grpSp>
                    <p:nvGrpSpPr>
                      <p:cNvPr id="104" name="Group 71"/>
                      <p:cNvGrpSpPr>
                        <a:grpSpLocks/>
                      </p:cNvGrpSpPr>
                      <p:nvPr/>
                    </p:nvGrpSpPr>
                    <p:grpSpPr bwMode="auto">
                      <a:xfrm>
                        <a:off x="0" y="0"/>
                        <a:ext cx="384" cy="240"/>
                        <a:chOff x="0" y="0"/>
                        <a:chExt cx="384" cy="240"/>
                      </a:xfrm>
                    </p:grpSpPr>
                    <p:sp>
                      <p:nvSpPr>
                        <p:cNvPr id="111" name="Line 72"/>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12" name="Line 73"/>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05" name="Group 74"/>
                      <p:cNvGrpSpPr>
                        <a:grpSpLocks/>
                      </p:cNvGrpSpPr>
                      <p:nvPr/>
                    </p:nvGrpSpPr>
                    <p:grpSpPr bwMode="auto">
                      <a:xfrm>
                        <a:off x="384" y="0"/>
                        <a:ext cx="384" cy="240"/>
                        <a:chOff x="0" y="0"/>
                        <a:chExt cx="384" cy="240"/>
                      </a:xfrm>
                    </p:grpSpPr>
                    <p:sp>
                      <p:nvSpPr>
                        <p:cNvPr id="109" name="Line 75"/>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10" name="Line 76"/>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06" name="Group 77"/>
                      <p:cNvGrpSpPr>
                        <a:grpSpLocks/>
                      </p:cNvGrpSpPr>
                      <p:nvPr/>
                    </p:nvGrpSpPr>
                    <p:grpSpPr bwMode="auto">
                      <a:xfrm>
                        <a:off x="768" y="0"/>
                        <a:ext cx="384" cy="240"/>
                        <a:chOff x="0" y="0"/>
                        <a:chExt cx="384" cy="240"/>
                      </a:xfrm>
                    </p:grpSpPr>
                    <p:sp>
                      <p:nvSpPr>
                        <p:cNvPr id="107" name="Line 78"/>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08" name="Line 79"/>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nvGrpSpPr>
                    <p:cNvPr id="64" name="Group 80"/>
                    <p:cNvGrpSpPr>
                      <a:grpSpLocks/>
                    </p:cNvGrpSpPr>
                    <p:nvPr/>
                  </p:nvGrpSpPr>
                  <p:grpSpPr bwMode="auto">
                    <a:xfrm>
                      <a:off x="1457" y="0"/>
                      <a:ext cx="497" cy="295"/>
                      <a:chOff x="0" y="0"/>
                      <a:chExt cx="1152" cy="240"/>
                    </a:xfrm>
                  </p:grpSpPr>
                  <p:grpSp>
                    <p:nvGrpSpPr>
                      <p:cNvPr id="95" name="Group 81"/>
                      <p:cNvGrpSpPr>
                        <a:grpSpLocks/>
                      </p:cNvGrpSpPr>
                      <p:nvPr/>
                    </p:nvGrpSpPr>
                    <p:grpSpPr bwMode="auto">
                      <a:xfrm>
                        <a:off x="0" y="0"/>
                        <a:ext cx="384" cy="240"/>
                        <a:chOff x="0" y="0"/>
                        <a:chExt cx="384" cy="240"/>
                      </a:xfrm>
                    </p:grpSpPr>
                    <p:sp>
                      <p:nvSpPr>
                        <p:cNvPr id="102" name="Line 82"/>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03" name="Line 83"/>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96" name="Group 84"/>
                      <p:cNvGrpSpPr>
                        <a:grpSpLocks/>
                      </p:cNvGrpSpPr>
                      <p:nvPr/>
                    </p:nvGrpSpPr>
                    <p:grpSpPr bwMode="auto">
                      <a:xfrm>
                        <a:off x="384" y="0"/>
                        <a:ext cx="384" cy="240"/>
                        <a:chOff x="0" y="0"/>
                        <a:chExt cx="384" cy="240"/>
                      </a:xfrm>
                    </p:grpSpPr>
                    <p:sp>
                      <p:nvSpPr>
                        <p:cNvPr id="100" name="Line 85"/>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01" name="Line 86"/>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97" name="Group 87"/>
                      <p:cNvGrpSpPr>
                        <a:grpSpLocks/>
                      </p:cNvGrpSpPr>
                      <p:nvPr/>
                    </p:nvGrpSpPr>
                    <p:grpSpPr bwMode="auto">
                      <a:xfrm>
                        <a:off x="768" y="0"/>
                        <a:ext cx="384" cy="240"/>
                        <a:chOff x="0" y="0"/>
                        <a:chExt cx="384" cy="240"/>
                      </a:xfrm>
                    </p:grpSpPr>
                    <p:sp>
                      <p:nvSpPr>
                        <p:cNvPr id="98" name="Line 88"/>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99" name="Line 89"/>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nvGrpSpPr>
                    <p:cNvPr id="65" name="Group 90"/>
                    <p:cNvGrpSpPr>
                      <a:grpSpLocks/>
                    </p:cNvGrpSpPr>
                    <p:nvPr/>
                  </p:nvGrpSpPr>
                  <p:grpSpPr bwMode="auto">
                    <a:xfrm>
                      <a:off x="480" y="7"/>
                      <a:ext cx="497" cy="295"/>
                      <a:chOff x="0" y="0"/>
                      <a:chExt cx="1152" cy="240"/>
                    </a:xfrm>
                  </p:grpSpPr>
                  <p:grpSp>
                    <p:nvGrpSpPr>
                      <p:cNvPr id="86" name="Group 91"/>
                      <p:cNvGrpSpPr>
                        <a:grpSpLocks/>
                      </p:cNvGrpSpPr>
                      <p:nvPr/>
                    </p:nvGrpSpPr>
                    <p:grpSpPr bwMode="auto">
                      <a:xfrm>
                        <a:off x="0" y="0"/>
                        <a:ext cx="384" cy="240"/>
                        <a:chOff x="0" y="0"/>
                        <a:chExt cx="384" cy="240"/>
                      </a:xfrm>
                    </p:grpSpPr>
                    <p:sp>
                      <p:nvSpPr>
                        <p:cNvPr id="93" name="Line 92"/>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94" name="Line 93"/>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87" name="Group 94"/>
                      <p:cNvGrpSpPr>
                        <a:grpSpLocks/>
                      </p:cNvGrpSpPr>
                      <p:nvPr/>
                    </p:nvGrpSpPr>
                    <p:grpSpPr bwMode="auto">
                      <a:xfrm>
                        <a:off x="384" y="0"/>
                        <a:ext cx="384" cy="240"/>
                        <a:chOff x="0" y="0"/>
                        <a:chExt cx="384" cy="240"/>
                      </a:xfrm>
                    </p:grpSpPr>
                    <p:sp>
                      <p:nvSpPr>
                        <p:cNvPr id="91" name="Line 95"/>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92" name="Line 96"/>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88" name="Group 97"/>
                      <p:cNvGrpSpPr>
                        <a:grpSpLocks/>
                      </p:cNvGrpSpPr>
                      <p:nvPr/>
                    </p:nvGrpSpPr>
                    <p:grpSpPr bwMode="auto">
                      <a:xfrm>
                        <a:off x="768" y="0"/>
                        <a:ext cx="384" cy="240"/>
                        <a:chOff x="0" y="0"/>
                        <a:chExt cx="384" cy="240"/>
                      </a:xfrm>
                    </p:grpSpPr>
                    <p:sp>
                      <p:nvSpPr>
                        <p:cNvPr id="89" name="Line 98"/>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90" name="Line 99"/>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nvGrpSpPr>
                    <p:cNvPr id="66" name="Group 100"/>
                    <p:cNvGrpSpPr>
                      <a:grpSpLocks/>
                    </p:cNvGrpSpPr>
                    <p:nvPr/>
                  </p:nvGrpSpPr>
                  <p:grpSpPr bwMode="auto">
                    <a:xfrm>
                      <a:off x="0" y="0"/>
                      <a:ext cx="497" cy="295"/>
                      <a:chOff x="0" y="0"/>
                      <a:chExt cx="1152" cy="240"/>
                    </a:xfrm>
                  </p:grpSpPr>
                  <p:grpSp>
                    <p:nvGrpSpPr>
                      <p:cNvPr id="77" name="Group 101"/>
                      <p:cNvGrpSpPr>
                        <a:grpSpLocks/>
                      </p:cNvGrpSpPr>
                      <p:nvPr/>
                    </p:nvGrpSpPr>
                    <p:grpSpPr bwMode="auto">
                      <a:xfrm>
                        <a:off x="0" y="0"/>
                        <a:ext cx="384" cy="240"/>
                        <a:chOff x="0" y="0"/>
                        <a:chExt cx="384" cy="240"/>
                      </a:xfrm>
                    </p:grpSpPr>
                    <p:sp>
                      <p:nvSpPr>
                        <p:cNvPr id="84" name="Line 102"/>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85" name="Line 103"/>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78" name="Group 104"/>
                      <p:cNvGrpSpPr>
                        <a:grpSpLocks/>
                      </p:cNvGrpSpPr>
                      <p:nvPr/>
                    </p:nvGrpSpPr>
                    <p:grpSpPr bwMode="auto">
                      <a:xfrm>
                        <a:off x="384" y="0"/>
                        <a:ext cx="384" cy="240"/>
                        <a:chOff x="0" y="0"/>
                        <a:chExt cx="384" cy="240"/>
                      </a:xfrm>
                    </p:grpSpPr>
                    <p:sp>
                      <p:nvSpPr>
                        <p:cNvPr id="82" name="Line 105"/>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83" name="Line 106"/>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79" name="Group 107"/>
                      <p:cNvGrpSpPr>
                        <a:grpSpLocks/>
                      </p:cNvGrpSpPr>
                      <p:nvPr/>
                    </p:nvGrpSpPr>
                    <p:grpSpPr bwMode="auto">
                      <a:xfrm>
                        <a:off x="768" y="0"/>
                        <a:ext cx="384" cy="240"/>
                        <a:chOff x="0" y="0"/>
                        <a:chExt cx="384" cy="240"/>
                      </a:xfrm>
                    </p:grpSpPr>
                    <p:sp>
                      <p:nvSpPr>
                        <p:cNvPr id="80" name="Line 108"/>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81" name="Line 109"/>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nvGrpSpPr>
                    <p:cNvPr id="67" name="Group 110"/>
                    <p:cNvGrpSpPr>
                      <a:grpSpLocks/>
                    </p:cNvGrpSpPr>
                    <p:nvPr/>
                  </p:nvGrpSpPr>
                  <p:grpSpPr bwMode="auto">
                    <a:xfrm>
                      <a:off x="1937" y="0"/>
                      <a:ext cx="497" cy="295"/>
                      <a:chOff x="0" y="0"/>
                      <a:chExt cx="1152" cy="240"/>
                    </a:xfrm>
                  </p:grpSpPr>
                  <p:grpSp>
                    <p:nvGrpSpPr>
                      <p:cNvPr id="68" name="Group 111"/>
                      <p:cNvGrpSpPr>
                        <a:grpSpLocks/>
                      </p:cNvGrpSpPr>
                      <p:nvPr/>
                    </p:nvGrpSpPr>
                    <p:grpSpPr bwMode="auto">
                      <a:xfrm>
                        <a:off x="0" y="0"/>
                        <a:ext cx="384" cy="240"/>
                        <a:chOff x="0" y="0"/>
                        <a:chExt cx="384" cy="240"/>
                      </a:xfrm>
                    </p:grpSpPr>
                    <p:sp>
                      <p:nvSpPr>
                        <p:cNvPr id="75" name="Line 112"/>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76" name="Line 113"/>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69" name="Group 114"/>
                      <p:cNvGrpSpPr>
                        <a:grpSpLocks/>
                      </p:cNvGrpSpPr>
                      <p:nvPr/>
                    </p:nvGrpSpPr>
                    <p:grpSpPr bwMode="auto">
                      <a:xfrm>
                        <a:off x="384" y="0"/>
                        <a:ext cx="384" cy="240"/>
                        <a:chOff x="0" y="0"/>
                        <a:chExt cx="384" cy="240"/>
                      </a:xfrm>
                    </p:grpSpPr>
                    <p:sp>
                      <p:nvSpPr>
                        <p:cNvPr id="73" name="Line 115"/>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74" name="Line 116"/>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70" name="Group 117"/>
                      <p:cNvGrpSpPr>
                        <a:grpSpLocks/>
                      </p:cNvGrpSpPr>
                      <p:nvPr/>
                    </p:nvGrpSpPr>
                    <p:grpSpPr bwMode="auto">
                      <a:xfrm>
                        <a:off x="768" y="0"/>
                        <a:ext cx="384" cy="240"/>
                        <a:chOff x="0" y="0"/>
                        <a:chExt cx="384" cy="240"/>
                      </a:xfrm>
                    </p:grpSpPr>
                    <p:sp>
                      <p:nvSpPr>
                        <p:cNvPr id="71" name="Line 118"/>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72" name="Line 119"/>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sp>
                <p:nvSpPr>
                  <p:cNvPr id="60" name="Line 120"/>
                  <p:cNvSpPr>
                    <a:spLocks noChangeShapeType="1"/>
                  </p:cNvSpPr>
                  <p:nvPr/>
                </p:nvSpPr>
                <p:spPr bwMode="auto">
                  <a:xfrm flipV="1">
                    <a:off x="1899" y="103"/>
                    <a:ext cx="27" cy="17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61" name="Line 121"/>
                  <p:cNvSpPr>
                    <a:spLocks noChangeShapeType="1"/>
                  </p:cNvSpPr>
                  <p:nvPr/>
                </p:nvSpPr>
                <p:spPr bwMode="auto">
                  <a:xfrm>
                    <a:off x="1926" y="103"/>
                    <a:ext cx="79"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62" name="Line 122"/>
                  <p:cNvSpPr>
                    <a:spLocks noChangeShapeType="1"/>
                  </p:cNvSpPr>
                  <p:nvPr/>
                </p:nvSpPr>
                <p:spPr bwMode="auto">
                  <a:xfrm rot="20382100" flipV="1">
                    <a:off x="69" y="103"/>
                    <a:ext cx="27" cy="17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sp>
              <p:nvSpPr>
                <p:cNvPr id="48" name="Oval 123"/>
                <p:cNvSpPr>
                  <a:spLocks noChangeArrowheads="1"/>
                </p:cNvSpPr>
                <p:nvPr/>
              </p:nvSpPr>
              <p:spPr bwMode="auto">
                <a:xfrm>
                  <a:off x="1590" y="839"/>
                  <a:ext cx="132" cy="133"/>
                </a:xfrm>
                <a:prstGeom prst="ellipse">
                  <a:avLst/>
                </a:prstGeom>
                <a:solidFill>
                  <a:srgbClr val="CC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49" name="Oval 124"/>
                <p:cNvSpPr>
                  <a:spLocks noChangeArrowheads="1"/>
                </p:cNvSpPr>
                <p:nvPr/>
              </p:nvSpPr>
              <p:spPr bwMode="auto">
                <a:xfrm>
                  <a:off x="795" y="1899"/>
                  <a:ext cx="132" cy="132"/>
                </a:xfrm>
                <a:prstGeom prst="ellipse">
                  <a:avLst/>
                </a:prstGeom>
                <a:solidFill>
                  <a:srgbClr val="CC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50" name="Line 125"/>
                <p:cNvSpPr>
                  <a:spLocks noChangeShapeType="1"/>
                </p:cNvSpPr>
                <p:nvPr/>
              </p:nvSpPr>
              <p:spPr bwMode="auto">
                <a:xfrm flipH="1" flipV="1">
                  <a:off x="883" y="309"/>
                  <a:ext cx="88" cy="88"/>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a:solidFill>
                      <a:srgbClr val="0000FF"/>
                    </a:solidFill>
                    <a:latin typeface="+mn-lt"/>
                    <a:ea typeface="+mn-ea"/>
                  </a:endParaRPr>
                </a:p>
              </p:txBody>
            </p:sp>
            <p:sp>
              <p:nvSpPr>
                <p:cNvPr id="51" name="Line 126"/>
                <p:cNvSpPr>
                  <a:spLocks noChangeShapeType="1"/>
                </p:cNvSpPr>
                <p:nvPr/>
              </p:nvSpPr>
              <p:spPr bwMode="auto">
                <a:xfrm flipV="1">
                  <a:off x="883" y="309"/>
                  <a:ext cx="0" cy="13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a:solidFill>
                      <a:srgbClr val="0000FF"/>
                    </a:solidFill>
                    <a:latin typeface="+mn-lt"/>
                    <a:ea typeface="+mn-ea"/>
                  </a:endParaRPr>
                </a:p>
              </p:txBody>
            </p:sp>
            <p:sp>
              <p:nvSpPr>
                <p:cNvPr id="52" name="未知"/>
                <p:cNvSpPr>
                  <a:spLocks/>
                </p:cNvSpPr>
                <p:nvPr/>
              </p:nvSpPr>
              <p:spPr bwMode="auto">
                <a:xfrm>
                  <a:off x="1363" y="795"/>
                  <a:ext cx="50" cy="132"/>
                </a:xfrm>
                <a:custGeom>
                  <a:avLst/>
                  <a:gdLst>
                    <a:gd name="T0" fmla="*/ 201 w 201"/>
                    <a:gd name="T1" fmla="*/ 0 h 377"/>
                    <a:gd name="T2" fmla="*/ 142 w 201"/>
                    <a:gd name="T3" fmla="*/ 20 h 377"/>
                    <a:gd name="T4" fmla="*/ 34 w 201"/>
                    <a:gd name="T5" fmla="*/ 106 h 377"/>
                    <a:gd name="T6" fmla="*/ 3 w 201"/>
                    <a:gd name="T7" fmla="*/ 188 h 377"/>
                    <a:gd name="T8" fmla="*/ 13 w 201"/>
                    <a:gd name="T9" fmla="*/ 308 h 377"/>
                    <a:gd name="T10" fmla="*/ 42 w 201"/>
                    <a:gd name="T11" fmla="*/ 377 h 377"/>
                  </a:gdLst>
                  <a:ahLst/>
                  <a:cxnLst>
                    <a:cxn ang="0">
                      <a:pos x="T0" y="T1"/>
                    </a:cxn>
                    <a:cxn ang="0">
                      <a:pos x="T2" y="T3"/>
                    </a:cxn>
                    <a:cxn ang="0">
                      <a:pos x="T4" y="T5"/>
                    </a:cxn>
                    <a:cxn ang="0">
                      <a:pos x="T6" y="T7"/>
                    </a:cxn>
                    <a:cxn ang="0">
                      <a:pos x="T8" y="T9"/>
                    </a:cxn>
                    <a:cxn ang="0">
                      <a:pos x="T10" y="T11"/>
                    </a:cxn>
                  </a:cxnLst>
                  <a:rect l="0" t="0" r="r" b="b"/>
                  <a:pathLst>
                    <a:path w="201" h="377">
                      <a:moveTo>
                        <a:pt x="201" y="0"/>
                      </a:moveTo>
                      <a:cubicBezTo>
                        <a:pt x="191" y="5"/>
                        <a:pt x="170" y="2"/>
                        <a:pt x="142" y="20"/>
                      </a:cubicBezTo>
                      <a:cubicBezTo>
                        <a:pt x="114" y="38"/>
                        <a:pt x="57" y="78"/>
                        <a:pt x="34" y="106"/>
                      </a:cubicBezTo>
                      <a:cubicBezTo>
                        <a:pt x="11" y="134"/>
                        <a:pt x="6" y="154"/>
                        <a:pt x="3" y="188"/>
                      </a:cubicBezTo>
                      <a:cubicBezTo>
                        <a:pt x="0" y="222"/>
                        <a:pt x="7" y="277"/>
                        <a:pt x="13" y="308"/>
                      </a:cubicBezTo>
                      <a:cubicBezTo>
                        <a:pt x="19" y="339"/>
                        <a:pt x="36" y="363"/>
                        <a:pt x="42" y="377"/>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a:solidFill>
                      <a:srgbClr val="0000FF"/>
                    </a:solidFill>
                    <a:latin typeface="+mn-lt"/>
                    <a:ea typeface="+mn-ea"/>
                  </a:endParaRPr>
                </a:p>
              </p:txBody>
            </p:sp>
            <p:sp>
              <p:nvSpPr>
                <p:cNvPr id="53" name="Line 128"/>
                <p:cNvSpPr>
                  <a:spLocks noChangeShapeType="1"/>
                </p:cNvSpPr>
                <p:nvPr/>
              </p:nvSpPr>
              <p:spPr bwMode="auto">
                <a:xfrm>
                  <a:off x="839" y="1060"/>
                  <a:ext cx="0" cy="132"/>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a:solidFill>
                      <a:srgbClr val="0000FF"/>
                    </a:solidFill>
                    <a:latin typeface="+mn-lt"/>
                    <a:ea typeface="+mn-ea"/>
                  </a:endParaRPr>
                </a:p>
              </p:txBody>
            </p:sp>
          </p:grpSp>
          <p:sp>
            <p:nvSpPr>
              <p:cNvPr id="41" name="Rectangle 133"/>
              <p:cNvSpPr>
                <a:spLocks noChangeArrowheads="1"/>
              </p:cNvSpPr>
              <p:nvPr/>
            </p:nvSpPr>
            <p:spPr bwMode="auto">
              <a:xfrm>
                <a:off x="0" y="0"/>
                <a:ext cx="2016" cy="220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sp>
          <p:nvSpPr>
            <p:cNvPr id="177" name="Line 144"/>
            <p:cNvSpPr>
              <a:spLocks noChangeShapeType="1"/>
            </p:cNvSpPr>
            <p:nvPr/>
          </p:nvSpPr>
          <p:spPr bwMode="auto">
            <a:xfrm>
              <a:off x="6352539" y="5936905"/>
              <a:ext cx="1727201" cy="0"/>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183" name="矩形 182"/>
                <p:cNvSpPr/>
                <p:nvPr/>
              </p:nvSpPr>
              <p:spPr>
                <a:xfrm>
                  <a:off x="7008817" y="5834653"/>
                  <a:ext cx="5196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latin typeface="+mn-lt"/>
                    <a:ea typeface="+mn-ea"/>
                  </a:endParaRPr>
                </a:p>
              </p:txBody>
            </p:sp>
          </mc:Choice>
          <mc:Fallback xmlns="">
            <p:sp>
              <p:nvSpPr>
                <p:cNvPr id="183" name="矩形 182"/>
                <p:cNvSpPr>
                  <a:spLocks noRot="1" noChangeAspect="1" noMove="1" noResize="1" noEditPoints="1" noAdjustHandles="1" noChangeArrowheads="1" noChangeShapeType="1" noTextEdit="1"/>
                </p:cNvSpPr>
                <p:nvPr/>
              </p:nvSpPr>
              <p:spPr>
                <a:xfrm>
                  <a:off x="7008817" y="5834653"/>
                  <a:ext cx="51969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 name="矩形 183"/>
                <p:cNvSpPr/>
                <p:nvPr/>
              </p:nvSpPr>
              <p:spPr>
                <a:xfrm>
                  <a:off x="8810499" y="3941614"/>
                  <a:ext cx="5055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latin typeface="+mn-lt"/>
                    <a:ea typeface="+mn-ea"/>
                  </a:endParaRPr>
                </a:p>
              </p:txBody>
            </p:sp>
          </mc:Choice>
          <mc:Fallback xmlns="">
            <p:sp>
              <p:nvSpPr>
                <p:cNvPr id="184" name="矩形 183"/>
                <p:cNvSpPr>
                  <a:spLocks noRot="1" noChangeAspect="1" noMove="1" noResize="1" noEditPoints="1" noAdjustHandles="1" noChangeArrowheads="1" noChangeShapeType="1" noTextEdit="1"/>
                </p:cNvSpPr>
                <p:nvPr/>
              </p:nvSpPr>
              <p:spPr>
                <a:xfrm>
                  <a:off x="8810499" y="3941614"/>
                  <a:ext cx="505587"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 name="矩形 184"/>
                <p:cNvSpPr/>
                <p:nvPr/>
              </p:nvSpPr>
              <p:spPr>
                <a:xfrm>
                  <a:off x="8073198" y="3275640"/>
                  <a:ext cx="5141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latin typeface="+mn-lt"/>
                    <a:ea typeface="+mn-ea"/>
                  </a:endParaRPr>
                </a:p>
              </p:txBody>
            </p:sp>
          </mc:Choice>
          <mc:Fallback xmlns="">
            <p:sp>
              <p:nvSpPr>
                <p:cNvPr id="185" name="矩形 184"/>
                <p:cNvSpPr>
                  <a:spLocks noRot="1" noChangeAspect="1" noMove="1" noResize="1" noEditPoints="1" noAdjustHandles="1" noChangeArrowheads="1" noChangeShapeType="1" noTextEdit="1"/>
                </p:cNvSpPr>
                <p:nvPr/>
              </p:nvSpPr>
              <p:spPr>
                <a:xfrm>
                  <a:off x="8073198" y="3275640"/>
                  <a:ext cx="51418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6" name="矩形 185"/>
                <p:cNvSpPr/>
                <p:nvPr/>
              </p:nvSpPr>
              <p:spPr>
                <a:xfrm>
                  <a:off x="7187161" y="2790696"/>
                  <a:ext cx="50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latin typeface="+mn-lt"/>
                    <a:ea typeface="+mn-ea"/>
                  </a:endParaRPr>
                </a:p>
              </p:txBody>
            </p:sp>
          </mc:Choice>
          <mc:Fallback xmlns="">
            <p:sp>
              <p:nvSpPr>
                <p:cNvPr id="186" name="矩形 185"/>
                <p:cNvSpPr>
                  <a:spLocks noRot="1" noChangeAspect="1" noMove="1" noResize="1" noEditPoints="1" noAdjustHandles="1" noChangeArrowheads="1" noChangeShapeType="1" noTextEdit="1"/>
                </p:cNvSpPr>
                <p:nvPr/>
              </p:nvSpPr>
              <p:spPr>
                <a:xfrm>
                  <a:off x="7187161" y="2790696"/>
                  <a:ext cx="50603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7" name="矩形 186"/>
                <p:cNvSpPr/>
                <p:nvPr/>
              </p:nvSpPr>
              <p:spPr>
                <a:xfrm>
                  <a:off x="7014078" y="4396071"/>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latin typeface="+mn-lt"/>
                    <a:ea typeface="+mn-ea"/>
                  </a:endParaRPr>
                </a:p>
              </p:txBody>
            </p:sp>
          </mc:Choice>
          <mc:Fallback xmlns="">
            <p:sp>
              <p:nvSpPr>
                <p:cNvPr id="187" name="矩形 186"/>
                <p:cNvSpPr>
                  <a:spLocks noRot="1" noChangeAspect="1" noMove="1" noResize="1" noEditPoints="1" noAdjustHandles="1" noChangeArrowheads="1" noChangeShapeType="1" noTextEdit="1"/>
                </p:cNvSpPr>
                <p:nvPr/>
              </p:nvSpPr>
              <p:spPr>
                <a:xfrm>
                  <a:off x="7014078" y="4396071"/>
                  <a:ext cx="525272"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8" name="矩形 187"/>
                <p:cNvSpPr/>
                <p:nvPr/>
              </p:nvSpPr>
              <p:spPr>
                <a:xfrm>
                  <a:off x="7577897" y="3835329"/>
                  <a:ext cx="80663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30°</m:t>
                        </m:r>
                      </m:oMath>
                    </m:oMathPara>
                  </a14:m>
                  <a:endParaRPr lang="zh-CN" altLang="en-US" sz="2800" dirty="0">
                    <a:solidFill>
                      <a:srgbClr val="0000FF"/>
                    </a:solidFill>
                    <a:latin typeface="+mn-lt"/>
                    <a:ea typeface="+mn-ea"/>
                  </a:endParaRPr>
                </a:p>
              </p:txBody>
            </p:sp>
          </mc:Choice>
          <mc:Fallback xmlns="">
            <p:sp>
              <p:nvSpPr>
                <p:cNvPr id="188" name="矩形 187"/>
                <p:cNvSpPr>
                  <a:spLocks noRot="1" noChangeAspect="1" noMove="1" noResize="1" noEditPoints="1" noAdjustHandles="1" noChangeArrowheads="1" noChangeShapeType="1" noTextEdit="1"/>
                </p:cNvSpPr>
                <p:nvPr/>
              </p:nvSpPr>
              <p:spPr>
                <a:xfrm>
                  <a:off x="7577897" y="3835329"/>
                  <a:ext cx="806631"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9" name="矩形 188"/>
                <p:cNvSpPr/>
                <p:nvPr/>
              </p:nvSpPr>
              <p:spPr>
                <a:xfrm>
                  <a:off x="8011267" y="5668195"/>
                  <a:ext cx="133652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a:solidFill>
                                  <a:srgbClr val="0000FF"/>
                                </a:solidFill>
                                <a:latin typeface="Cambria Math" panose="02040503050406030204" pitchFamily="18" charset="0"/>
                                <a:ea typeface="+mn-ea"/>
                              </a:rPr>
                              <m:t>𝐸</m:t>
                            </m:r>
                          </m:e>
                          <m:sub>
                            <m:r>
                              <a:rPr lang="en-US" altLang="zh-CN" sz="2800" b="0" i="1">
                                <a:solidFill>
                                  <a:srgbClr val="0000FF"/>
                                </a:solidFill>
                                <a:latin typeface="Cambria Math" panose="02040503050406030204" pitchFamily="18" charset="0"/>
                                <a:ea typeface="+mn-ea"/>
                              </a:rPr>
                              <m:t>𝑃</m:t>
                            </m:r>
                          </m:sub>
                        </m:sSub>
                        <m:r>
                          <a:rPr lang="en-US" altLang="zh-CN" sz="2800" b="0" i="1" smtClean="0">
                            <a:solidFill>
                              <a:srgbClr val="0000FF"/>
                            </a:solidFill>
                            <a:latin typeface="Cambria Math" panose="02040503050406030204" pitchFamily="18" charset="0"/>
                            <a:ea typeface="+mn-ea"/>
                          </a:rPr>
                          <m:t>=0</m:t>
                        </m:r>
                      </m:oMath>
                    </m:oMathPara>
                  </a14:m>
                  <a:endParaRPr lang="zh-CN" altLang="en-US" sz="2800" dirty="0">
                    <a:solidFill>
                      <a:srgbClr val="0000FF"/>
                    </a:solidFill>
                    <a:latin typeface="+mn-lt"/>
                    <a:ea typeface="+mn-ea"/>
                  </a:endParaRPr>
                </a:p>
              </p:txBody>
            </p:sp>
          </mc:Choice>
          <mc:Fallback xmlns="">
            <p:sp>
              <p:nvSpPr>
                <p:cNvPr id="189" name="矩形 188"/>
                <p:cNvSpPr>
                  <a:spLocks noRot="1" noChangeAspect="1" noMove="1" noResize="1" noEditPoints="1" noAdjustHandles="1" noChangeArrowheads="1" noChangeShapeType="1" noTextEdit="1"/>
                </p:cNvSpPr>
                <p:nvPr/>
              </p:nvSpPr>
              <p:spPr>
                <a:xfrm>
                  <a:off x="8011267" y="5668195"/>
                  <a:ext cx="1336520" cy="523220"/>
                </a:xfrm>
                <a:prstGeom prst="rect">
                  <a:avLst/>
                </a:prstGeom>
                <a:blipFill>
                  <a:blip r:embed="rId11"/>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90" name="矩形 189"/>
              <p:cNvSpPr/>
              <p:nvPr/>
            </p:nvSpPr>
            <p:spPr>
              <a:xfrm>
                <a:off x="3596412" y="4561330"/>
                <a:ext cx="152445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a:solidFill>
                                <a:srgbClr val="0000FF"/>
                              </a:solidFill>
                              <a:latin typeface="Cambria Math" panose="02040503050406030204" pitchFamily="18" charset="0"/>
                              <a:ea typeface="+mn-ea"/>
                            </a:rPr>
                            <m:t>𝐸</m:t>
                          </m:r>
                        </m:e>
                        <m:sub>
                          <m:r>
                            <a:rPr lang="en-US" altLang="zh-CN" sz="2800" b="0" i="1" smtClean="0">
                              <a:solidFill>
                                <a:srgbClr val="0000FF"/>
                              </a:solidFill>
                              <a:latin typeface="Cambria Math" panose="02040503050406030204" pitchFamily="18" charset="0"/>
                              <a:ea typeface="+mn-ea"/>
                            </a:rPr>
                            <m:t>𝐵</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𝐸</m:t>
                          </m:r>
                        </m:e>
                        <m:sub>
                          <m:r>
                            <a:rPr lang="en-US" altLang="zh-CN" sz="2800" b="0" i="1" smtClean="0">
                              <a:solidFill>
                                <a:srgbClr val="0000FF"/>
                              </a:solidFill>
                              <a:latin typeface="Cambria Math" panose="02040503050406030204" pitchFamily="18" charset="0"/>
                            </a:rPr>
                            <m:t>𝐴</m:t>
                          </m:r>
                        </m:sub>
                      </m:sSub>
                    </m:oMath>
                  </m:oMathPara>
                </a14:m>
                <a:endParaRPr lang="zh-CN" altLang="en-US" sz="2800" dirty="0">
                  <a:solidFill>
                    <a:srgbClr val="0000FF"/>
                  </a:solidFill>
                  <a:latin typeface="+mn-lt"/>
                  <a:ea typeface="+mn-ea"/>
                </a:endParaRPr>
              </a:p>
            </p:txBody>
          </p:sp>
        </mc:Choice>
        <mc:Fallback xmlns="">
          <p:sp>
            <p:nvSpPr>
              <p:cNvPr id="190" name="矩形 189"/>
              <p:cNvSpPr>
                <a:spLocks noRot="1" noChangeAspect="1" noMove="1" noResize="1" noEditPoints="1" noAdjustHandles="1" noChangeArrowheads="1" noChangeShapeType="1" noTextEdit="1"/>
              </p:cNvSpPr>
              <p:nvPr/>
            </p:nvSpPr>
            <p:spPr>
              <a:xfrm>
                <a:off x="3596412" y="4561330"/>
                <a:ext cx="1524455" cy="523220"/>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4911600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2"/>
                                        </p:tgtEl>
                                        <p:attrNameLst>
                                          <p:attrName>style.visibility</p:attrName>
                                        </p:attrNameLst>
                                      </p:cBhvr>
                                      <p:to>
                                        <p:strVal val="visible"/>
                                      </p:to>
                                    </p:set>
                                    <p:animEffect transition="in" filter="wipe(left)">
                                      <p:cBhvr>
                                        <p:cTn id="12" dur="500"/>
                                        <p:tgtEl>
                                          <p:spTgt spid="1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0"/>
                                        </p:tgtEl>
                                        <p:attrNameLst>
                                          <p:attrName>style.visibility</p:attrName>
                                        </p:attrNameLst>
                                      </p:cBhvr>
                                      <p:to>
                                        <p:strVal val="visible"/>
                                      </p:to>
                                    </p:set>
                                    <p:animEffect transition="in" filter="wipe(left)">
                                      <p:cBhvr>
                                        <p:cTn id="17" dur="500"/>
                                        <p:tgtEl>
                                          <p:spTgt spid="17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2"/>
                                        </p:tgtEl>
                                        <p:attrNameLst>
                                          <p:attrName>style.visibility</p:attrName>
                                        </p:attrNameLst>
                                      </p:cBhvr>
                                      <p:to>
                                        <p:strVal val="visible"/>
                                      </p:to>
                                    </p:set>
                                    <p:animEffect transition="in" filter="wipe(left)">
                                      <p:cBhvr>
                                        <p:cTn id="22" dur="500"/>
                                        <p:tgtEl>
                                          <p:spTgt spid="17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0"/>
                                        </p:tgtEl>
                                        <p:attrNameLst>
                                          <p:attrName>style.visibility</p:attrName>
                                        </p:attrNameLst>
                                      </p:cBhvr>
                                      <p:to>
                                        <p:strVal val="visible"/>
                                      </p:to>
                                    </p:set>
                                    <p:animEffect transition="in" filter="wipe(left)">
                                      <p:cBhvr>
                                        <p:cTn id="27" dur="500"/>
                                        <p:tgtEl>
                                          <p:spTgt spid="19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0"/>
                                        </p:tgtEl>
                                        <p:attrNameLst>
                                          <p:attrName>style.visibility</p:attrName>
                                        </p:attrNameLst>
                                      </p:cBhvr>
                                      <p:to>
                                        <p:strVal val="visible"/>
                                      </p:to>
                                    </p:set>
                                    <p:animEffect transition="in" filter="wipe(left)">
                                      <p:cBhvr>
                                        <p:cTn id="32"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utoUpdateAnimBg="0"/>
      <p:bldP spid="170" grpId="0"/>
      <p:bldP spid="172" grpId="0"/>
      <p:bldP spid="180" grpId="0"/>
      <p:bldP spid="182" grpId="0"/>
      <p:bldP spid="19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1227157" y="2908587"/>
            <a:ext cx="759679"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800" dirty="0">
                <a:solidFill>
                  <a:srgbClr val="0000FF"/>
                </a:solidFill>
                <a:latin typeface="+mn-lt"/>
                <a:ea typeface="+mn-ea"/>
              </a:rPr>
              <a:t>又      </a:t>
            </a:r>
          </a:p>
        </p:txBody>
      </p:sp>
      <p:sp>
        <p:nvSpPr>
          <p:cNvPr id="6" name="Text Box 6"/>
          <p:cNvSpPr txBox="1">
            <a:spLocks noChangeArrowheads="1"/>
          </p:cNvSpPr>
          <p:nvPr/>
        </p:nvSpPr>
        <p:spPr bwMode="auto">
          <a:xfrm>
            <a:off x="1235311" y="4168396"/>
            <a:ext cx="339278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800" dirty="0">
                <a:solidFill>
                  <a:srgbClr val="0000FF"/>
                </a:solidFill>
                <a:latin typeface="+mn-lt"/>
                <a:ea typeface="+mn-ea"/>
              </a:rPr>
              <a:t>求解以上两式，得</a:t>
            </a:r>
          </a:p>
        </p:txBody>
      </p:sp>
      <p:sp>
        <p:nvSpPr>
          <p:cNvPr id="9" name="Text Box 9"/>
          <p:cNvSpPr txBox="1">
            <a:spLocks noChangeArrowheads="1"/>
          </p:cNvSpPr>
          <p:nvPr/>
        </p:nvSpPr>
        <p:spPr bwMode="auto">
          <a:xfrm>
            <a:off x="568444" y="1682896"/>
            <a:ext cx="8382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800" dirty="0">
                <a:solidFill>
                  <a:srgbClr val="0000FF"/>
                </a:solidFill>
                <a:latin typeface="+mn-lt"/>
                <a:ea typeface="+mn-ea"/>
              </a:rPr>
              <a:t>即</a:t>
            </a:r>
          </a:p>
        </p:txBody>
      </p:sp>
      <mc:AlternateContent xmlns:mc="http://schemas.openxmlformats.org/markup-compatibility/2006" xmlns:a14="http://schemas.microsoft.com/office/drawing/2010/main">
        <mc:Choice Requires="a14">
          <p:sp>
            <p:nvSpPr>
              <p:cNvPr id="149" name="Text Box 148"/>
              <p:cNvSpPr txBox="1">
                <a:spLocks noChangeArrowheads="1"/>
              </p:cNvSpPr>
              <p:nvPr/>
            </p:nvSpPr>
            <p:spPr bwMode="auto">
              <a:xfrm>
                <a:off x="568444" y="537895"/>
                <a:ext cx="8986109" cy="523220"/>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800" dirty="0">
                    <a:solidFill>
                      <a:srgbClr val="0000FF"/>
                    </a:solidFill>
                    <a:latin typeface="+mn-lt"/>
                    <a:ea typeface="+mn-ea"/>
                  </a:rPr>
                  <a:t>系统机械能守恒</a:t>
                </a:r>
                <a14:m>
                  <m:oMath xmlns:m="http://schemas.openxmlformats.org/officeDocument/2006/math">
                    <m:sSub>
                      <m:sSubPr>
                        <m:ctrlPr>
                          <a:rPr lang="en-US" altLang="zh-CN" sz="2800" i="1">
                            <a:solidFill>
                              <a:srgbClr val="0000FF"/>
                            </a:solidFill>
                            <a:latin typeface="Cambria Math"/>
                            <a:ea typeface="+mn-ea"/>
                          </a:rPr>
                        </m:ctrlPr>
                      </m:sSubPr>
                      <m:e>
                        <m:r>
                          <a:rPr lang="en-US" altLang="zh-CN" sz="2800" i="1">
                            <a:solidFill>
                              <a:srgbClr val="0000FF"/>
                            </a:solidFill>
                            <a:latin typeface="Cambria Math" panose="02040503050406030204" pitchFamily="18" charset="0"/>
                            <a:ea typeface="+mn-ea"/>
                          </a:rPr>
                          <m:t>𝐸</m:t>
                        </m:r>
                      </m:e>
                      <m:sub>
                        <m:r>
                          <a:rPr lang="en-US" altLang="zh-CN" sz="2800" i="1">
                            <a:solidFill>
                              <a:srgbClr val="0000FF"/>
                            </a:solidFill>
                            <a:latin typeface="Cambria Math" panose="02040503050406030204" pitchFamily="18" charset="0"/>
                            <a:ea typeface="+mn-ea"/>
                          </a:rPr>
                          <m:t>𝐵</m:t>
                        </m:r>
                      </m:sub>
                    </m:sSub>
                    <m:r>
                      <a:rPr lang="en-US" altLang="zh-CN" sz="2800" i="1">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mn-ea"/>
                          </a:rPr>
                        </m:ctrlPr>
                      </m:sSubPr>
                      <m:e>
                        <m:r>
                          <a:rPr lang="en-US" altLang="zh-CN" sz="2800" i="1">
                            <a:solidFill>
                              <a:srgbClr val="0000FF"/>
                            </a:solidFill>
                            <a:latin typeface="Cambria Math" panose="02040503050406030204" pitchFamily="18" charset="0"/>
                            <a:ea typeface="+mn-ea"/>
                          </a:rPr>
                          <m:t>𝐸</m:t>
                        </m:r>
                      </m:e>
                      <m:sub>
                        <m:r>
                          <a:rPr lang="en-US" altLang="zh-CN" sz="2800" i="1">
                            <a:solidFill>
                              <a:srgbClr val="0000FF"/>
                            </a:solidFill>
                            <a:latin typeface="Cambria Math" panose="02040503050406030204" pitchFamily="18" charset="0"/>
                            <a:ea typeface="+mn-ea"/>
                          </a:rPr>
                          <m:t>𝐴</m:t>
                        </m:r>
                      </m:sub>
                    </m:sSub>
                  </m:oMath>
                </a14:m>
                <a:r>
                  <a:rPr lang="zh-CN" altLang="en-US" sz="2800" dirty="0">
                    <a:solidFill>
                      <a:srgbClr val="0000FF"/>
                    </a:solidFill>
                    <a:latin typeface="+mn-lt"/>
                    <a:ea typeface="+mn-ea"/>
                  </a:rPr>
                  <a:t>，图中</a:t>
                </a:r>
                <a14:m>
                  <m:oMath xmlns:m="http://schemas.openxmlformats.org/officeDocument/2006/math">
                    <m:r>
                      <a:rPr lang="en-US" altLang="zh-CN" sz="2800" i="1">
                        <a:solidFill>
                          <a:srgbClr val="0000FF"/>
                        </a:solidFill>
                        <a:latin typeface="Cambria Math" panose="02040503050406030204" pitchFamily="18" charset="0"/>
                        <a:ea typeface="+mn-ea"/>
                      </a:rPr>
                      <m:t>𝐵</m:t>
                    </m:r>
                  </m:oMath>
                </a14:m>
                <a:r>
                  <a:rPr lang="zh-CN" altLang="en-US" sz="2800" dirty="0">
                    <a:solidFill>
                      <a:srgbClr val="0000FF"/>
                    </a:solidFill>
                    <a:latin typeface="+mn-lt"/>
                    <a:ea typeface="+mn-ea"/>
                  </a:rPr>
                  <a:t>点为重力势能零点</a:t>
                </a:r>
              </a:p>
            </p:txBody>
          </p:sp>
        </mc:Choice>
        <mc:Fallback xmlns="">
          <p:sp>
            <p:nvSpPr>
              <p:cNvPr id="149" name="Text Box 148"/>
              <p:cNvSpPr txBox="1">
                <a:spLocks noRot="1" noChangeAspect="1" noMove="1" noResize="1" noEditPoints="1" noAdjustHandles="1" noChangeArrowheads="1" noChangeShapeType="1" noTextEdit="1"/>
              </p:cNvSpPr>
              <p:nvPr/>
            </p:nvSpPr>
            <p:spPr bwMode="auto">
              <a:xfrm>
                <a:off x="568444" y="537895"/>
                <a:ext cx="8986109" cy="523220"/>
              </a:xfrm>
              <a:prstGeom prst="rect">
                <a:avLst/>
              </a:prstGeom>
              <a:blipFill>
                <a:blip r:embed="rId2"/>
                <a:stretch>
                  <a:fillRect l="-1357" t="-11628"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2" name="矩形 151"/>
              <p:cNvSpPr/>
              <p:nvPr/>
            </p:nvSpPr>
            <p:spPr>
              <a:xfrm>
                <a:off x="1047051" y="1396117"/>
                <a:ext cx="5732147"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mn-ea"/>
                            </a:rPr>
                          </m:ctrlPr>
                        </m:fPr>
                        <m:num>
                          <m:r>
                            <a:rPr lang="en-US" altLang="zh-CN" sz="2800" b="0" i="1">
                              <a:solidFill>
                                <a:srgbClr val="0000FF"/>
                              </a:solidFill>
                              <a:latin typeface="Cambria Math" panose="02040503050406030204" pitchFamily="18" charset="0"/>
                              <a:ea typeface="+mn-ea"/>
                            </a:rPr>
                            <m:t>1</m:t>
                          </m:r>
                        </m:num>
                        <m:den>
                          <m:r>
                            <a:rPr lang="en-US" altLang="zh-CN" sz="2800" b="0" i="1">
                              <a:solidFill>
                                <a:srgbClr val="0000FF"/>
                              </a:solidFill>
                              <a:latin typeface="Cambria Math" panose="02040503050406030204" pitchFamily="18" charset="0"/>
                              <a:ea typeface="+mn-ea"/>
                            </a:rPr>
                            <m:t>2</m:t>
                          </m:r>
                        </m:den>
                      </m:f>
                      <m:r>
                        <a:rPr lang="en-US" altLang="zh-CN" sz="2800" b="0" i="1" smtClean="0">
                          <a:solidFill>
                            <a:srgbClr val="0000FF"/>
                          </a:solidFill>
                          <a:latin typeface="Cambria Math" panose="02040503050406030204" pitchFamily="18" charset="0"/>
                          <a:ea typeface="+mn-ea"/>
                        </a:rPr>
                        <m:t>𝑚</m:t>
                      </m:r>
                      <m:sSubSup>
                        <m:sSubSupPr>
                          <m:ctrlPr>
                            <a:rPr lang="en-US" altLang="zh-CN" sz="2800" b="0" i="1" smtClean="0">
                              <a:solidFill>
                                <a:srgbClr val="0000FF"/>
                              </a:solidFill>
                              <a:latin typeface="Cambria Math"/>
                              <a:ea typeface="+mn-ea"/>
                            </a:rPr>
                          </m:ctrlPr>
                        </m:sSubSupPr>
                        <m:e>
                          <m:r>
                            <a:rPr lang="en-US" altLang="zh-CN" sz="2800" b="0" i="1" smtClean="0">
                              <a:solidFill>
                                <a:srgbClr val="0000FF"/>
                              </a:solidFill>
                              <a:latin typeface="Cambria Math" panose="02040503050406030204" pitchFamily="18" charset="0"/>
                              <a:ea typeface="+mn-ea"/>
                            </a:rPr>
                            <m:t>𝑣</m:t>
                          </m:r>
                        </m:e>
                        <m:sub>
                          <m:r>
                            <a:rPr lang="en-US" altLang="zh-CN" sz="2800" b="0" i="1" smtClean="0">
                              <a:solidFill>
                                <a:srgbClr val="0000FF"/>
                              </a:solidFill>
                              <a:latin typeface="Cambria Math" panose="02040503050406030204" pitchFamily="18" charset="0"/>
                              <a:ea typeface="+mn-ea"/>
                            </a:rPr>
                            <m:t>𝐵</m:t>
                          </m:r>
                        </m:sub>
                        <m:sup>
                          <m:r>
                            <a:rPr lang="en-US" altLang="zh-CN" sz="2800" b="0" i="1" smtClean="0">
                              <a:solidFill>
                                <a:srgbClr val="0000FF"/>
                              </a:solidFill>
                              <a:latin typeface="Cambria Math" panose="02040503050406030204" pitchFamily="18" charset="0"/>
                              <a:ea typeface="+mn-ea"/>
                            </a:rPr>
                            <m:t>2</m:t>
                          </m:r>
                        </m:sup>
                      </m:sSubSup>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a:ea typeface="+mn-ea"/>
                            </a:rPr>
                          </m:ctrlPr>
                        </m:fPr>
                        <m:num>
                          <m:r>
                            <a:rPr lang="en-US" altLang="zh-CN" sz="2800" i="1">
                              <a:solidFill>
                                <a:srgbClr val="0000FF"/>
                              </a:solidFill>
                              <a:latin typeface="Cambria Math" panose="02040503050406030204" pitchFamily="18" charset="0"/>
                              <a:ea typeface="+mn-ea"/>
                            </a:rPr>
                            <m:t>1</m:t>
                          </m:r>
                        </m:num>
                        <m:den>
                          <m:r>
                            <a:rPr lang="en-US" altLang="zh-CN" sz="2800" i="1">
                              <a:solidFill>
                                <a:srgbClr val="0000FF"/>
                              </a:solidFill>
                              <a:latin typeface="Cambria Math" panose="02040503050406030204" pitchFamily="18" charset="0"/>
                              <a:ea typeface="+mn-ea"/>
                            </a:rPr>
                            <m:t>2</m:t>
                          </m:r>
                        </m:den>
                      </m:f>
                      <m:r>
                        <a:rPr lang="en-US" altLang="zh-CN" sz="2800" b="0" i="1" smtClean="0">
                          <a:solidFill>
                            <a:srgbClr val="0000FF"/>
                          </a:solidFill>
                          <a:latin typeface="Cambria Math" panose="02040503050406030204" pitchFamily="18" charset="0"/>
                          <a:ea typeface="+mn-ea"/>
                        </a:rPr>
                        <m:t>𝑘</m:t>
                      </m:r>
                      <m:sSup>
                        <m:sSupPr>
                          <m:ctrlPr>
                            <a:rPr lang="en-US" altLang="zh-CN" sz="280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𝑅</m:t>
                          </m:r>
                        </m:e>
                        <m:sup>
                          <m:r>
                            <a:rPr lang="en-US" altLang="zh-CN" sz="2800" b="0" i="1" smtClean="0">
                              <a:solidFill>
                                <a:srgbClr val="0000FF"/>
                              </a:solidFill>
                              <a:latin typeface="Cambria Math" panose="02040503050406030204" pitchFamily="18" charset="0"/>
                              <a:ea typeface="+mn-ea"/>
                            </a:rPr>
                            <m:t>2</m:t>
                          </m:r>
                        </m:sup>
                      </m:sSup>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𝑚𝑔𝑅</m:t>
                      </m:r>
                      <m:d>
                        <m:dPr>
                          <m:ctrlPr>
                            <a:rPr lang="en-US" altLang="zh-CN" sz="2800" b="0" i="1" smtClean="0">
                              <a:solidFill>
                                <a:srgbClr val="0000FF"/>
                              </a:solidFill>
                              <a:latin typeface="Cambria Math"/>
                              <a:ea typeface="+mn-ea"/>
                            </a:rPr>
                          </m:ctrlPr>
                        </m:dPr>
                        <m:e>
                          <m:r>
                            <a:rPr lang="en-US" altLang="zh-CN" sz="2800" b="0" i="1" smtClean="0">
                              <a:solidFill>
                                <a:srgbClr val="0000FF"/>
                              </a:solidFill>
                              <a:latin typeface="Cambria Math" panose="02040503050406030204" pitchFamily="18" charset="0"/>
                              <a:ea typeface="+mn-ea"/>
                            </a:rPr>
                            <m:t>2−</m:t>
                          </m:r>
                          <m:func>
                            <m:funcPr>
                              <m:ctrlPr>
                                <a:rPr lang="en-US" altLang="zh-CN" sz="2800" b="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en-US" altLang="zh-CN" sz="2800" b="0" i="1" smtClean="0">
                                  <a:solidFill>
                                    <a:srgbClr val="0000FF"/>
                                  </a:solidFill>
                                  <a:latin typeface="Cambria Math" panose="02040503050406030204" pitchFamily="18" charset="0"/>
                                  <a:ea typeface="+mn-ea"/>
                                </a:rPr>
                                <m:t>30°</m:t>
                              </m:r>
                            </m:e>
                          </m:func>
                        </m:e>
                      </m:d>
                    </m:oMath>
                  </m:oMathPara>
                </a14:m>
                <a:endParaRPr lang="zh-CN" altLang="en-US" sz="2800" dirty="0">
                  <a:solidFill>
                    <a:srgbClr val="0000FF"/>
                  </a:solidFill>
                  <a:latin typeface="+mn-lt"/>
                  <a:ea typeface="+mn-ea"/>
                </a:endParaRPr>
              </a:p>
            </p:txBody>
          </p:sp>
        </mc:Choice>
        <mc:Fallback xmlns="">
          <p:sp>
            <p:nvSpPr>
              <p:cNvPr id="152" name="矩形 151"/>
              <p:cNvSpPr>
                <a:spLocks noRot="1" noChangeAspect="1" noMove="1" noResize="1" noEditPoints="1" noAdjustHandles="1" noChangeArrowheads="1" noChangeShapeType="1" noTextEdit="1"/>
              </p:cNvSpPr>
              <p:nvPr/>
            </p:nvSpPr>
            <p:spPr>
              <a:xfrm>
                <a:off x="1047051" y="1396117"/>
                <a:ext cx="5732147" cy="89896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矩形 152"/>
              <p:cNvSpPr/>
              <p:nvPr/>
            </p:nvSpPr>
            <p:spPr>
              <a:xfrm>
                <a:off x="1866262" y="2662426"/>
                <a:ext cx="2903424" cy="97635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𝑘𝑅</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𝑚𝑔</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m:t>
                      </m:r>
                      <m:f>
                        <m:fPr>
                          <m:ctrlPr>
                            <a:rPr lang="en-US" altLang="zh-CN" sz="2800" i="1">
                              <a:solidFill>
                                <a:srgbClr val="0000FF"/>
                              </a:solidFill>
                              <a:latin typeface="Cambria Math"/>
                              <a:ea typeface="+mn-ea"/>
                            </a:rPr>
                          </m:ctrlPr>
                        </m:fPr>
                        <m:num>
                          <m:sSubSup>
                            <m:sSubSupPr>
                              <m:ctrlPr>
                                <a:rPr lang="en-US" altLang="zh-CN" sz="2800" i="1">
                                  <a:solidFill>
                                    <a:srgbClr val="0000FF"/>
                                  </a:solidFill>
                                  <a:latin typeface="Cambria Math"/>
                                  <a:ea typeface="+mn-ea"/>
                                </a:rPr>
                              </m:ctrlPr>
                            </m:sSubSupPr>
                            <m:e>
                              <m:r>
                                <a:rPr lang="en-US" altLang="zh-CN" sz="2800" i="1">
                                  <a:solidFill>
                                    <a:srgbClr val="0000FF"/>
                                  </a:solidFill>
                                  <a:latin typeface="Cambria Math" panose="02040503050406030204" pitchFamily="18" charset="0"/>
                                  <a:ea typeface="+mn-ea"/>
                                </a:rPr>
                                <m:t>𝑣</m:t>
                              </m:r>
                            </m:e>
                            <m:sub>
                              <m:r>
                                <a:rPr lang="en-US" altLang="zh-CN" sz="2800" i="1">
                                  <a:solidFill>
                                    <a:srgbClr val="0000FF"/>
                                  </a:solidFill>
                                  <a:latin typeface="Cambria Math" panose="02040503050406030204" pitchFamily="18" charset="0"/>
                                  <a:ea typeface="+mn-ea"/>
                                </a:rPr>
                                <m:t>𝐵</m:t>
                              </m:r>
                            </m:sub>
                            <m:sup>
                              <m:r>
                                <a:rPr lang="en-US" altLang="zh-CN" sz="2800" i="1">
                                  <a:solidFill>
                                    <a:srgbClr val="0000FF"/>
                                  </a:solidFill>
                                  <a:latin typeface="Cambria Math" panose="02040503050406030204" pitchFamily="18" charset="0"/>
                                  <a:ea typeface="+mn-ea"/>
                                </a:rPr>
                                <m:t>2</m:t>
                              </m:r>
                            </m:sup>
                          </m:sSubSup>
                        </m:num>
                        <m:den>
                          <m:r>
                            <a:rPr lang="en-US" altLang="zh-CN" sz="2800" b="0" i="1" smtClean="0">
                              <a:solidFill>
                                <a:srgbClr val="0000FF"/>
                              </a:solidFill>
                              <a:latin typeface="Cambria Math" panose="02040503050406030204" pitchFamily="18" charset="0"/>
                              <a:ea typeface="+mn-ea"/>
                            </a:rPr>
                            <m:t>𝑅</m:t>
                          </m:r>
                        </m:den>
                      </m:f>
                    </m:oMath>
                  </m:oMathPara>
                </a14:m>
                <a:endParaRPr lang="zh-CN" altLang="en-US" sz="2800" dirty="0">
                  <a:solidFill>
                    <a:srgbClr val="0000FF"/>
                  </a:solidFill>
                  <a:latin typeface="+mn-lt"/>
                  <a:ea typeface="+mn-ea"/>
                </a:endParaRPr>
              </a:p>
            </p:txBody>
          </p:sp>
        </mc:Choice>
        <mc:Fallback xmlns="">
          <p:sp>
            <p:nvSpPr>
              <p:cNvPr id="153" name="矩形 152"/>
              <p:cNvSpPr>
                <a:spLocks noRot="1" noChangeAspect="1" noMove="1" noResize="1" noEditPoints="1" noAdjustHandles="1" noChangeArrowheads="1" noChangeShapeType="1" noTextEdit="1"/>
              </p:cNvSpPr>
              <p:nvPr/>
            </p:nvSpPr>
            <p:spPr>
              <a:xfrm>
                <a:off x="1866262" y="2662426"/>
                <a:ext cx="2903424" cy="97635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4" name="矩形 153"/>
              <p:cNvSpPr/>
              <p:nvPr/>
            </p:nvSpPr>
            <p:spPr>
              <a:xfrm>
                <a:off x="1986836" y="5137072"/>
                <a:ext cx="1676869"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2</m:t>
                          </m:r>
                          <m:r>
                            <a:rPr lang="en-US" altLang="zh-CN" sz="2800" b="0" i="1" smtClean="0">
                              <a:solidFill>
                                <a:srgbClr val="0000FF"/>
                              </a:solidFill>
                              <a:latin typeface="Cambria Math" panose="02040503050406030204" pitchFamily="18" charset="0"/>
                              <a:ea typeface="+mn-ea"/>
                            </a:rPr>
                            <m:t>𝑚𝑔</m:t>
                          </m:r>
                        </m:num>
                        <m:den>
                          <m:r>
                            <a:rPr lang="en-US" altLang="zh-CN" sz="2800" b="0" i="1" smtClean="0">
                              <a:solidFill>
                                <a:srgbClr val="0000FF"/>
                              </a:solidFill>
                              <a:latin typeface="Cambria Math" panose="02040503050406030204" pitchFamily="18" charset="0"/>
                              <a:ea typeface="+mn-ea"/>
                            </a:rPr>
                            <m:t>𝑅</m:t>
                          </m:r>
                        </m:den>
                      </m:f>
                    </m:oMath>
                  </m:oMathPara>
                </a14:m>
                <a:endParaRPr lang="zh-CN" altLang="en-US" sz="2800" dirty="0">
                  <a:solidFill>
                    <a:srgbClr val="0000FF"/>
                  </a:solidFill>
                  <a:latin typeface="+mn-lt"/>
                  <a:ea typeface="+mn-ea"/>
                </a:endParaRPr>
              </a:p>
            </p:txBody>
          </p:sp>
        </mc:Choice>
        <mc:Fallback xmlns="">
          <p:sp>
            <p:nvSpPr>
              <p:cNvPr id="154" name="矩形 153"/>
              <p:cNvSpPr>
                <a:spLocks noRot="1" noChangeAspect="1" noMove="1" noResize="1" noEditPoints="1" noAdjustHandles="1" noChangeArrowheads="1" noChangeShapeType="1" noTextEdit="1"/>
              </p:cNvSpPr>
              <p:nvPr/>
            </p:nvSpPr>
            <p:spPr>
              <a:xfrm>
                <a:off x="1986836" y="5137072"/>
                <a:ext cx="1676869" cy="898964"/>
              </a:xfrm>
              <a:prstGeom prst="rect">
                <a:avLst/>
              </a:prstGeom>
              <a:blipFill>
                <a:blip r:embed="rId5"/>
                <a:stretch>
                  <a:fillRect/>
                </a:stretch>
              </a:blipFill>
            </p:spPr>
            <p:txBody>
              <a:bodyPr/>
              <a:lstStyle/>
              <a:p>
                <a:r>
                  <a:rPr lang="zh-CN" altLang="en-US">
                    <a:noFill/>
                  </a:rPr>
                  <a:t> </a:t>
                </a:r>
              </a:p>
            </p:txBody>
          </p:sp>
        </mc:Fallback>
      </mc:AlternateContent>
      <p:grpSp>
        <p:nvGrpSpPr>
          <p:cNvPr id="2" name="组合 1"/>
          <p:cNvGrpSpPr/>
          <p:nvPr/>
        </p:nvGrpSpPr>
        <p:grpSpPr>
          <a:xfrm>
            <a:off x="5809165" y="2443910"/>
            <a:ext cx="3328621" cy="3570712"/>
            <a:chOff x="5611203" y="2773094"/>
            <a:chExt cx="3328621" cy="3570712"/>
          </a:xfrm>
        </p:grpSpPr>
        <p:grpSp>
          <p:nvGrpSpPr>
            <p:cNvPr id="155" name="Group 5"/>
            <p:cNvGrpSpPr>
              <a:grpSpLocks/>
            </p:cNvGrpSpPr>
            <p:nvPr/>
          </p:nvGrpSpPr>
          <p:grpSpPr bwMode="auto">
            <a:xfrm>
              <a:off x="5611203" y="2773094"/>
              <a:ext cx="3200400" cy="3505200"/>
              <a:chOff x="0" y="0"/>
              <a:chExt cx="2016" cy="2208"/>
            </a:xfrm>
          </p:grpSpPr>
          <p:grpSp>
            <p:nvGrpSpPr>
              <p:cNvPr id="156" name="Group 6"/>
              <p:cNvGrpSpPr>
                <a:grpSpLocks/>
              </p:cNvGrpSpPr>
              <p:nvPr/>
            </p:nvGrpSpPr>
            <p:grpSpPr bwMode="auto">
              <a:xfrm>
                <a:off x="96" y="221"/>
                <a:ext cx="1722" cy="1810"/>
                <a:chOff x="0" y="221"/>
                <a:chExt cx="1722" cy="1810"/>
              </a:xfrm>
            </p:grpSpPr>
            <p:sp>
              <p:nvSpPr>
                <p:cNvPr id="158" name="Line 7"/>
                <p:cNvSpPr>
                  <a:spLocks noChangeShapeType="1"/>
                </p:cNvSpPr>
                <p:nvPr/>
              </p:nvSpPr>
              <p:spPr bwMode="auto">
                <a:xfrm flipH="1">
                  <a:off x="1060" y="927"/>
                  <a:ext cx="618" cy="0"/>
                </a:xfrm>
                <a:prstGeom prst="line">
                  <a:avLst/>
                </a:prstGeom>
                <a:noFill/>
                <a:ln w="222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a:solidFill>
                      <a:srgbClr val="0000FF"/>
                    </a:solidFill>
                    <a:latin typeface="+mn-lt"/>
                    <a:ea typeface="+mn-ea"/>
                  </a:endParaRPr>
                </a:p>
              </p:txBody>
            </p:sp>
            <p:sp>
              <p:nvSpPr>
                <p:cNvPr id="159" name="AutoShape 8"/>
                <p:cNvSpPr>
                  <a:spLocks noChangeArrowheads="1"/>
                </p:cNvSpPr>
                <p:nvPr/>
              </p:nvSpPr>
              <p:spPr bwMode="auto">
                <a:xfrm>
                  <a:off x="0" y="265"/>
                  <a:ext cx="1722" cy="1722"/>
                </a:xfrm>
                <a:custGeom>
                  <a:avLst/>
                  <a:gdLst>
                    <a:gd name="G0" fmla="+- 588 0 0"/>
                    <a:gd name="G1" fmla="+- 21600 0 588"/>
                    <a:gd name="G2" fmla="+- 21600 0 588"/>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88" y="10800"/>
                      </a:moveTo>
                      <a:cubicBezTo>
                        <a:pt x="588" y="16440"/>
                        <a:pt x="5160" y="21012"/>
                        <a:pt x="10800" y="21012"/>
                      </a:cubicBezTo>
                      <a:cubicBezTo>
                        <a:pt x="16440" y="21012"/>
                        <a:pt x="21012" y="16440"/>
                        <a:pt x="21012" y="10800"/>
                      </a:cubicBezTo>
                      <a:cubicBezTo>
                        <a:pt x="21012" y="5160"/>
                        <a:pt x="16440" y="588"/>
                        <a:pt x="10800" y="588"/>
                      </a:cubicBezTo>
                      <a:cubicBezTo>
                        <a:pt x="5160" y="588"/>
                        <a:pt x="588" y="5160"/>
                        <a:pt x="588" y="10800"/>
                      </a:cubicBezTo>
                      <a:close/>
                    </a:path>
                  </a:pathLst>
                </a:custGeom>
                <a:solidFill>
                  <a:srgbClr val="3399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60" name="Oval 10"/>
                <p:cNvSpPr>
                  <a:spLocks noChangeArrowheads="1"/>
                </p:cNvSpPr>
                <p:nvPr/>
              </p:nvSpPr>
              <p:spPr bwMode="auto">
                <a:xfrm>
                  <a:off x="839" y="221"/>
                  <a:ext cx="88" cy="88"/>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nvGrpSpPr>
                <p:cNvPr id="161" name="Group 11"/>
                <p:cNvGrpSpPr>
                  <a:grpSpLocks/>
                </p:cNvGrpSpPr>
                <p:nvPr/>
              </p:nvGrpSpPr>
              <p:grpSpPr bwMode="auto">
                <a:xfrm rot="2271646">
                  <a:off x="864" y="579"/>
                  <a:ext cx="819" cy="128"/>
                  <a:chOff x="0" y="0"/>
                  <a:chExt cx="2005" cy="302"/>
                </a:xfrm>
              </p:grpSpPr>
              <p:sp>
                <p:nvSpPr>
                  <p:cNvPr id="224" name="Line 12"/>
                  <p:cNvSpPr>
                    <a:spLocks noChangeShapeType="1"/>
                  </p:cNvSpPr>
                  <p:nvPr/>
                </p:nvSpPr>
                <p:spPr bwMode="auto">
                  <a:xfrm rot="10403698" flipH="1">
                    <a:off x="0" y="115"/>
                    <a:ext cx="79"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nvGrpSpPr>
                  <p:cNvPr id="225" name="Group 13"/>
                  <p:cNvGrpSpPr>
                    <a:grpSpLocks/>
                  </p:cNvGrpSpPr>
                  <p:nvPr/>
                </p:nvGrpSpPr>
                <p:grpSpPr bwMode="auto">
                  <a:xfrm>
                    <a:off x="93" y="0"/>
                    <a:ext cx="1806" cy="302"/>
                    <a:chOff x="0" y="0"/>
                    <a:chExt cx="2434" cy="302"/>
                  </a:xfrm>
                </p:grpSpPr>
                <p:grpSp>
                  <p:nvGrpSpPr>
                    <p:cNvPr id="229" name="Group 14"/>
                    <p:cNvGrpSpPr>
                      <a:grpSpLocks/>
                    </p:cNvGrpSpPr>
                    <p:nvPr/>
                  </p:nvGrpSpPr>
                  <p:grpSpPr bwMode="auto">
                    <a:xfrm>
                      <a:off x="977" y="7"/>
                      <a:ext cx="497" cy="295"/>
                      <a:chOff x="0" y="0"/>
                      <a:chExt cx="1152" cy="240"/>
                    </a:xfrm>
                  </p:grpSpPr>
                  <p:grpSp>
                    <p:nvGrpSpPr>
                      <p:cNvPr id="270" name="Group 15"/>
                      <p:cNvGrpSpPr>
                        <a:grpSpLocks/>
                      </p:cNvGrpSpPr>
                      <p:nvPr/>
                    </p:nvGrpSpPr>
                    <p:grpSpPr bwMode="auto">
                      <a:xfrm>
                        <a:off x="0" y="0"/>
                        <a:ext cx="384" cy="240"/>
                        <a:chOff x="0" y="0"/>
                        <a:chExt cx="384" cy="240"/>
                      </a:xfrm>
                    </p:grpSpPr>
                    <p:sp>
                      <p:nvSpPr>
                        <p:cNvPr id="277" name="Line 16"/>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78" name="Line 17"/>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271" name="Group 18"/>
                      <p:cNvGrpSpPr>
                        <a:grpSpLocks/>
                      </p:cNvGrpSpPr>
                      <p:nvPr/>
                    </p:nvGrpSpPr>
                    <p:grpSpPr bwMode="auto">
                      <a:xfrm>
                        <a:off x="384" y="0"/>
                        <a:ext cx="384" cy="240"/>
                        <a:chOff x="0" y="0"/>
                        <a:chExt cx="384" cy="240"/>
                      </a:xfrm>
                    </p:grpSpPr>
                    <p:sp>
                      <p:nvSpPr>
                        <p:cNvPr id="275" name="Line 19"/>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76" name="Line 20"/>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272" name="Group 21"/>
                      <p:cNvGrpSpPr>
                        <a:grpSpLocks/>
                      </p:cNvGrpSpPr>
                      <p:nvPr/>
                    </p:nvGrpSpPr>
                    <p:grpSpPr bwMode="auto">
                      <a:xfrm>
                        <a:off x="768" y="0"/>
                        <a:ext cx="384" cy="240"/>
                        <a:chOff x="0" y="0"/>
                        <a:chExt cx="384" cy="240"/>
                      </a:xfrm>
                    </p:grpSpPr>
                    <p:sp>
                      <p:nvSpPr>
                        <p:cNvPr id="273" name="Line 22"/>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74" name="Line 23"/>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nvGrpSpPr>
                    <p:cNvPr id="230" name="Group 24"/>
                    <p:cNvGrpSpPr>
                      <a:grpSpLocks/>
                    </p:cNvGrpSpPr>
                    <p:nvPr/>
                  </p:nvGrpSpPr>
                  <p:grpSpPr bwMode="auto">
                    <a:xfrm>
                      <a:off x="1457" y="0"/>
                      <a:ext cx="497" cy="295"/>
                      <a:chOff x="0" y="0"/>
                      <a:chExt cx="1152" cy="240"/>
                    </a:xfrm>
                  </p:grpSpPr>
                  <p:grpSp>
                    <p:nvGrpSpPr>
                      <p:cNvPr id="261" name="Group 25"/>
                      <p:cNvGrpSpPr>
                        <a:grpSpLocks/>
                      </p:cNvGrpSpPr>
                      <p:nvPr/>
                    </p:nvGrpSpPr>
                    <p:grpSpPr bwMode="auto">
                      <a:xfrm>
                        <a:off x="0" y="0"/>
                        <a:ext cx="384" cy="240"/>
                        <a:chOff x="0" y="0"/>
                        <a:chExt cx="384" cy="240"/>
                      </a:xfrm>
                    </p:grpSpPr>
                    <p:sp>
                      <p:nvSpPr>
                        <p:cNvPr id="268" name="Line 26"/>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69" name="Line 27"/>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262" name="Group 28"/>
                      <p:cNvGrpSpPr>
                        <a:grpSpLocks/>
                      </p:cNvGrpSpPr>
                      <p:nvPr/>
                    </p:nvGrpSpPr>
                    <p:grpSpPr bwMode="auto">
                      <a:xfrm>
                        <a:off x="384" y="0"/>
                        <a:ext cx="384" cy="240"/>
                        <a:chOff x="0" y="0"/>
                        <a:chExt cx="384" cy="240"/>
                      </a:xfrm>
                    </p:grpSpPr>
                    <p:sp>
                      <p:nvSpPr>
                        <p:cNvPr id="266" name="Line 29"/>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67" name="Line 30"/>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263" name="Group 31"/>
                      <p:cNvGrpSpPr>
                        <a:grpSpLocks/>
                      </p:cNvGrpSpPr>
                      <p:nvPr/>
                    </p:nvGrpSpPr>
                    <p:grpSpPr bwMode="auto">
                      <a:xfrm>
                        <a:off x="768" y="0"/>
                        <a:ext cx="384" cy="240"/>
                        <a:chOff x="0" y="0"/>
                        <a:chExt cx="384" cy="240"/>
                      </a:xfrm>
                    </p:grpSpPr>
                    <p:sp>
                      <p:nvSpPr>
                        <p:cNvPr id="264" name="Line 32"/>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65" name="Line 33"/>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nvGrpSpPr>
                    <p:cNvPr id="231" name="Group 34"/>
                    <p:cNvGrpSpPr>
                      <a:grpSpLocks/>
                    </p:cNvGrpSpPr>
                    <p:nvPr/>
                  </p:nvGrpSpPr>
                  <p:grpSpPr bwMode="auto">
                    <a:xfrm>
                      <a:off x="480" y="7"/>
                      <a:ext cx="497" cy="295"/>
                      <a:chOff x="0" y="0"/>
                      <a:chExt cx="1152" cy="240"/>
                    </a:xfrm>
                  </p:grpSpPr>
                  <p:grpSp>
                    <p:nvGrpSpPr>
                      <p:cNvPr id="252" name="Group 35"/>
                      <p:cNvGrpSpPr>
                        <a:grpSpLocks/>
                      </p:cNvGrpSpPr>
                      <p:nvPr/>
                    </p:nvGrpSpPr>
                    <p:grpSpPr bwMode="auto">
                      <a:xfrm>
                        <a:off x="0" y="0"/>
                        <a:ext cx="384" cy="240"/>
                        <a:chOff x="0" y="0"/>
                        <a:chExt cx="384" cy="240"/>
                      </a:xfrm>
                    </p:grpSpPr>
                    <p:sp>
                      <p:nvSpPr>
                        <p:cNvPr id="259" name="Line 36"/>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60" name="Line 37"/>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253" name="Group 38"/>
                      <p:cNvGrpSpPr>
                        <a:grpSpLocks/>
                      </p:cNvGrpSpPr>
                      <p:nvPr/>
                    </p:nvGrpSpPr>
                    <p:grpSpPr bwMode="auto">
                      <a:xfrm>
                        <a:off x="384" y="0"/>
                        <a:ext cx="384" cy="240"/>
                        <a:chOff x="0" y="0"/>
                        <a:chExt cx="384" cy="240"/>
                      </a:xfrm>
                    </p:grpSpPr>
                    <p:sp>
                      <p:nvSpPr>
                        <p:cNvPr id="257" name="Line 39"/>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58" name="Line 40"/>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254" name="Group 41"/>
                      <p:cNvGrpSpPr>
                        <a:grpSpLocks/>
                      </p:cNvGrpSpPr>
                      <p:nvPr/>
                    </p:nvGrpSpPr>
                    <p:grpSpPr bwMode="auto">
                      <a:xfrm>
                        <a:off x="768" y="0"/>
                        <a:ext cx="384" cy="240"/>
                        <a:chOff x="0" y="0"/>
                        <a:chExt cx="384" cy="240"/>
                      </a:xfrm>
                    </p:grpSpPr>
                    <p:sp>
                      <p:nvSpPr>
                        <p:cNvPr id="255" name="Line 42"/>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56" name="Line 43"/>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nvGrpSpPr>
                    <p:cNvPr id="232" name="Group 44"/>
                    <p:cNvGrpSpPr>
                      <a:grpSpLocks/>
                    </p:cNvGrpSpPr>
                    <p:nvPr/>
                  </p:nvGrpSpPr>
                  <p:grpSpPr bwMode="auto">
                    <a:xfrm>
                      <a:off x="0" y="0"/>
                      <a:ext cx="497" cy="295"/>
                      <a:chOff x="0" y="0"/>
                      <a:chExt cx="1152" cy="240"/>
                    </a:xfrm>
                  </p:grpSpPr>
                  <p:grpSp>
                    <p:nvGrpSpPr>
                      <p:cNvPr id="243" name="Group 45"/>
                      <p:cNvGrpSpPr>
                        <a:grpSpLocks/>
                      </p:cNvGrpSpPr>
                      <p:nvPr/>
                    </p:nvGrpSpPr>
                    <p:grpSpPr bwMode="auto">
                      <a:xfrm>
                        <a:off x="0" y="0"/>
                        <a:ext cx="384" cy="240"/>
                        <a:chOff x="0" y="0"/>
                        <a:chExt cx="384" cy="240"/>
                      </a:xfrm>
                    </p:grpSpPr>
                    <p:sp>
                      <p:nvSpPr>
                        <p:cNvPr id="250" name="Line 46"/>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51" name="Line 47"/>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244" name="Group 48"/>
                      <p:cNvGrpSpPr>
                        <a:grpSpLocks/>
                      </p:cNvGrpSpPr>
                      <p:nvPr/>
                    </p:nvGrpSpPr>
                    <p:grpSpPr bwMode="auto">
                      <a:xfrm>
                        <a:off x="384" y="0"/>
                        <a:ext cx="384" cy="240"/>
                        <a:chOff x="0" y="0"/>
                        <a:chExt cx="384" cy="240"/>
                      </a:xfrm>
                    </p:grpSpPr>
                    <p:sp>
                      <p:nvSpPr>
                        <p:cNvPr id="248" name="Line 49"/>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49" name="Line 50"/>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245" name="Group 51"/>
                      <p:cNvGrpSpPr>
                        <a:grpSpLocks/>
                      </p:cNvGrpSpPr>
                      <p:nvPr/>
                    </p:nvGrpSpPr>
                    <p:grpSpPr bwMode="auto">
                      <a:xfrm>
                        <a:off x="768" y="0"/>
                        <a:ext cx="384" cy="240"/>
                        <a:chOff x="0" y="0"/>
                        <a:chExt cx="384" cy="240"/>
                      </a:xfrm>
                    </p:grpSpPr>
                    <p:sp>
                      <p:nvSpPr>
                        <p:cNvPr id="246" name="Line 52"/>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47" name="Line 53"/>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nvGrpSpPr>
                    <p:cNvPr id="233" name="Group 54"/>
                    <p:cNvGrpSpPr>
                      <a:grpSpLocks/>
                    </p:cNvGrpSpPr>
                    <p:nvPr/>
                  </p:nvGrpSpPr>
                  <p:grpSpPr bwMode="auto">
                    <a:xfrm>
                      <a:off x="1937" y="0"/>
                      <a:ext cx="497" cy="295"/>
                      <a:chOff x="0" y="0"/>
                      <a:chExt cx="1152" cy="240"/>
                    </a:xfrm>
                  </p:grpSpPr>
                  <p:grpSp>
                    <p:nvGrpSpPr>
                      <p:cNvPr id="234" name="Group 55"/>
                      <p:cNvGrpSpPr>
                        <a:grpSpLocks/>
                      </p:cNvGrpSpPr>
                      <p:nvPr/>
                    </p:nvGrpSpPr>
                    <p:grpSpPr bwMode="auto">
                      <a:xfrm>
                        <a:off x="0" y="0"/>
                        <a:ext cx="384" cy="240"/>
                        <a:chOff x="0" y="0"/>
                        <a:chExt cx="384" cy="240"/>
                      </a:xfrm>
                    </p:grpSpPr>
                    <p:sp>
                      <p:nvSpPr>
                        <p:cNvPr id="241" name="Line 56"/>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42" name="Line 57"/>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235" name="Group 58"/>
                      <p:cNvGrpSpPr>
                        <a:grpSpLocks/>
                      </p:cNvGrpSpPr>
                      <p:nvPr/>
                    </p:nvGrpSpPr>
                    <p:grpSpPr bwMode="auto">
                      <a:xfrm>
                        <a:off x="384" y="0"/>
                        <a:ext cx="384" cy="240"/>
                        <a:chOff x="0" y="0"/>
                        <a:chExt cx="384" cy="240"/>
                      </a:xfrm>
                    </p:grpSpPr>
                    <p:sp>
                      <p:nvSpPr>
                        <p:cNvPr id="239" name="Line 59"/>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40" name="Line 60"/>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236" name="Group 61"/>
                      <p:cNvGrpSpPr>
                        <a:grpSpLocks/>
                      </p:cNvGrpSpPr>
                      <p:nvPr/>
                    </p:nvGrpSpPr>
                    <p:grpSpPr bwMode="auto">
                      <a:xfrm>
                        <a:off x="768" y="0"/>
                        <a:ext cx="384" cy="240"/>
                        <a:chOff x="0" y="0"/>
                        <a:chExt cx="384" cy="240"/>
                      </a:xfrm>
                    </p:grpSpPr>
                    <p:sp>
                      <p:nvSpPr>
                        <p:cNvPr id="237" name="Line 62"/>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38" name="Line 63"/>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sp>
                <p:nvSpPr>
                  <p:cNvPr id="226" name="Line 64"/>
                  <p:cNvSpPr>
                    <a:spLocks noChangeShapeType="1"/>
                  </p:cNvSpPr>
                  <p:nvPr/>
                </p:nvSpPr>
                <p:spPr bwMode="auto">
                  <a:xfrm flipV="1">
                    <a:off x="1899" y="103"/>
                    <a:ext cx="27" cy="17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27" name="Line 65"/>
                  <p:cNvSpPr>
                    <a:spLocks noChangeShapeType="1"/>
                  </p:cNvSpPr>
                  <p:nvPr/>
                </p:nvSpPr>
                <p:spPr bwMode="auto">
                  <a:xfrm>
                    <a:off x="1926" y="103"/>
                    <a:ext cx="79"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28" name="Line 66"/>
                  <p:cNvSpPr>
                    <a:spLocks noChangeShapeType="1"/>
                  </p:cNvSpPr>
                  <p:nvPr/>
                </p:nvSpPr>
                <p:spPr bwMode="auto">
                  <a:xfrm rot="20382100" flipV="1">
                    <a:off x="69" y="103"/>
                    <a:ext cx="27" cy="17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62" name="Group 67"/>
                <p:cNvGrpSpPr>
                  <a:grpSpLocks/>
                </p:cNvGrpSpPr>
                <p:nvPr/>
              </p:nvGrpSpPr>
              <p:grpSpPr bwMode="auto">
                <a:xfrm rot="5393769">
                  <a:off x="87" y="1101"/>
                  <a:ext cx="1543" cy="132"/>
                  <a:chOff x="0" y="0"/>
                  <a:chExt cx="2005" cy="302"/>
                </a:xfrm>
              </p:grpSpPr>
              <p:sp>
                <p:nvSpPr>
                  <p:cNvPr id="169" name="Line 68"/>
                  <p:cNvSpPr>
                    <a:spLocks noChangeShapeType="1"/>
                  </p:cNvSpPr>
                  <p:nvPr/>
                </p:nvSpPr>
                <p:spPr bwMode="auto">
                  <a:xfrm rot="10403698" flipH="1">
                    <a:off x="0" y="115"/>
                    <a:ext cx="79"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nvGrpSpPr>
                  <p:cNvPr id="170" name="Group 69"/>
                  <p:cNvGrpSpPr>
                    <a:grpSpLocks/>
                  </p:cNvGrpSpPr>
                  <p:nvPr/>
                </p:nvGrpSpPr>
                <p:grpSpPr bwMode="auto">
                  <a:xfrm>
                    <a:off x="93" y="0"/>
                    <a:ext cx="1806" cy="302"/>
                    <a:chOff x="0" y="0"/>
                    <a:chExt cx="2434" cy="302"/>
                  </a:xfrm>
                </p:grpSpPr>
                <p:grpSp>
                  <p:nvGrpSpPr>
                    <p:cNvPr id="174" name="Group 70"/>
                    <p:cNvGrpSpPr>
                      <a:grpSpLocks/>
                    </p:cNvGrpSpPr>
                    <p:nvPr/>
                  </p:nvGrpSpPr>
                  <p:grpSpPr bwMode="auto">
                    <a:xfrm>
                      <a:off x="977" y="7"/>
                      <a:ext cx="497" cy="295"/>
                      <a:chOff x="0" y="0"/>
                      <a:chExt cx="1152" cy="240"/>
                    </a:xfrm>
                  </p:grpSpPr>
                  <p:grpSp>
                    <p:nvGrpSpPr>
                      <p:cNvPr id="215" name="Group 71"/>
                      <p:cNvGrpSpPr>
                        <a:grpSpLocks/>
                      </p:cNvGrpSpPr>
                      <p:nvPr/>
                    </p:nvGrpSpPr>
                    <p:grpSpPr bwMode="auto">
                      <a:xfrm>
                        <a:off x="0" y="0"/>
                        <a:ext cx="384" cy="240"/>
                        <a:chOff x="0" y="0"/>
                        <a:chExt cx="384" cy="240"/>
                      </a:xfrm>
                    </p:grpSpPr>
                    <p:sp>
                      <p:nvSpPr>
                        <p:cNvPr id="222" name="Line 72"/>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23" name="Line 73"/>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216" name="Group 74"/>
                      <p:cNvGrpSpPr>
                        <a:grpSpLocks/>
                      </p:cNvGrpSpPr>
                      <p:nvPr/>
                    </p:nvGrpSpPr>
                    <p:grpSpPr bwMode="auto">
                      <a:xfrm>
                        <a:off x="384" y="0"/>
                        <a:ext cx="384" cy="240"/>
                        <a:chOff x="0" y="0"/>
                        <a:chExt cx="384" cy="240"/>
                      </a:xfrm>
                    </p:grpSpPr>
                    <p:sp>
                      <p:nvSpPr>
                        <p:cNvPr id="220" name="Line 75"/>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21" name="Line 76"/>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217" name="Group 77"/>
                      <p:cNvGrpSpPr>
                        <a:grpSpLocks/>
                      </p:cNvGrpSpPr>
                      <p:nvPr/>
                    </p:nvGrpSpPr>
                    <p:grpSpPr bwMode="auto">
                      <a:xfrm>
                        <a:off x="768" y="0"/>
                        <a:ext cx="384" cy="240"/>
                        <a:chOff x="0" y="0"/>
                        <a:chExt cx="384" cy="240"/>
                      </a:xfrm>
                    </p:grpSpPr>
                    <p:sp>
                      <p:nvSpPr>
                        <p:cNvPr id="218" name="Line 78"/>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19" name="Line 79"/>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nvGrpSpPr>
                    <p:cNvPr id="175" name="Group 80"/>
                    <p:cNvGrpSpPr>
                      <a:grpSpLocks/>
                    </p:cNvGrpSpPr>
                    <p:nvPr/>
                  </p:nvGrpSpPr>
                  <p:grpSpPr bwMode="auto">
                    <a:xfrm>
                      <a:off x="1457" y="0"/>
                      <a:ext cx="497" cy="295"/>
                      <a:chOff x="0" y="0"/>
                      <a:chExt cx="1152" cy="240"/>
                    </a:xfrm>
                  </p:grpSpPr>
                  <p:grpSp>
                    <p:nvGrpSpPr>
                      <p:cNvPr id="206" name="Group 81"/>
                      <p:cNvGrpSpPr>
                        <a:grpSpLocks/>
                      </p:cNvGrpSpPr>
                      <p:nvPr/>
                    </p:nvGrpSpPr>
                    <p:grpSpPr bwMode="auto">
                      <a:xfrm>
                        <a:off x="0" y="0"/>
                        <a:ext cx="384" cy="240"/>
                        <a:chOff x="0" y="0"/>
                        <a:chExt cx="384" cy="240"/>
                      </a:xfrm>
                    </p:grpSpPr>
                    <p:sp>
                      <p:nvSpPr>
                        <p:cNvPr id="213" name="Line 82"/>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14" name="Line 83"/>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207" name="Group 84"/>
                      <p:cNvGrpSpPr>
                        <a:grpSpLocks/>
                      </p:cNvGrpSpPr>
                      <p:nvPr/>
                    </p:nvGrpSpPr>
                    <p:grpSpPr bwMode="auto">
                      <a:xfrm>
                        <a:off x="384" y="0"/>
                        <a:ext cx="384" cy="240"/>
                        <a:chOff x="0" y="0"/>
                        <a:chExt cx="384" cy="240"/>
                      </a:xfrm>
                    </p:grpSpPr>
                    <p:sp>
                      <p:nvSpPr>
                        <p:cNvPr id="211" name="Line 85"/>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12" name="Line 86"/>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208" name="Group 87"/>
                      <p:cNvGrpSpPr>
                        <a:grpSpLocks/>
                      </p:cNvGrpSpPr>
                      <p:nvPr/>
                    </p:nvGrpSpPr>
                    <p:grpSpPr bwMode="auto">
                      <a:xfrm>
                        <a:off x="768" y="0"/>
                        <a:ext cx="384" cy="240"/>
                        <a:chOff x="0" y="0"/>
                        <a:chExt cx="384" cy="240"/>
                      </a:xfrm>
                    </p:grpSpPr>
                    <p:sp>
                      <p:nvSpPr>
                        <p:cNvPr id="209" name="Line 88"/>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10" name="Line 89"/>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nvGrpSpPr>
                    <p:cNvPr id="176" name="Group 90"/>
                    <p:cNvGrpSpPr>
                      <a:grpSpLocks/>
                    </p:cNvGrpSpPr>
                    <p:nvPr/>
                  </p:nvGrpSpPr>
                  <p:grpSpPr bwMode="auto">
                    <a:xfrm>
                      <a:off x="480" y="7"/>
                      <a:ext cx="497" cy="295"/>
                      <a:chOff x="0" y="0"/>
                      <a:chExt cx="1152" cy="240"/>
                    </a:xfrm>
                  </p:grpSpPr>
                  <p:grpSp>
                    <p:nvGrpSpPr>
                      <p:cNvPr id="197" name="Group 91"/>
                      <p:cNvGrpSpPr>
                        <a:grpSpLocks/>
                      </p:cNvGrpSpPr>
                      <p:nvPr/>
                    </p:nvGrpSpPr>
                    <p:grpSpPr bwMode="auto">
                      <a:xfrm>
                        <a:off x="0" y="0"/>
                        <a:ext cx="384" cy="240"/>
                        <a:chOff x="0" y="0"/>
                        <a:chExt cx="384" cy="240"/>
                      </a:xfrm>
                    </p:grpSpPr>
                    <p:sp>
                      <p:nvSpPr>
                        <p:cNvPr id="204" name="Line 92"/>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05" name="Line 93"/>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98" name="Group 94"/>
                      <p:cNvGrpSpPr>
                        <a:grpSpLocks/>
                      </p:cNvGrpSpPr>
                      <p:nvPr/>
                    </p:nvGrpSpPr>
                    <p:grpSpPr bwMode="auto">
                      <a:xfrm>
                        <a:off x="384" y="0"/>
                        <a:ext cx="384" cy="240"/>
                        <a:chOff x="0" y="0"/>
                        <a:chExt cx="384" cy="240"/>
                      </a:xfrm>
                    </p:grpSpPr>
                    <p:sp>
                      <p:nvSpPr>
                        <p:cNvPr id="202" name="Line 95"/>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03" name="Line 96"/>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99" name="Group 97"/>
                      <p:cNvGrpSpPr>
                        <a:grpSpLocks/>
                      </p:cNvGrpSpPr>
                      <p:nvPr/>
                    </p:nvGrpSpPr>
                    <p:grpSpPr bwMode="auto">
                      <a:xfrm>
                        <a:off x="768" y="0"/>
                        <a:ext cx="384" cy="240"/>
                        <a:chOff x="0" y="0"/>
                        <a:chExt cx="384" cy="240"/>
                      </a:xfrm>
                    </p:grpSpPr>
                    <p:sp>
                      <p:nvSpPr>
                        <p:cNvPr id="200" name="Line 98"/>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01" name="Line 99"/>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nvGrpSpPr>
                    <p:cNvPr id="177" name="Group 100"/>
                    <p:cNvGrpSpPr>
                      <a:grpSpLocks/>
                    </p:cNvGrpSpPr>
                    <p:nvPr/>
                  </p:nvGrpSpPr>
                  <p:grpSpPr bwMode="auto">
                    <a:xfrm>
                      <a:off x="0" y="0"/>
                      <a:ext cx="497" cy="295"/>
                      <a:chOff x="0" y="0"/>
                      <a:chExt cx="1152" cy="240"/>
                    </a:xfrm>
                  </p:grpSpPr>
                  <p:grpSp>
                    <p:nvGrpSpPr>
                      <p:cNvPr id="188" name="Group 101"/>
                      <p:cNvGrpSpPr>
                        <a:grpSpLocks/>
                      </p:cNvGrpSpPr>
                      <p:nvPr/>
                    </p:nvGrpSpPr>
                    <p:grpSpPr bwMode="auto">
                      <a:xfrm>
                        <a:off x="0" y="0"/>
                        <a:ext cx="384" cy="240"/>
                        <a:chOff x="0" y="0"/>
                        <a:chExt cx="384" cy="240"/>
                      </a:xfrm>
                    </p:grpSpPr>
                    <p:sp>
                      <p:nvSpPr>
                        <p:cNvPr id="195" name="Line 102"/>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96" name="Line 103"/>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89" name="Group 104"/>
                      <p:cNvGrpSpPr>
                        <a:grpSpLocks/>
                      </p:cNvGrpSpPr>
                      <p:nvPr/>
                    </p:nvGrpSpPr>
                    <p:grpSpPr bwMode="auto">
                      <a:xfrm>
                        <a:off x="384" y="0"/>
                        <a:ext cx="384" cy="240"/>
                        <a:chOff x="0" y="0"/>
                        <a:chExt cx="384" cy="240"/>
                      </a:xfrm>
                    </p:grpSpPr>
                    <p:sp>
                      <p:nvSpPr>
                        <p:cNvPr id="193" name="Line 105"/>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94" name="Line 106"/>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90" name="Group 107"/>
                      <p:cNvGrpSpPr>
                        <a:grpSpLocks/>
                      </p:cNvGrpSpPr>
                      <p:nvPr/>
                    </p:nvGrpSpPr>
                    <p:grpSpPr bwMode="auto">
                      <a:xfrm>
                        <a:off x="768" y="0"/>
                        <a:ext cx="384" cy="240"/>
                        <a:chOff x="0" y="0"/>
                        <a:chExt cx="384" cy="240"/>
                      </a:xfrm>
                    </p:grpSpPr>
                    <p:sp>
                      <p:nvSpPr>
                        <p:cNvPr id="191" name="Line 108"/>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92" name="Line 109"/>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nvGrpSpPr>
                    <p:cNvPr id="178" name="Group 110"/>
                    <p:cNvGrpSpPr>
                      <a:grpSpLocks/>
                    </p:cNvGrpSpPr>
                    <p:nvPr/>
                  </p:nvGrpSpPr>
                  <p:grpSpPr bwMode="auto">
                    <a:xfrm>
                      <a:off x="1937" y="0"/>
                      <a:ext cx="497" cy="295"/>
                      <a:chOff x="0" y="0"/>
                      <a:chExt cx="1152" cy="240"/>
                    </a:xfrm>
                  </p:grpSpPr>
                  <p:grpSp>
                    <p:nvGrpSpPr>
                      <p:cNvPr id="179" name="Group 111"/>
                      <p:cNvGrpSpPr>
                        <a:grpSpLocks/>
                      </p:cNvGrpSpPr>
                      <p:nvPr/>
                    </p:nvGrpSpPr>
                    <p:grpSpPr bwMode="auto">
                      <a:xfrm>
                        <a:off x="0" y="0"/>
                        <a:ext cx="384" cy="240"/>
                        <a:chOff x="0" y="0"/>
                        <a:chExt cx="384" cy="240"/>
                      </a:xfrm>
                    </p:grpSpPr>
                    <p:sp>
                      <p:nvSpPr>
                        <p:cNvPr id="186" name="Line 112"/>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87" name="Line 113"/>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80" name="Group 114"/>
                      <p:cNvGrpSpPr>
                        <a:grpSpLocks/>
                      </p:cNvGrpSpPr>
                      <p:nvPr/>
                    </p:nvGrpSpPr>
                    <p:grpSpPr bwMode="auto">
                      <a:xfrm>
                        <a:off x="384" y="0"/>
                        <a:ext cx="384" cy="240"/>
                        <a:chOff x="0" y="0"/>
                        <a:chExt cx="384" cy="240"/>
                      </a:xfrm>
                    </p:grpSpPr>
                    <p:sp>
                      <p:nvSpPr>
                        <p:cNvPr id="184" name="Line 115"/>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85" name="Line 116"/>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81" name="Group 117"/>
                      <p:cNvGrpSpPr>
                        <a:grpSpLocks/>
                      </p:cNvGrpSpPr>
                      <p:nvPr/>
                    </p:nvGrpSpPr>
                    <p:grpSpPr bwMode="auto">
                      <a:xfrm>
                        <a:off x="768" y="0"/>
                        <a:ext cx="384" cy="240"/>
                        <a:chOff x="0" y="0"/>
                        <a:chExt cx="384" cy="240"/>
                      </a:xfrm>
                    </p:grpSpPr>
                    <p:sp>
                      <p:nvSpPr>
                        <p:cNvPr id="182" name="Line 118"/>
                        <p:cNvSpPr>
                          <a:spLocks noChangeShapeType="1"/>
                        </p:cNvSpPr>
                        <p:nvPr/>
                      </p:nvSpPr>
                      <p:spPr bwMode="auto">
                        <a:xfrm flipV="1">
                          <a:off x="0"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83" name="Line 119"/>
                        <p:cNvSpPr>
                          <a:spLocks noChangeShapeType="1"/>
                        </p:cNvSpPr>
                        <p:nvPr/>
                      </p:nvSpPr>
                      <p:spPr bwMode="auto">
                        <a:xfrm flipH="1" flipV="1">
                          <a:off x="192" y="0"/>
                          <a:ext cx="192" cy="24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sp>
                <p:nvSpPr>
                  <p:cNvPr id="171" name="Line 120"/>
                  <p:cNvSpPr>
                    <a:spLocks noChangeShapeType="1"/>
                  </p:cNvSpPr>
                  <p:nvPr/>
                </p:nvSpPr>
                <p:spPr bwMode="auto">
                  <a:xfrm flipV="1">
                    <a:off x="1899" y="103"/>
                    <a:ext cx="27" cy="17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72" name="Line 121"/>
                  <p:cNvSpPr>
                    <a:spLocks noChangeShapeType="1"/>
                  </p:cNvSpPr>
                  <p:nvPr/>
                </p:nvSpPr>
                <p:spPr bwMode="auto">
                  <a:xfrm>
                    <a:off x="1926" y="103"/>
                    <a:ext cx="79" cy="0"/>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73" name="Line 122"/>
                  <p:cNvSpPr>
                    <a:spLocks noChangeShapeType="1"/>
                  </p:cNvSpPr>
                  <p:nvPr/>
                </p:nvSpPr>
                <p:spPr bwMode="auto">
                  <a:xfrm rot="20382100" flipV="1">
                    <a:off x="69" y="103"/>
                    <a:ext cx="27" cy="17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sp>
              <p:nvSpPr>
                <p:cNvPr id="163" name="Oval 123"/>
                <p:cNvSpPr>
                  <a:spLocks noChangeArrowheads="1"/>
                </p:cNvSpPr>
                <p:nvPr/>
              </p:nvSpPr>
              <p:spPr bwMode="auto">
                <a:xfrm>
                  <a:off x="1590" y="839"/>
                  <a:ext cx="132" cy="133"/>
                </a:xfrm>
                <a:prstGeom prst="ellipse">
                  <a:avLst/>
                </a:prstGeom>
                <a:solidFill>
                  <a:srgbClr val="CC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64" name="Oval 124"/>
                <p:cNvSpPr>
                  <a:spLocks noChangeArrowheads="1"/>
                </p:cNvSpPr>
                <p:nvPr/>
              </p:nvSpPr>
              <p:spPr bwMode="auto">
                <a:xfrm>
                  <a:off x="795" y="1899"/>
                  <a:ext cx="132" cy="132"/>
                </a:xfrm>
                <a:prstGeom prst="ellipse">
                  <a:avLst/>
                </a:prstGeom>
                <a:solidFill>
                  <a:srgbClr val="CC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65" name="Line 125"/>
                <p:cNvSpPr>
                  <a:spLocks noChangeShapeType="1"/>
                </p:cNvSpPr>
                <p:nvPr/>
              </p:nvSpPr>
              <p:spPr bwMode="auto">
                <a:xfrm flipH="1" flipV="1">
                  <a:off x="883" y="309"/>
                  <a:ext cx="88" cy="88"/>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a:solidFill>
                      <a:srgbClr val="0000FF"/>
                    </a:solidFill>
                    <a:latin typeface="+mn-lt"/>
                    <a:ea typeface="+mn-ea"/>
                  </a:endParaRPr>
                </a:p>
              </p:txBody>
            </p:sp>
            <p:sp>
              <p:nvSpPr>
                <p:cNvPr id="166" name="Line 126"/>
                <p:cNvSpPr>
                  <a:spLocks noChangeShapeType="1"/>
                </p:cNvSpPr>
                <p:nvPr/>
              </p:nvSpPr>
              <p:spPr bwMode="auto">
                <a:xfrm flipV="1">
                  <a:off x="883" y="309"/>
                  <a:ext cx="0" cy="133"/>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a:solidFill>
                      <a:srgbClr val="0000FF"/>
                    </a:solidFill>
                    <a:latin typeface="+mn-lt"/>
                    <a:ea typeface="+mn-ea"/>
                  </a:endParaRPr>
                </a:p>
              </p:txBody>
            </p:sp>
            <p:sp>
              <p:nvSpPr>
                <p:cNvPr id="167" name="未知"/>
                <p:cNvSpPr>
                  <a:spLocks/>
                </p:cNvSpPr>
                <p:nvPr/>
              </p:nvSpPr>
              <p:spPr bwMode="auto">
                <a:xfrm>
                  <a:off x="1363" y="795"/>
                  <a:ext cx="50" cy="132"/>
                </a:xfrm>
                <a:custGeom>
                  <a:avLst/>
                  <a:gdLst>
                    <a:gd name="T0" fmla="*/ 201 w 201"/>
                    <a:gd name="T1" fmla="*/ 0 h 377"/>
                    <a:gd name="T2" fmla="*/ 142 w 201"/>
                    <a:gd name="T3" fmla="*/ 20 h 377"/>
                    <a:gd name="T4" fmla="*/ 34 w 201"/>
                    <a:gd name="T5" fmla="*/ 106 h 377"/>
                    <a:gd name="T6" fmla="*/ 3 w 201"/>
                    <a:gd name="T7" fmla="*/ 188 h 377"/>
                    <a:gd name="T8" fmla="*/ 13 w 201"/>
                    <a:gd name="T9" fmla="*/ 308 h 377"/>
                    <a:gd name="T10" fmla="*/ 42 w 201"/>
                    <a:gd name="T11" fmla="*/ 377 h 377"/>
                  </a:gdLst>
                  <a:ahLst/>
                  <a:cxnLst>
                    <a:cxn ang="0">
                      <a:pos x="T0" y="T1"/>
                    </a:cxn>
                    <a:cxn ang="0">
                      <a:pos x="T2" y="T3"/>
                    </a:cxn>
                    <a:cxn ang="0">
                      <a:pos x="T4" y="T5"/>
                    </a:cxn>
                    <a:cxn ang="0">
                      <a:pos x="T6" y="T7"/>
                    </a:cxn>
                    <a:cxn ang="0">
                      <a:pos x="T8" y="T9"/>
                    </a:cxn>
                    <a:cxn ang="0">
                      <a:pos x="T10" y="T11"/>
                    </a:cxn>
                  </a:cxnLst>
                  <a:rect l="0" t="0" r="r" b="b"/>
                  <a:pathLst>
                    <a:path w="201" h="377">
                      <a:moveTo>
                        <a:pt x="201" y="0"/>
                      </a:moveTo>
                      <a:cubicBezTo>
                        <a:pt x="191" y="5"/>
                        <a:pt x="170" y="2"/>
                        <a:pt x="142" y="20"/>
                      </a:cubicBezTo>
                      <a:cubicBezTo>
                        <a:pt x="114" y="38"/>
                        <a:pt x="57" y="78"/>
                        <a:pt x="34" y="106"/>
                      </a:cubicBezTo>
                      <a:cubicBezTo>
                        <a:pt x="11" y="134"/>
                        <a:pt x="6" y="154"/>
                        <a:pt x="3" y="188"/>
                      </a:cubicBezTo>
                      <a:cubicBezTo>
                        <a:pt x="0" y="222"/>
                        <a:pt x="7" y="277"/>
                        <a:pt x="13" y="308"/>
                      </a:cubicBezTo>
                      <a:cubicBezTo>
                        <a:pt x="19" y="339"/>
                        <a:pt x="36" y="363"/>
                        <a:pt x="42" y="377"/>
                      </a:cubicBezTo>
                    </a:path>
                  </a:pathLst>
                </a:custGeom>
                <a:noFill/>
                <a:ln w="2857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a:solidFill>
                      <a:srgbClr val="0000FF"/>
                    </a:solidFill>
                    <a:latin typeface="+mn-lt"/>
                    <a:ea typeface="+mn-ea"/>
                  </a:endParaRPr>
                </a:p>
              </p:txBody>
            </p:sp>
            <p:sp>
              <p:nvSpPr>
                <p:cNvPr id="168" name="Line 128"/>
                <p:cNvSpPr>
                  <a:spLocks noChangeShapeType="1"/>
                </p:cNvSpPr>
                <p:nvPr/>
              </p:nvSpPr>
              <p:spPr bwMode="auto">
                <a:xfrm>
                  <a:off x="839" y="1060"/>
                  <a:ext cx="0" cy="132"/>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a:solidFill>
                      <a:srgbClr val="0000FF"/>
                    </a:solidFill>
                    <a:latin typeface="+mn-lt"/>
                    <a:ea typeface="+mn-ea"/>
                  </a:endParaRPr>
                </a:p>
              </p:txBody>
            </p:sp>
          </p:grpSp>
          <p:sp>
            <p:nvSpPr>
              <p:cNvPr id="157" name="Rectangle 133"/>
              <p:cNvSpPr>
                <a:spLocks noChangeArrowheads="1"/>
              </p:cNvSpPr>
              <p:nvPr/>
            </p:nvSpPr>
            <p:spPr bwMode="auto">
              <a:xfrm>
                <a:off x="0" y="0"/>
                <a:ext cx="2016" cy="220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sp>
          <p:nvSpPr>
            <p:cNvPr id="279" name="Line 144"/>
            <p:cNvSpPr>
              <a:spLocks noChangeShapeType="1"/>
            </p:cNvSpPr>
            <p:nvPr/>
          </p:nvSpPr>
          <p:spPr bwMode="auto">
            <a:xfrm>
              <a:off x="5944576" y="5922838"/>
              <a:ext cx="1727201" cy="0"/>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280" name="矩形 279"/>
                <p:cNvSpPr/>
                <p:nvPr/>
              </p:nvSpPr>
              <p:spPr>
                <a:xfrm>
                  <a:off x="6600854" y="5820586"/>
                  <a:ext cx="5196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latin typeface="+mn-lt"/>
                    <a:ea typeface="+mn-ea"/>
                  </a:endParaRPr>
                </a:p>
              </p:txBody>
            </p:sp>
          </mc:Choice>
          <mc:Fallback xmlns="">
            <p:sp>
              <p:nvSpPr>
                <p:cNvPr id="280" name="矩形 279"/>
                <p:cNvSpPr>
                  <a:spLocks noRot="1" noChangeAspect="1" noMove="1" noResize="1" noEditPoints="1" noAdjustHandles="1" noChangeArrowheads="1" noChangeShapeType="1" noTextEdit="1"/>
                </p:cNvSpPr>
                <p:nvPr/>
              </p:nvSpPr>
              <p:spPr>
                <a:xfrm>
                  <a:off x="6600854" y="5820586"/>
                  <a:ext cx="519693"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1" name="矩形 280"/>
                <p:cNvSpPr/>
                <p:nvPr/>
              </p:nvSpPr>
              <p:spPr>
                <a:xfrm>
                  <a:off x="8402536" y="3927547"/>
                  <a:ext cx="5055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latin typeface="+mn-lt"/>
                    <a:ea typeface="+mn-ea"/>
                  </a:endParaRPr>
                </a:p>
              </p:txBody>
            </p:sp>
          </mc:Choice>
          <mc:Fallback xmlns="">
            <p:sp>
              <p:nvSpPr>
                <p:cNvPr id="281" name="矩形 280"/>
                <p:cNvSpPr>
                  <a:spLocks noRot="1" noChangeAspect="1" noMove="1" noResize="1" noEditPoints="1" noAdjustHandles="1" noChangeArrowheads="1" noChangeShapeType="1" noTextEdit="1"/>
                </p:cNvSpPr>
                <p:nvPr/>
              </p:nvSpPr>
              <p:spPr>
                <a:xfrm>
                  <a:off x="8402536" y="3927547"/>
                  <a:ext cx="505587"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2" name="矩形 281"/>
                <p:cNvSpPr/>
                <p:nvPr/>
              </p:nvSpPr>
              <p:spPr>
                <a:xfrm>
                  <a:off x="7665235" y="3261573"/>
                  <a:ext cx="5141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latin typeface="+mn-lt"/>
                    <a:ea typeface="+mn-ea"/>
                  </a:endParaRPr>
                </a:p>
              </p:txBody>
            </p:sp>
          </mc:Choice>
          <mc:Fallback xmlns="">
            <p:sp>
              <p:nvSpPr>
                <p:cNvPr id="282" name="矩形 281"/>
                <p:cNvSpPr>
                  <a:spLocks noRot="1" noChangeAspect="1" noMove="1" noResize="1" noEditPoints="1" noAdjustHandles="1" noChangeArrowheads="1" noChangeShapeType="1" noTextEdit="1"/>
                </p:cNvSpPr>
                <p:nvPr/>
              </p:nvSpPr>
              <p:spPr>
                <a:xfrm>
                  <a:off x="7665235" y="3261573"/>
                  <a:ext cx="51418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3" name="矩形 282"/>
                <p:cNvSpPr/>
                <p:nvPr/>
              </p:nvSpPr>
              <p:spPr>
                <a:xfrm>
                  <a:off x="6779198" y="2776629"/>
                  <a:ext cx="50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latin typeface="+mn-lt"/>
                    <a:ea typeface="+mn-ea"/>
                  </a:endParaRPr>
                </a:p>
              </p:txBody>
            </p:sp>
          </mc:Choice>
          <mc:Fallback xmlns="">
            <p:sp>
              <p:nvSpPr>
                <p:cNvPr id="283" name="矩形 282"/>
                <p:cNvSpPr>
                  <a:spLocks noRot="1" noChangeAspect="1" noMove="1" noResize="1" noEditPoints="1" noAdjustHandles="1" noChangeArrowheads="1" noChangeShapeType="1" noTextEdit="1"/>
                </p:cNvSpPr>
                <p:nvPr/>
              </p:nvSpPr>
              <p:spPr>
                <a:xfrm>
                  <a:off x="6779198" y="2776629"/>
                  <a:ext cx="50603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4" name="矩形 283"/>
                <p:cNvSpPr/>
                <p:nvPr/>
              </p:nvSpPr>
              <p:spPr>
                <a:xfrm>
                  <a:off x="6606115" y="4382004"/>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latin typeface="+mn-lt"/>
                    <a:ea typeface="+mn-ea"/>
                  </a:endParaRPr>
                </a:p>
              </p:txBody>
            </p:sp>
          </mc:Choice>
          <mc:Fallback xmlns="">
            <p:sp>
              <p:nvSpPr>
                <p:cNvPr id="284" name="矩形 283"/>
                <p:cNvSpPr>
                  <a:spLocks noRot="1" noChangeAspect="1" noMove="1" noResize="1" noEditPoints="1" noAdjustHandles="1" noChangeArrowheads="1" noChangeShapeType="1" noTextEdit="1"/>
                </p:cNvSpPr>
                <p:nvPr/>
              </p:nvSpPr>
              <p:spPr>
                <a:xfrm>
                  <a:off x="6606115" y="4382004"/>
                  <a:ext cx="525272"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5" name="矩形 284"/>
                <p:cNvSpPr/>
                <p:nvPr/>
              </p:nvSpPr>
              <p:spPr>
                <a:xfrm>
                  <a:off x="7169934" y="3821262"/>
                  <a:ext cx="80663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30°</m:t>
                        </m:r>
                      </m:oMath>
                    </m:oMathPara>
                  </a14:m>
                  <a:endParaRPr lang="zh-CN" altLang="en-US" sz="2800" dirty="0">
                    <a:solidFill>
                      <a:srgbClr val="0000FF"/>
                    </a:solidFill>
                    <a:latin typeface="+mn-lt"/>
                    <a:ea typeface="+mn-ea"/>
                  </a:endParaRPr>
                </a:p>
              </p:txBody>
            </p:sp>
          </mc:Choice>
          <mc:Fallback xmlns="">
            <p:sp>
              <p:nvSpPr>
                <p:cNvPr id="285" name="矩形 284"/>
                <p:cNvSpPr>
                  <a:spLocks noRot="1" noChangeAspect="1" noMove="1" noResize="1" noEditPoints="1" noAdjustHandles="1" noChangeArrowheads="1" noChangeShapeType="1" noTextEdit="1"/>
                </p:cNvSpPr>
                <p:nvPr/>
              </p:nvSpPr>
              <p:spPr>
                <a:xfrm>
                  <a:off x="7169934" y="3821262"/>
                  <a:ext cx="806631"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6" name="矩形 285"/>
                <p:cNvSpPr/>
                <p:nvPr/>
              </p:nvSpPr>
              <p:spPr>
                <a:xfrm>
                  <a:off x="7603304" y="5654128"/>
                  <a:ext cx="133652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a:solidFill>
                                  <a:srgbClr val="0000FF"/>
                                </a:solidFill>
                                <a:latin typeface="Cambria Math" panose="02040503050406030204" pitchFamily="18" charset="0"/>
                                <a:ea typeface="+mn-ea"/>
                              </a:rPr>
                              <m:t>𝐸</m:t>
                            </m:r>
                          </m:e>
                          <m:sub>
                            <m:r>
                              <a:rPr lang="en-US" altLang="zh-CN" sz="2800" b="0" i="1">
                                <a:solidFill>
                                  <a:srgbClr val="0000FF"/>
                                </a:solidFill>
                                <a:latin typeface="Cambria Math" panose="02040503050406030204" pitchFamily="18" charset="0"/>
                                <a:ea typeface="+mn-ea"/>
                              </a:rPr>
                              <m:t>𝑃</m:t>
                            </m:r>
                          </m:sub>
                        </m:sSub>
                        <m:r>
                          <a:rPr lang="en-US" altLang="zh-CN" sz="2800" b="0" i="1" smtClean="0">
                            <a:solidFill>
                              <a:srgbClr val="0000FF"/>
                            </a:solidFill>
                            <a:latin typeface="Cambria Math" panose="02040503050406030204" pitchFamily="18" charset="0"/>
                            <a:ea typeface="+mn-ea"/>
                          </a:rPr>
                          <m:t>=0</m:t>
                        </m:r>
                      </m:oMath>
                    </m:oMathPara>
                  </a14:m>
                  <a:endParaRPr lang="zh-CN" altLang="en-US" sz="2800" dirty="0">
                    <a:solidFill>
                      <a:srgbClr val="0000FF"/>
                    </a:solidFill>
                    <a:latin typeface="+mn-lt"/>
                    <a:ea typeface="+mn-ea"/>
                  </a:endParaRPr>
                </a:p>
              </p:txBody>
            </p:sp>
          </mc:Choice>
          <mc:Fallback xmlns="">
            <p:sp>
              <p:nvSpPr>
                <p:cNvPr id="286" name="矩形 285"/>
                <p:cNvSpPr>
                  <a:spLocks noRot="1" noChangeAspect="1" noMove="1" noResize="1" noEditPoints="1" noAdjustHandles="1" noChangeArrowheads="1" noChangeShapeType="1" noTextEdit="1"/>
                </p:cNvSpPr>
                <p:nvPr/>
              </p:nvSpPr>
              <p:spPr>
                <a:xfrm>
                  <a:off x="7603304" y="5654128"/>
                  <a:ext cx="1336520" cy="523220"/>
                </a:xfrm>
                <a:prstGeom prst="rect">
                  <a:avLst/>
                </a:prstGeom>
                <a:blipFill>
                  <a:blip r:embed="rId1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4024108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left)">
                                      <p:cBhvr>
                                        <p:cTn id="7" dur="500"/>
                                        <p:tgtEl>
                                          <p:spTgt spid="1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2"/>
                                        </p:tgtEl>
                                        <p:attrNameLst>
                                          <p:attrName>style.visibility</p:attrName>
                                        </p:attrNameLst>
                                      </p:cBhvr>
                                      <p:to>
                                        <p:strVal val="visible"/>
                                      </p:to>
                                    </p:set>
                                    <p:animEffect transition="in" filter="wipe(left)">
                                      <p:cBhvr>
                                        <p:cTn id="17" dur="500"/>
                                        <p:tgtEl>
                                          <p:spTgt spid="1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3"/>
                                        </p:tgtEl>
                                        <p:attrNameLst>
                                          <p:attrName>style.visibility</p:attrName>
                                        </p:attrNameLst>
                                      </p:cBhvr>
                                      <p:to>
                                        <p:strVal val="visible"/>
                                      </p:to>
                                    </p:set>
                                    <p:animEffect transition="in" filter="wipe(left)">
                                      <p:cBhvr>
                                        <p:cTn id="27" dur="500"/>
                                        <p:tgtEl>
                                          <p:spTgt spid="15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wipe(left)">
                                      <p:cBhvr>
                                        <p:cTn id="37"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149" grpId="0"/>
      <p:bldP spid="152" grpId="0"/>
      <p:bldP spid="153" grpId="0"/>
      <p:bldP spid="15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9</a:t>
              </a:r>
              <a:endParaRPr lang="zh-CN" altLang="en-US" sz="6000" dirty="0"/>
            </a:p>
          </p:txBody>
        </p:sp>
        <p:sp>
          <p:nvSpPr>
            <p:cNvPr id="51" name="文本框 50"/>
            <p:cNvSpPr txBox="1"/>
            <p:nvPr/>
          </p:nvSpPr>
          <p:spPr>
            <a:xfrm>
              <a:off x="7321126" y="3089644"/>
              <a:ext cx="4859018"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冲量  动量定理</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302478987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一、动量  冲量</a:t>
            </a:r>
          </a:p>
        </p:txBody>
      </p:sp>
      <p:sp>
        <p:nvSpPr>
          <p:cNvPr id="9" name="Text Box 9"/>
          <p:cNvSpPr txBox="1">
            <a:spLocks noChangeArrowheads="1"/>
          </p:cNvSpPr>
          <p:nvPr/>
        </p:nvSpPr>
        <p:spPr bwMode="auto">
          <a:xfrm>
            <a:off x="1738728" y="2186898"/>
            <a:ext cx="2133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质点动量 </a:t>
            </a:r>
          </a:p>
        </p:txBody>
      </p:sp>
      <p:sp>
        <p:nvSpPr>
          <p:cNvPr id="10" name="Text Box 12"/>
          <p:cNvSpPr txBox="1">
            <a:spLocks noChangeArrowheads="1"/>
          </p:cNvSpPr>
          <p:nvPr/>
        </p:nvSpPr>
        <p:spPr bwMode="auto">
          <a:xfrm>
            <a:off x="1738729" y="4077359"/>
            <a:ext cx="41640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牛顿第二定律写为 </a:t>
            </a:r>
          </a:p>
        </p:txBody>
      </p:sp>
      <p:pic>
        <p:nvPicPr>
          <p:cNvPr id="16" name="Picture 16"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374" y="2123398"/>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7"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2374" y="4007760"/>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
          <p:cNvSpPr>
            <a:spLocks noChangeArrowheads="1"/>
          </p:cNvSpPr>
          <p:nvPr/>
        </p:nvSpPr>
        <p:spPr bwMode="auto">
          <a:xfrm>
            <a:off x="612774" y="128490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800" dirty="0">
                <a:solidFill>
                  <a:srgbClr val="0000FF"/>
                </a:solidFill>
                <a:latin typeface="+mn-ea"/>
                <a:ea typeface="+mn-ea"/>
              </a:rPr>
              <a:t>1</a:t>
            </a:r>
            <a:r>
              <a:rPr kumimoji="0" lang="zh-CN" altLang="en-US" sz="2800" dirty="0">
                <a:solidFill>
                  <a:srgbClr val="0000FF"/>
                </a:solidFill>
                <a:latin typeface="+mn-ea"/>
                <a:ea typeface="+mn-ea"/>
              </a:rPr>
              <a:t>、动量的定义</a:t>
            </a:r>
          </a:p>
        </p:txBody>
      </p:sp>
      <mc:AlternateContent xmlns:mc="http://schemas.openxmlformats.org/markup-compatibility/2006" xmlns:a14="http://schemas.microsoft.com/office/drawing/2010/main">
        <mc:Choice Requires="a14">
          <p:sp>
            <p:nvSpPr>
              <p:cNvPr id="21" name="矩形 20"/>
              <p:cNvSpPr/>
              <p:nvPr/>
            </p:nvSpPr>
            <p:spPr>
              <a:xfrm>
                <a:off x="3820735" y="3028652"/>
                <a:ext cx="148688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rPr>
                          </m:ctrlPr>
                        </m:accPr>
                        <m:e>
                          <m:r>
                            <a:rPr lang="en-US" altLang="zh-CN" sz="2800" b="0" i="1" smtClean="0">
                              <a:solidFill>
                                <a:srgbClr val="FF0000"/>
                              </a:solidFill>
                              <a:latin typeface="Cambria Math" panose="02040503050406030204" pitchFamily="18" charset="0"/>
                            </a:rPr>
                            <m:t>𝑃</m:t>
                          </m:r>
                        </m:e>
                      </m:acc>
                      <m:r>
                        <a:rPr lang="en-US" altLang="zh-CN" sz="2800" b="0" i="1" smtClean="0">
                          <a:solidFill>
                            <a:srgbClr val="FF0000"/>
                          </a:solidFill>
                          <a:latin typeface="Cambria Math" panose="02040503050406030204" pitchFamily="18" charset="0"/>
                          <a:ea typeface="+mn-ea"/>
                        </a:rPr>
                        <m:t>=</m:t>
                      </m:r>
                      <m:r>
                        <a:rPr lang="en-US" altLang="zh-CN" sz="2800" b="0" i="1" smtClean="0">
                          <a:solidFill>
                            <a:srgbClr val="FF0000"/>
                          </a:solidFill>
                          <a:latin typeface="Cambria Math" panose="02040503050406030204" pitchFamily="18" charset="0"/>
                          <a:ea typeface="+mn-ea"/>
                        </a:rPr>
                        <m:t>𝑚</m:t>
                      </m:r>
                      <m:acc>
                        <m:accPr>
                          <m:chr m:val="⃑"/>
                          <m:ctrlPr>
                            <a:rPr lang="en-US" altLang="zh-CN" sz="2800" i="1">
                              <a:solidFill>
                                <a:srgbClr val="FF0000"/>
                              </a:solidFill>
                              <a:latin typeface="Cambria Math"/>
                            </a:rPr>
                          </m:ctrlPr>
                        </m:accPr>
                        <m:e>
                          <m:r>
                            <a:rPr lang="en-US" altLang="zh-CN" sz="2800" b="0" i="1" smtClean="0">
                              <a:solidFill>
                                <a:srgbClr val="FF0000"/>
                              </a:solidFill>
                              <a:latin typeface="Cambria Math" panose="02040503050406030204" pitchFamily="18" charset="0"/>
                            </a:rPr>
                            <m:t>𝑣</m:t>
                          </m:r>
                        </m:e>
                      </m:acc>
                    </m:oMath>
                  </m:oMathPara>
                </a14:m>
                <a:endParaRPr lang="zh-CN" altLang="en-US" sz="2800" dirty="0">
                  <a:solidFill>
                    <a:srgbClr val="FF0000"/>
                  </a:solidFill>
                  <a:latin typeface="+mn-lt"/>
                  <a:ea typeface="+mn-ea"/>
                </a:endParaRPr>
              </a:p>
            </p:txBody>
          </p:sp>
        </mc:Choice>
        <mc:Fallback xmlns="">
          <p:sp>
            <p:nvSpPr>
              <p:cNvPr id="21" name="矩形 20"/>
              <p:cNvSpPr>
                <a:spLocks noRot="1" noChangeAspect="1" noMove="1" noResize="1" noEditPoints="1" noAdjustHandles="1" noChangeArrowheads="1" noChangeShapeType="1" noTextEdit="1"/>
              </p:cNvSpPr>
              <p:nvPr/>
            </p:nvSpPr>
            <p:spPr>
              <a:xfrm>
                <a:off x="3820735" y="3028652"/>
                <a:ext cx="1486881" cy="57547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3225800" y="4971556"/>
                <a:ext cx="2006768" cy="9396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rPr>
                          </m:ctrlPr>
                        </m:accPr>
                        <m:e>
                          <m:r>
                            <a:rPr lang="en-US" altLang="zh-CN" sz="2800" b="0" i="1" smtClean="0">
                              <a:solidFill>
                                <a:srgbClr val="0000FF"/>
                              </a:solidFill>
                              <a:latin typeface="Cambria Math" panose="02040503050406030204" pitchFamily="18" charset="0"/>
                            </a:rPr>
                            <m:t>𝐹</m:t>
                          </m:r>
                        </m:e>
                      </m:acc>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𝑑</m:t>
                          </m:r>
                          <m:d>
                            <m:dPr>
                              <m:ctrlPr>
                                <a:rPr lang="en-US" altLang="zh-CN" sz="2800" b="0" i="1" smtClean="0">
                                  <a:solidFill>
                                    <a:srgbClr val="0000FF"/>
                                  </a:solidFill>
                                  <a:latin typeface="Cambria Math"/>
                                  <a:ea typeface="+mn-ea"/>
                                </a:rPr>
                              </m:ctrlPr>
                            </m:dPr>
                            <m:e>
                              <m:r>
                                <a:rPr lang="en-US" altLang="zh-CN" sz="2800" i="1">
                                  <a:solidFill>
                                    <a:srgbClr val="0000FF"/>
                                  </a:solidFill>
                                  <a:latin typeface="Cambria Math" panose="02040503050406030204" pitchFamily="18" charset="0"/>
                                </a:rPr>
                                <m:t>𝑚</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𝑣</m:t>
                                  </m:r>
                                </m:e>
                              </m:acc>
                            </m:e>
                          </m:d>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latin typeface="+mn-lt"/>
                  <a:ea typeface="+mn-ea"/>
                </a:endParaRPr>
              </a:p>
            </p:txBody>
          </p:sp>
        </mc:Choice>
        <mc:Fallback xmlns="">
          <p:sp>
            <p:nvSpPr>
              <p:cNvPr id="22" name="矩形 21"/>
              <p:cNvSpPr>
                <a:spLocks noRot="1" noChangeAspect="1" noMove="1" noResize="1" noEditPoints="1" noAdjustHandles="1" noChangeArrowheads="1" noChangeShapeType="1" noTextEdit="1"/>
              </p:cNvSpPr>
              <p:nvPr/>
            </p:nvSpPr>
            <p:spPr>
              <a:xfrm>
                <a:off x="3225800" y="4971556"/>
                <a:ext cx="2006768" cy="93961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5140283" y="4880148"/>
                <a:ext cx="1093313" cy="10104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𝑑</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𝑃</m:t>
                              </m:r>
                            </m:e>
                          </m:acc>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latin typeface="+mn-lt"/>
                  <a:ea typeface="+mn-ea"/>
                </a:endParaRPr>
              </a:p>
            </p:txBody>
          </p:sp>
        </mc:Choice>
        <mc:Fallback xmlns="">
          <p:sp>
            <p:nvSpPr>
              <p:cNvPr id="23" name="矩形 22"/>
              <p:cNvSpPr>
                <a:spLocks noRot="1" noChangeAspect="1" noMove="1" noResize="1" noEditPoints="1" noAdjustHandles="1" noChangeArrowheads="1" noChangeShapeType="1" noTextEdit="1"/>
              </p:cNvSpPr>
              <p:nvPr/>
            </p:nvSpPr>
            <p:spPr>
              <a:xfrm>
                <a:off x="5140283" y="4880148"/>
                <a:ext cx="1093313" cy="101046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852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0" grpId="0"/>
      <p:bldP spid="21" grpId="0"/>
      <p:bldP spid="22" grpId="0"/>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6" name="Text Box 1040"/>
          <p:cNvSpPr txBox="1">
            <a:spLocks noChangeArrowheads="1"/>
          </p:cNvSpPr>
          <p:nvPr/>
        </p:nvSpPr>
        <p:spPr bwMode="auto">
          <a:xfrm>
            <a:off x="1129128" y="1688268"/>
            <a:ext cx="751998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动量是描述物体机械运动状态的物理量，是运动状态的单值函数 </a:t>
            </a:r>
          </a:p>
        </p:txBody>
      </p:sp>
      <p:sp>
        <p:nvSpPr>
          <p:cNvPr id="40977" name="Text Box 1041"/>
          <p:cNvSpPr txBox="1">
            <a:spLocks noChangeArrowheads="1"/>
          </p:cNvSpPr>
          <p:nvPr/>
        </p:nvSpPr>
        <p:spPr bwMode="auto">
          <a:xfrm>
            <a:off x="1129128" y="2985257"/>
            <a:ext cx="7086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动量是矢量，它的方向为速度的方向 </a:t>
            </a:r>
          </a:p>
        </p:txBody>
      </p:sp>
      <p:sp>
        <p:nvSpPr>
          <p:cNvPr id="40978" name="Text Box 1042"/>
          <p:cNvSpPr txBox="1">
            <a:spLocks noChangeArrowheads="1"/>
          </p:cNvSpPr>
          <p:nvPr/>
        </p:nvSpPr>
        <p:spPr bwMode="auto">
          <a:xfrm>
            <a:off x="1129128" y="3793293"/>
            <a:ext cx="7086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动量具有瞬时性（某一时刻的动量） </a:t>
            </a:r>
          </a:p>
        </p:txBody>
      </p:sp>
      <p:sp>
        <p:nvSpPr>
          <p:cNvPr id="40979" name="Text Box 1043"/>
          <p:cNvSpPr txBox="1">
            <a:spLocks noChangeArrowheads="1"/>
          </p:cNvSpPr>
          <p:nvPr/>
        </p:nvSpPr>
        <p:spPr bwMode="auto">
          <a:xfrm>
            <a:off x="1129128" y="4574342"/>
            <a:ext cx="3086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动量的计算 </a:t>
            </a:r>
          </a:p>
        </p:txBody>
      </p:sp>
      <p:pic>
        <p:nvPicPr>
          <p:cNvPr id="40987" name="Picture 1051"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4" y="1608138"/>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8" name="Picture 1052"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4" y="2924176"/>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9" name="Picture 1053"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4" y="3733801"/>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0" name="Picture 1054"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4" y="4543426"/>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对动量的说明</a:t>
            </a:r>
          </a:p>
        </p:txBody>
      </p:sp>
      <mc:AlternateContent xmlns:mc="http://schemas.openxmlformats.org/markup-compatibility/2006" xmlns:a14="http://schemas.microsoft.com/office/drawing/2010/main">
        <mc:Choice Requires="a14">
          <p:sp>
            <p:nvSpPr>
              <p:cNvPr id="14" name="矩形 13"/>
              <p:cNvSpPr/>
              <p:nvPr/>
            </p:nvSpPr>
            <p:spPr>
              <a:xfrm>
                <a:off x="3137424" y="5537396"/>
                <a:ext cx="148688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rPr>
                          </m:ctrlPr>
                        </m:accPr>
                        <m:e>
                          <m:r>
                            <a:rPr lang="en-US" altLang="zh-CN" sz="2800" b="0" i="1" smtClean="0">
                              <a:solidFill>
                                <a:srgbClr val="FF0000"/>
                              </a:solidFill>
                              <a:latin typeface="Cambria Math" panose="02040503050406030204" pitchFamily="18" charset="0"/>
                            </a:rPr>
                            <m:t>𝑃</m:t>
                          </m:r>
                        </m:e>
                      </m:acc>
                      <m:r>
                        <a:rPr lang="en-US" altLang="zh-CN" sz="2800" b="0" i="1" smtClean="0">
                          <a:solidFill>
                            <a:srgbClr val="FF0000"/>
                          </a:solidFill>
                          <a:latin typeface="Cambria Math" panose="02040503050406030204" pitchFamily="18" charset="0"/>
                          <a:ea typeface="+mn-ea"/>
                        </a:rPr>
                        <m:t>=</m:t>
                      </m:r>
                      <m:r>
                        <a:rPr lang="en-US" altLang="zh-CN" sz="2800" b="0" i="1" smtClean="0">
                          <a:solidFill>
                            <a:srgbClr val="FF0000"/>
                          </a:solidFill>
                          <a:latin typeface="Cambria Math" panose="02040503050406030204" pitchFamily="18" charset="0"/>
                          <a:ea typeface="+mn-ea"/>
                        </a:rPr>
                        <m:t>𝑚</m:t>
                      </m:r>
                      <m:acc>
                        <m:accPr>
                          <m:chr m:val="⃑"/>
                          <m:ctrlPr>
                            <a:rPr lang="en-US" altLang="zh-CN" sz="2800" i="1">
                              <a:solidFill>
                                <a:srgbClr val="FF0000"/>
                              </a:solidFill>
                              <a:latin typeface="Cambria Math"/>
                            </a:rPr>
                          </m:ctrlPr>
                        </m:accPr>
                        <m:e>
                          <m:r>
                            <a:rPr lang="en-US" altLang="zh-CN" sz="2800" b="0" i="1" smtClean="0">
                              <a:solidFill>
                                <a:srgbClr val="FF0000"/>
                              </a:solidFill>
                              <a:latin typeface="Cambria Math" panose="02040503050406030204" pitchFamily="18" charset="0"/>
                            </a:rPr>
                            <m:t>𝑣</m:t>
                          </m:r>
                        </m:e>
                      </m:acc>
                    </m:oMath>
                  </m:oMathPara>
                </a14:m>
                <a:endParaRPr lang="zh-CN" altLang="en-US" sz="2800" dirty="0">
                  <a:solidFill>
                    <a:srgbClr val="FF0000"/>
                  </a:solidFill>
                  <a:latin typeface="+mn-lt"/>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3137424" y="5537396"/>
                <a:ext cx="1486881" cy="57547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527115" y="5355391"/>
                <a:ext cx="1408462" cy="9394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m:t>
                      </m:r>
                      <m:r>
                        <a:rPr lang="en-US" altLang="zh-CN" sz="2800" b="0" i="1" smtClean="0">
                          <a:solidFill>
                            <a:srgbClr val="FF0000"/>
                          </a:solidFill>
                          <a:latin typeface="Cambria Math" panose="02040503050406030204" pitchFamily="18" charset="0"/>
                          <a:ea typeface="+mn-ea"/>
                        </a:rPr>
                        <m:t>𝑚</m:t>
                      </m:r>
                      <m:f>
                        <m:fPr>
                          <m:ctrlPr>
                            <a:rPr lang="en-US" altLang="zh-CN" sz="2800" b="0" i="1" smtClean="0">
                              <a:solidFill>
                                <a:srgbClr val="FF0000"/>
                              </a:solidFill>
                              <a:latin typeface="Cambria Math"/>
                              <a:ea typeface="+mn-ea"/>
                            </a:rPr>
                          </m:ctrlPr>
                        </m:fPr>
                        <m:num>
                          <m:r>
                            <a:rPr lang="en-US" altLang="zh-CN" sz="2800" b="0" i="1" smtClean="0">
                              <a:solidFill>
                                <a:srgbClr val="FF0000"/>
                              </a:solidFill>
                              <a:latin typeface="Cambria Math" panose="02040503050406030204" pitchFamily="18" charset="0"/>
                              <a:ea typeface="+mn-ea"/>
                            </a:rPr>
                            <m:t>𝑑</m:t>
                          </m:r>
                          <m:acc>
                            <m:accPr>
                              <m:chr m:val="⃑"/>
                              <m:ctrlPr>
                                <a:rPr lang="en-US" altLang="zh-CN" sz="2800" i="1">
                                  <a:solidFill>
                                    <a:srgbClr val="FF0000"/>
                                  </a:solidFill>
                                  <a:latin typeface="Cambria Math"/>
                                </a:rPr>
                              </m:ctrlPr>
                            </m:accPr>
                            <m:e>
                              <m:r>
                                <a:rPr lang="en-US" altLang="zh-CN" sz="2800" b="0" i="1" smtClean="0">
                                  <a:solidFill>
                                    <a:srgbClr val="FF0000"/>
                                  </a:solidFill>
                                  <a:latin typeface="Cambria Math" panose="02040503050406030204" pitchFamily="18" charset="0"/>
                                </a:rPr>
                                <m:t>𝑟</m:t>
                              </m:r>
                            </m:e>
                          </m:acc>
                        </m:num>
                        <m:den>
                          <m:r>
                            <a:rPr lang="en-US" altLang="zh-CN" sz="2800" b="0" i="1" smtClean="0">
                              <a:solidFill>
                                <a:srgbClr val="FF0000"/>
                              </a:solidFill>
                              <a:latin typeface="Cambria Math" panose="02040503050406030204" pitchFamily="18" charset="0"/>
                              <a:ea typeface="+mn-ea"/>
                            </a:rPr>
                            <m:t>𝑑𝑡</m:t>
                          </m:r>
                        </m:den>
                      </m:f>
                    </m:oMath>
                  </m:oMathPara>
                </a14:m>
                <a:endParaRPr lang="zh-CN" altLang="en-US" sz="2800" dirty="0">
                  <a:solidFill>
                    <a:srgbClr val="FF0000"/>
                  </a:solidFill>
                  <a:latin typeface="+mn-lt"/>
                  <a:ea typeface="+mn-ea"/>
                </a:endParaRPr>
              </a:p>
            </p:txBody>
          </p:sp>
        </mc:Choice>
        <mc:Fallback xmlns="">
          <p:sp>
            <p:nvSpPr>
              <p:cNvPr id="15" name="矩形 14"/>
              <p:cNvSpPr>
                <a:spLocks noRot="1" noChangeAspect="1" noMove="1" noResize="1" noEditPoints="1" noAdjustHandles="1" noChangeArrowheads="1" noChangeShapeType="1" noTextEdit="1"/>
              </p:cNvSpPr>
              <p:nvPr/>
            </p:nvSpPr>
            <p:spPr>
              <a:xfrm>
                <a:off x="4527115" y="5355391"/>
                <a:ext cx="1408462" cy="939488"/>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3198220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0987"/>
                                        </p:tgtEl>
                                        <p:attrNameLst>
                                          <p:attrName>style.visibility</p:attrName>
                                        </p:attrNameLst>
                                      </p:cBhvr>
                                      <p:to>
                                        <p:strVal val="visible"/>
                                      </p:to>
                                    </p:set>
                                    <p:animEffect transition="in" filter="wipe(left)">
                                      <p:cBhvr>
                                        <p:cTn id="7" dur="500"/>
                                        <p:tgtEl>
                                          <p:spTgt spid="409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976"/>
                                        </p:tgtEl>
                                        <p:attrNameLst>
                                          <p:attrName>style.visibility</p:attrName>
                                        </p:attrNameLst>
                                      </p:cBhvr>
                                      <p:to>
                                        <p:strVal val="visible"/>
                                      </p:to>
                                    </p:set>
                                    <p:animEffect transition="in" filter="wipe(left)">
                                      <p:cBhvr>
                                        <p:cTn id="12" dur="500"/>
                                        <p:tgtEl>
                                          <p:spTgt spid="4097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0988"/>
                                        </p:tgtEl>
                                        <p:attrNameLst>
                                          <p:attrName>style.visibility</p:attrName>
                                        </p:attrNameLst>
                                      </p:cBhvr>
                                      <p:to>
                                        <p:strVal val="visible"/>
                                      </p:to>
                                    </p:set>
                                    <p:animEffect transition="in" filter="wipe(left)">
                                      <p:cBhvr>
                                        <p:cTn id="17" dur="500"/>
                                        <p:tgtEl>
                                          <p:spTgt spid="4098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0977"/>
                                        </p:tgtEl>
                                        <p:attrNameLst>
                                          <p:attrName>style.visibility</p:attrName>
                                        </p:attrNameLst>
                                      </p:cBhvr>
                                      <p:to>
                                        <p:strVal val="visible"/>
                                      </p:to>
                                    </p:set>
                                    <p:animEffect transition="in" filter="wipe(left)">
                                      <p:cBhvr>
                                        <p:cTn id="22" dur="500"/>
                                        <p:tgtEl>
                                          <p:spTgt spid="4097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0989"/>
                                        </p:tgtEl>
                                        <p:attrNameLst>
                                          <p:attrName>style.visibility</p:attrName>
                                        </p:attrNameLst>
                                      </p:cBhvr>
                                      <p:to>
                                        <p:strVal val="visible"/>
                                      </p:to>
                                    </p:set>
                                    <p:animEffect transition="in" filter="wipe(left)">
                                      <p:cBhvr>
                                        <p:cTn id="27" dur="500"/>
                                        <p:tgtEl>
                                          <p:spTgt spid="4098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0978"/>
                                        </p:tgtEl>
                                        <p:attrNameLst>
                                          <p:attrName>style.visibility</p:attrName>
                                        </p:attrNameLst>
                                      </p:cBhvr>
                                      <p:to>
                                        <p:strVal val="visible"/>
                                      </p:to>
                                    </p:set>
                                    <p:animEffect transition="in" filter="wipe(left)">
                                      <p:cBhvr>
                                        <p:cTn id="32" dur="500"/>
                                        <p:tgtEl>
                                          <p:spTgt spid="4097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0990"/>
                                        </p:tgtEl>
                                        <p:attrNameLst>
                                          <p:attrName>style.visibility</p:attrName>
                                        </p:attrNameLst>
                                      </p:cBhvr>
                                      <p:to>
                                        <p:strVal val="visible"/>
                                      </p:to>
                                    </p:set>
                                    <p:animEffect transition="in" filter="wipe(left)">
                                      <p:cBhvr>
                                        <p:cTn id="37" dur="500"/>
                                        <p:tgtEl>
                                          <p:spTgt spid="4099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0979"/>
                                        </p:tgtEl>
                                        <p:attrNameLst>
                                          <p:attrName>style.visibility</p:attrName>
                                        </p:attrNameLst>
                                      </p:cBhvr>
                                      <p:to>
                                        <p:strVal val="visible"/>
                                      </p:to>
                                    </p:set>
                                    <p:animEffect transition="in" filter="wipe(left)">
                                      <p:cBhvr>
                                        <p:cTn id="42" dur="500"/>
                                        <p:tgtEl>
                                          <p:spTgt spid="4097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6" grpId="0"/>
      <p:bldP spid="40977" grpId="0"/>
      <p:bldP spid="40978" grpId="0"/>
      <p:bldP spid="40979" grpId="0"/>
      <p:bldP spid="14" grpId="0"/>
      <p:bldP spid="1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612774" y="446418"/>
            <a:ext cx="29856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动量的分量式</a:t>
            </a:r>
          </a:p>
        </p:txBody>
      </p:sp>
      <mc:AlternateContent xmlns:mc="http://schemas.openxmlformats.org/markup-compatibility/2006" xmlns:a14="http://schemas.microsoft.com/office/drawing/2010/main">
        <mc:Choice Requires="a14">
          <p:sp>
            <p:nvSpPr>
              <p:cNvPr id="8" name="矩形 7"/>
              <p:cNvSpPr/>
              <p:nvPr/>
            </p:nvSpPr>
            <p:spPr>
              <a:xfrm>
                <a:off x="1749303" y="1508418"/>
                <a:ext cx="1849160"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𝑃</m:t>
                          </m:r>
                        </m:e>
                        <m:sub>
                          <m:r>
                            <a:rPr lang="en-US" altLang="zh-CN" sz="2800" b="0" i="1" smtClean="0">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𝑑𝑥</m:t>
                          </m:r>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latin typeface="+mn-lt"/>
                  <a:ea typeface="+mn-ea"/>
                </a:endParaRPr>
              </a:p>
            </p:txBody>
          </p:sp>
        </mc:Choice>
        <mc:Fallback xmlns="">
          <p:sp>
            <p:nvSpPr>
              <p:cNvPr id="8" name="矩形 7"/>
              <p:cNvSpPr>
                <a:spLocks noRot="1" noChangeAspect="1" noMove="1" noResize="1" noEditPoints="1" noAdjustHandles="1" noChangeArrowheads="1" noChangeShapeType="1" noTextEdit="1"/>
              </p:cNvSpPr>
              <p:nvPr/>
            </p:nvSpPr>
            <p:spPr>
              <a:xfrm>
                <a:off x="1749303" y="1508418"/>
                <a:ext cx="1849160" cy="91037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440874" y="1743175"/>
                <a:ext cx="130138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m:t>
                      </m:r>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𝑥</m:t>
                          </m:r>
                        </m:sub>
                      </m:sSub>
                    </m:oMath>
                  </m:oMathPara>
                </a14:m>
                <a:endParaRPr lang="zh-CN" altLang="en-US" sz="2800" dirty="0">
                  <a:latin typeface="+mn-lt"/>
                  <a:ea typeface="+mn-ea"/>
                </a:endParaRPr>
              </a:p>
            </p:txBody>
          </p:sp>
        </mc:Choice>
        <mc:Fallback xmlns="">
          <p:sp>
            <p:nvSpPr>
              <p:cNvPr id="9" name="矩形 8"/>
              <p:cNvSpPr>
                <a:spLocks noRot="1" noChangeAspect="1" noMove="1" noResize="1" noEditPoints="1" noAdjustHandles="1" noChangeArrowheads="1" noChangeShapeType="1" noTextEdit="1"/>
              </p:cNvSpPr>
              <p:nvPr/>
            </p:nvSpPr>
            <p:spPr>
              <a:xfrm>
                <a:off x="3440874" y="1743175"/>
                <a:ext cx="1301382"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749303" y="2506902"/>
                <a:ext cx="1864613"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𝑃</m:t>
                          </m:r>
                        </m:e>
                        <m:sub>
                          <m:r>
                            <a:rPr lang="en-US" altLang="zh-CN" sz="2800" b="0" i="1" smtClean="0">
                              <a:solidFill>
                                <a:srgbClr val="0000FF"/>
                              </a:solidFill>
                              <a:latin typeface="Cambria Math" panose="02040503050406030204" pitchFamily="18" charset="0"/>
                            </a:rPr>
                            <m:t>𝑦</m:t>
                          </m:r>
                        </m:sub>
                      </m:sSub>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𝑑𝑦</m:t>
                          </m:r>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latin typeface="+mn-lt"/>
                  <a:ea typeface="+mn-ea"/>
                </a:endParaRPr>
              </a:p>
            </p:txBody>
          </p:sp>
        </mc:Choice>
        <mc:Fallback xmlns="">
          <p:sp>
            <p:nvSpPr>
              <p:cNvPr id="10" name="矩形 9"/>
              <p:cNvSpPr>
                <a:spLocks noRot="1" noChangeAspect="1" noMove="1" noResize="1" noEditPoints="1" noAdjustHandles="1" noChangeArrowheads="1" noChangeShapeType="1" noTextEdit="1"/>
              </p:cNvSpPr>
              <p:nvPr/>
            </p:nvSpPr>
            <p:spPr>
              <a:xfrm>
                <a:off x="1749303" y="2506902"/>
                <a:ext cx="1864613" cy="9103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440874" y="2741659"/>
                <a:ext cx="1311962" cy="557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m:t>
                      </m:r>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𝑦</m:t>
                          </m:r>
                        </m:sub>
                      </m:sSub>
                    </m:oMath>
                  </m:oMathPara>
                </a14:m>
                <a:endParaRPr lang="zh-CN" altLang="en-US" sz="2800" dirty="0">
                  <a:latin typeface="+mn-lt"/>
                  <a:ea typeface="+mn-ea"/>
                </a:endParaRPr>
              </a:p>
            </p:txBody>
          </p:sp>
        </mc:Choice>
        <mc:Fallback xmlns="">
          <p:sp>
            <p:nvSpPr>
              <p:cNvPr id="11" name="矩形 10"/>
              <p:cNvSpPr>
                <a:spLocks noRot="1" noChangeAspect="1" noMove="1" noResize="1" noEditPoints="1" noAdjustHandles="1" noChangeArrowheads="1" noChangeShapeType="1" noTextEdit="1"/>
              </p:cNvSpPr>
              <p:nvPr/>
            </p:nvSpPr>
            <p:spPr>
              <a:xfrm>
                <a:off x="3440874" y="2741659"/>
                <a:ext cx="1311962" cy="55720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749303" y="3505386"/>
                <a:ext cx="1809470"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𝑃</m:t>
                          </m:r>
                        </m:e>
                        <m:sub>
                          <m:r>
                            <a:rPr lang="en-US" altLang="zh-CN" sz="2800" b="0" i="1" smtClean="0">
                              <a:solidFill>
                                <a:srgbClr val="0000FF"/>
                              </a:solidFill>
                              <a:latin typeface="Cambria Math" panose="02040503050406030204" pitchFamily="18" charset="0"/>
                            </a:rPr>
                            <m:t>𝑧</m:t>
                          </m:r>
                        </m:sub>
                      </m:sSub>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𝑑𝑧</m:t>
                          </m:r>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latin typeface="+mn-lt"/>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1749303" y="3505386"/>
                <a:ext cx="1809470" cy="91037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3440874" y="3740143"/>
                <a:ext cx="128406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m:t>
                      </m:r>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𝑧</m:t>
                          </m:r>
                        </m:sub>
                      </m:sSub>
                    </m:oMath>
                  </m:oMathPara>
                </a14:m>
                <a:endParaRPr lang="zh-CN" altLang="en-US" sz="2800" dirty="0">
                  <a:latin typeface="+mn-lt"/>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3440874" y="3740143"/>
                <a:ext cx="1284069" cy="523220"/>
              </a:xfrm>
              <a:prstGeom prst="rect">
                <a:avLst/>
              </a:prstGeom>
              <a:blipFill>
                <a:blip r:embed="rId7"/>
                <a:stretch>
                  <a:fillRect/>
                </a:stretch>
              </a:blipFill>
            </p:spPr>
            <p:txBody>
              <a:bodyPr/>
              <a:lstStyle/>
              <a:p>
                <a:r>
                  <a:rPr lang="zh-CN" altLang="en-US">
                    <a:noFill/>
                  </a:rPr>
                  <a:t> </a:t>
                </a:r>
              </a:p>
            </p:txBody>
          </p:sp>
        </mc:Fallback>
      </mc:AlternateContent>
      <p:sp>
        <p:nvSpPr>
          <p:cNvPr id="2" name="左大括号 1"/>
          <p:cNvSpPr/>
          <p:nvPr/>
        </p:nvSpPr>
        <p:spPr>
          <a:xfrm>
            <a:off x="1392116" y="1867786"/>
            <a:ext cx="357187" cy="2257849"/>
          </a:xfrm>
          <a:prstGeom prst="leftBrace">
            <a:avLst>
              <a:gd name="adj1" fmla="val 58333"/>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矩形 14"/>
              <p:cNvSpPr/>
              <p:nvPr/>
            </p:nvSpPr>
            <p:spPr>
              <a:xfrm>
                <a:off x="6068692" y="1314533"/>
                <a:ext cx="1989391" cy="10757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a:rPr>
                          </m:ctrlPr>
                        </m:funcPr>
                        <m:fName>
                          <m:r>
                            <m:rPr>
                              <m:sty m:val="p"/>
                            </m:rPr>
                            <a:rPr lang="en-US" altLang="zh-CN" sz="2800" i="0" smtClean="0">
                              <a:solidFill>
                                <a:srgbClr val="0000FF"/>
                              </a:solidFill>
                              <a:latin typeface="Cambria Math" panose="02040503050406030204" pitchFamily="18" charset="0"/>
                            </a:rPr>
                            <m:t>cos</m:t>
                          </m:r>
                        </m:fName>
                        <m:e>
                          <m:r>
                            <a:rPr lang="zh-CN" altLang="en-US" sz="2800" i="1" smtClean="0">
                              <a:solidFill>
                                <a:srgbClr val="0000FF"/>
                              </a:solidFill>
                              <a:latin typeface="Cambria Math" panose="02040503050406030204" pitchFamily="18" charset="0"/>
                            </a:rPr>
                            <m:t>𝛼</m:t>
                          </m:r>
                        </m:e>
                      </m:func>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𝑃</m:t>
                              </m:r>
                            </m:e>
                            <m:sub>
                              <m:r>
                                <a:rPr lang="en-US" altLang="zh-CN" sz="2800" i="1">
                                  <a:solidFill>
                                    <a:srgbClr val="0000FF"/>
                                  </a:solidFill>
                                  <a:latin typeface="Cambria Math" panose="02040503050406030204" pitchFamily="18" charset="0"/>
                                </a:rPr>
                                <m:t>𝑥</m:t>
                              </m:r>
                            </m:sub>
                          </m:sSub>
                        </m:num>
                        <m:den>
                          <m:d>
                            <m:dPr>
                              <m:begChr m:val="|"/>
                              <m:endChr m:val="|"/>
                              <m:ctrlPr>
                                <a:rPr lang="en-US" altLang="zh-CN" sz="2800" b="0" i="1" smtClean="0">
                                  <a:solidFill>
                                    <a:srgbClr val="0000FF"/>
                                  </a:solidFill>
                                  <a:latin typeface="Cambria Math"/>
                                  <a:ea typeface="+mn-ea"/>
                                </a:rPr>
                              </m:ctrlPr>
                            </m:d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𝑃</m:t>
                                  </m:r>
                                </m:e>
                              </m:acc>
                            </m:e>
                          </m:d>
                        </m:den>
                      </m:f>
                    </m:oMath>
                  </m:oMathPara>
                </a14:m>
                <a:endParaRPr lang="zh-CN" altLang="en-US" sz="2800" dirty="0">
                  <a:latin typeface="+mn-lt"/>
                  <a:ea typeface="+mn-ea"/>
                </a:endParaRPr>
              </a:p>
            </p:txBody>
          </p:sp>
        </mc:Choice>
        <mc:Fallback xmlns="">
          <p:sp>
            <p:nvSpPr>
              <p:cNvPr id="15" name="矩形 14"/>
              <p:cNvSpPr>
                <a:spLocks noRot="1" noChangeAspect="1" noMove="1" noResize="1" noEditPoints="1" noAdjustHandles="1" noChangeArrowheads="1" noChangeShapeType="1" noTextEdit="1"/>
              </p:cNvSpPr>
              <p:nvPr/>
            </p:nvSpPr>
            <p:spPr>
              <a:xfrm>
                <a:off x="6068692" y="1314533"/>
                <a:ext cx="1989391" cy="107574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6068692" y="2445249"/>
                <a:ext cx="2030556" cy="10875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a:rPr>
                          </m:ctrlPr>
                        </m:funcPr>
                        <m:fName>
                          <m:r>
                            <m:rPr>
                              <m:sty m:val="p"/>
                            </m:rPr>
                            <a:rPr lang="en-US" altLang="zh-CN" sz="2800" i="0" smtClean="0">
                              <a:solidFill>
                                <a:srgbClr val="0000FF"/>
                              </a:solidFill>
                              <a:latin typeface="Cambria Math" panose="02040503050406030204" pitchFamily="18" charset="0"/>
                            </a:rPr>
                            <m:t>cos</m:t>
                          </m:r>
                        </m:fName>
                        <m:e>
                          <m:r>
                            <a:rPr lang="zh-CN" altLang="en-US" sz="2800" i="1" smtClean="0">
                              <a:solidFill>
                                <a:srgbClr val="0000FF"/>
                              </a:solidFill>
                              <a:latin typeface="Cambria Math" panose="02040503050406030204" pitchFamily="18" charset="0"/>
                            </a:rPr>
                            <m:t>𝛽</m:t>
                          </m:r>
                        </m:e>
                      </m:func>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𝑃</m:t>
                              </m:r>
                            </m:e>
                            <m:sub>
                              <m:r>
                                <a:rPr lang="en-US" altLang="zh-CN" sz="2800" b="0" i="1" smtClean="0">
                                  <a:solidFill>
                                    <a:srgbClr val="0000FF"/>
                                  </a:solidFill>
                                  <a:latin typeface="Cambria Math" panose="02040503050406030204" pitchFamily="18" charset="0"/>
                                </a:rPr>
                                <m:t>𝑦</m:t>
                              </m:r>
                            </m:sub>
                          </m:sSub>
                        </m:num>
                        <m:den>
                          <m:d>
                            <m:dPr>
                              <m:begChr m:val="|"/>
                              <m:endChr m:val="|"/>
                              <m:ctrlPr>
                                <a:rPr lang="en-US" altLang="zh-CN" sz="2800" b="0" i="1" smtClean="0">
                                  <a:solidFill>
                                    <a:srgbClr val="0000FF"/>
                                  </a:solidFill>
                                  <a:latin typeface="Cambria Math"/>
                                  <a:ea typeface="+mn-ea"/>
                                </a:rPr>
                              </m:ctrlPr>
                            </m:d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𝑃</m:t>
                                  </m:r>
                                </m:e>
                              </m:acc>
                            </m:e>
                          </m:d>
                        </m:den>
                      </m:f>
                    </m:oMath>
                  </m:oMathPara>
                </a14:m>
                <a:endParaRPr lang="zh-CN" altLang="en-US" sz="2800" dirty="0">
                  <a:latin typeface="+mn-lt"/>
                  <a:ea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6068692" y="2445249"/>
                <a:ext cx="2030556" cy="108754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6068692" y="3587763"/>
                <a:ext cx="1962460" cy="10757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a:rPr>
                          </m:ctrlPr>
                        </m:funcPr>
                        <m:fName>
                          <m:r>
                            <m:rPr>
                              <m:sty m:val="p"/>
                            </m:rPr>
                            <a:rPr lang="en-US" altLang="zh-CN" sz="2800" i="0" smtClean="0">
                              <a:solidFill>
                                <a:srgbClr val="0000FF"/>
                              </a:solidFill>
                              <a:latin typeface="Cambria Math" panose="02040503050406030204" pitchFamily="18" charset="0"/>
                            </a:rPr>
                            <m:t>cos</m:t>
                          </m:r>
                        </m:fName>
                        <m:e>
                          <m:r>
                            <a:rPr lang="zh-CN" altLang="en-US" sz="2800" i="1" smtClean="0">
                              <a:solidFill>
                                <a:srgbClr val="0000FF"/>
                              </a:solidFill>
                              <a:latin typeface="Cambria Math" panose="02040503050406030204" pitchFamily="18" charset="0"/>
                            </a:rPr>
                            <m:t>𝛾</m:t>
                          </m:r>
                        </m:e>
                      </m:func>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𝑃</m:t>
                              </m:r>
                            </m:e>
                            <m:sub>
                              <m:r>
                                <a:rPr lang="en-US" altLang="zh-CN" sz="2800" b="0" i="1" smtClean="0">
                                  <a:solidFill>
                                    <a:srgbClr val="0000FF"/>
                                  </a:solidFill>
                                  <a:latin typeface="Cambria Math" panose="02040503050406030204" pitchFamily="18" charset="0"/>
                                </a:rPr>
                                <m:t>𝑧</m:t>
                              </m:r>
                            </m:sub>
                          </m:sSub>
                        </m:num>
                        <m:den>
                          <m:d>
                            <m:dPr>
                              <m:begChr m:val="|"/>
                              <m:endChr m:val="|"/>
                              <m:ctrlPr>
                                <a:rPr lang="en-US" altLang="zh-CN" sz="2800" b="0" i="1" smtClean="0">
                                  <a:solidFill>
                                    <a:srgbClr val="0000FF"/>
                                  </a:solidFill>
                                  <a:latin typeface="Cambria Math"/>
                                  <a:ea typeface="+mn-ea"/>
                                </a:rPr>
                              </m:ctrlPr>
                            </m:d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𝑃</m:t>
                                  </m:r>
                                </m:e>
                              </m:acc>
                            </m:e>
                          </m:d>
                        </m:den>
                      </m:f>
                    </m:oMath>
                  </m:oMathPara>
                </a14:m>
                <a:endParaRPr lang="zh-CN" altLang="en-US" sz="2800" dirty="0">
                  <a:latin typeface="+mn-lt"/>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6068692" y="3587763"/>
                <a:ext cx="1962460" cy="1075744"/>
              </a:xfrm>
              <a:prstGeom prst="rect">
                <a:avLst/>
              </a:prstGeom>
              <a:blipFill>
                <a:blip r:embed="rId10"/>
                <a:stretch>
                  <a:fillRect/>
                </a:stretch>
              </a:blipFill>
            </p:spPr>
            <p:txBody>
              <a:bodyPr/>
              <a:lstStyle/>
              <a:p>
                <a:r>
                  <a:rPr lang="zh-CN" altLang="en-US">
                    <a:noFill/>
                  </a:rPr>
                  <a:t> </a:t>
                </a:r>
              </a:p>
            </p:txBody>
          </p:sp>
        </mc:Fallback>
      </mc:AlternateContent>
      <p:sp>
        <p:nvSpPr>
          <p:cNvPr id="18" name="左大括号 17"/>
          <p:cNvSpPr/>
          <p:nvPr/>
        </p:nvSpPr>
        <p:spPr>
          <a:xfrm>
            <a:off x="5719708" y="1867786"/>
            <a:ext cx="357187" cy="2257849"/>
          </a:xfrm>
          <a:prstGeom prst="leftBrace">
            <a:avLst>
              <a:gd name="adj1" fmla="val 58333"/>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 name="矩形 18"/>
              <p:cNvSpPr/>
              <p:nvPr/>
            </p:nvSpPr>
            <p:spPr>
              <a:xfrm>
                <a:off x="1749303" y="4857043"/>
                <a:ext cx="4317657" cy="969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𝑃</m:t>
                      </m:r>
                      <m:r>
                        <a:rPr lang="en-US" altLang="zh-CN" sz="2800" b="0" i="1" smtClean="0">
                          <a:solidFill>
                            <a:srgbClr val="0000FF"/>
                          </a:solidFill>
                          <a:latin typeface="Cambria Math" panose="02040503050406030204" pitchFamily="18" charset="0"/>
                        </a:rPr>
                        <m:t>=</m:t>
                      </m:r>
                      <m:d>
                        <m:dPr>
                          <m:begChr m:val="|"/>
                          <m:endChr m:val="|"/>
                          <m:ctrlPr>
                            <a:rPr lang="en-US" altLang="zh-CN" sz="2800" i="1">
                              <a:solidFill>
                                <a:srgbClr val="0000FF"/>
                              </a:solidFill>
                              <a:latin typeface="Cambria Math"/>
                            </a:rPr>
                          </m:ctrlPr>
                        </m:d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𝑃</m:t>
                              </m:r>
                            </m:e>
                          </m:acc>
                        </m:e>
                      </m:d>
                      <m:r>
                        <a:rPr lang="en-US" altLang="zh-CN" sz="2800" b="0" i="1" smtClean="0">
                          <a:solidFill>
                            <a:srgbClr val="0000FF"/>
                          </a:solidFill>
                          <a:latin typeface="Cambria Math" panose="02040503050406030204" pitchFamily="18" charset="0"/>
                          <a:ea typeface="+mn-ea"/>
                        </a:rPr>
                        <m:t>=</m:t>
                      </m:r>
                      <m:rad>
                        <m:radPr>
                          <m:degHide m:val="on"/>
                          <m:ctrlPr>
                            <a:rPr lang="en-US" altLang="zh-CN" sz="2800" b="0" i="1" smtClean="0">
                              <a:solidFill>
                                <a:srgbClr val="0000FF"/>
                              </a:solidFill>
                              <a:latin typeface="Cambria Math"/>
                              <a:ea typeface="+mn-ea"/>
                            </a:rPr>
                          </m:ctrlPr>
                        </m:radPr>
                        <m:deg/>
                        <m:e>
                          <m:sSubSup>
                            <m:sSubSupPr>
                              <m:ctrlPr>
                                <a:rPr lang="en-US" altLang="zh-CN" sz="2800" b="0" i="1" smtClean="0">
                                  <a:solidFill>
                                    <a:srgbClr val="0000FF"/>
                                  </a:solidFill>
                                  <a:latin typeface="Cambria Math"/>
                                  <a:ea typeface="+mn-ea"/>
                                </a:rPr>
                              </m:ctrlPr>
                            </m:sSubSupPr>
                            <m:e>
                              <m:r>
                                <a:rPr lang="en-US" altLang="zh-CN" sz="2800" b="0" i="1" smtClean="0">
                                  <a:solidFill>
                                    <a:srgbClr val="0000FF"/>
                                  </a:solidFill>
                                  <a:latin typeface="Cambria Math" panose="02040503050406030204" pitchFamily="18" charset="0"/>
                                  <a:ea typeface="+mn-ea"/>
                                </a:rPr>
                                <m:t>𝑃</m:t>
                              </m:r>
                            </m:e>
                            <m:sub>
                              <m:r>
                                <a:rPr lang="en-US" altLang="zh-CN" sz="2800" b="0" i="1" smtClean="0">
                                  <a:solidFill>
                                    <a:srgbClr val="0000FF"/>
                                  </a:solidFill>
                                  <a:latin typeface="Cambria Math" panose="02040503050406030204" pitchFamily="18" charset="0"/>
                                  <a:ea typeface="+mn-ea"/>
                                </a:rPr>
                                <m:t>𝑥</m:t>
                              </m:r>
                            </m:sub>
                            <m:sup>
                              <m:r>
                                <a:rPr lang="en-US" altLang="zh-CN" sz="2800" b="0" i="1" smtClean="0">
                                  <a:solidFill>
                                    <a:srgbClr val="0000FF"/>
                                  </a:solidFill>
                                  <a:latin typeface="Cambria Math" panose="02040503050406030204" pitchFamily="18" charset="0"/>
                                  <a:ea typeface="+mn-ea"/>
                                </a:rPr>
                                <m:t>2</m:t>
                              </m:r>
                            </m:sup>
                          </m:sSubSup>
                          <m:r>
                            <a:rPr lang="en-US" altLang="zh-CN" sz="2800" b="0" i="1" smtClean="0">
                              <a:solidFill>
                                <a:srgbClr val="0000FF"/>
                              </a:solidFill>
                              <a:latin typeface="Cambria Math" panose="02040503050406030204" pitchFamily="18" charset="0"/>
                              <a:ea typeface="+mn-ea"/>
                            </a:rPr>
                            <m:t>+</m:t>
                          </m:r>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𝑃</m:t>
                              </m:r>
                            </m:e>
                            <m:sub>
                              <m:r>
                                <a:rPr lang="en-US" altLang="zh-CN" sz="2800" b="0" i="1" smtClean="0">
                                  <a:solidFill>
                                    <a:srgbClr val="0000FF"/>
                                  </a:solidFill>
                                  <a:latin typeface="Cambria Math" panose="02040503050406030204" pitchFamily="18" charset="0"/>
                                </a:rPr>
                                <m:t>𝑦</m:t>
                              </m:r>
                            </m:sub>
                            <m:sup>
                              <m:r>
                                <a:rPr lang="en-US" altLang="zh-CN" sz="2800" i="1">
                                  <a:solidFill>
                                    <a:srgbClr val="0000FF"/>
                                  </a:solidFill>
                                  <a:latin typeface="Cambria Math" panose="02040503050406030204" pitchFamily="18" charset="0"/>
                                </a:rPr>
                                <m:t>2</m:t>
                              </m:r>
                            </m:sup>
                          </m:sSubSup>
                          <m:r>
                            <a:rPr lang="en-US" altLang="zh-CN" sz="2800" b="0" i="1" smtClean="0">
                              <a:solidFill>
                                <a:srgbClr val="0000FF"/>
                              </a:solidFill>
                              <a:latin typeface="Cambria Math" panose="02040503050406030204" pitchFamily="18" charset="0"/>
                            </a:rPr>
                            <m:t>+</m:t>
                          </m:r>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𝑃</m:t>
                              </m:r>
                            </m:e>
                            <m:sub>
                              <m:r>
                                <a:rPr lang="en-US" altLang="zh-CN" sz="2800" b="0" i="1" smtClean="0">
                                  <a:solidFill>
                                    <a:srgbClr val="0000FF"/>
                                  </a:solidFill>
                                  <a:latin typeface="Cambria Math" panose="02040503050406030204" pitchFamily="18" charset="0"/>
                                </a:rPr>
                                <m:t>𝑧</m:t>
                              </m:r>
                            </m:sub>
                            <m:sup>
                              <m:r>
                                <a:rPr lang="en-US" altLang="zh-CN" sz="2800" i="1">
                                  <a:solidFill>
                                    <a:srgbClr val="0000FF"/>
                                  </a:solidFill>
                                  <a:latin typeface="Cambria Math" panose="02040503050406030204" pitchFamily="18" charset="0"/>
                                </a:rPr>
                                <m:t>2</m:t>
                              </m:r>
                            </m:sup>
                          </m:sSubSup>
                        </m:e>
                      </m:rad>
                    </m:oMath>
                  </m:oMathPara>
                </a14:m>
                <a:endParaRPr lang="zh-CN" altLang="en-US" sz="2800" dirty="0">
                  <a:latin typeface="+mn-lt"/>
                  <a:ea typeface="+mn-ea"/>
                </a:endParaRPr>
              </a:p>
            </p:txBody>
          </p:sp>
        </mc:Choice>
        <mc:Fallback xmlns="">
          <p:sp>
            <p:nvSpPr>
              <p:cNvPr id="19" name="矩形 18"/>
              <p:cNvSpPr>
                <a:spLocks noRot="1" noChangeAspect="1" noMove="1" noResize="1" noEditPoints="1" noAdjustHandles="1" noChangeArrowheads="1" noChangeShapeType="1" noTextEdit="1"/>
              </p:cNvSpPr>
              <p:nvPr/>
            </p:nvSpPr>
            <p:spPr>
              <a:xfrm>
                <a:off x="1749303" y="4857043"/>
                <a:ext cx="4317657" cy="969176"/>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3719835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up)">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left)">
                                      <p:cBhvr>
                                        <p:cTn id="6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2" grpId="0" animBg="1"/>
      <p:bldP spid="15" grpId="0"/>
      <p:bldP spid="16" grpId="0"/>
      <p:bldP spid="17" grpId="0"/>
      <p:bldP spid="18"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65" name="Text Box 17"/>
          <p:cNvSpPr txBox="1">
            <a:spLocks noChangeArrowheads="1"/>
          </p:cNvSpPr>
          <p:nvPr/>
        </p:nvSpPr>
        <p:spPr bwMode="auto">
          <a:xfrm>
            <a:off x="3007208" y="1170833"/>
            <a:ext cx="14241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元功：</a:t>
            </a:r>
          </a:p>
        </p:txBody>
      </p:sp>
      <mc:AlternateContent xmlns:mc="http://schemas.openxmlformats.org/markup-compatibility/2006" xmlns:a14="http://schemas.microsoft.com/office/drawing/2010/main">
        <mc:Choice Requires="a14">
          <p:sp>
            <p:nvSpPr>
              <p:cNvPr id="27667" name="Text Box 19"/>
              <p:cNvSpPr txBox="1">
                <a:spLocks noChangeArrowheads="1"/>
              </p:cNvSpPr>
              <p:nvPr/>
            </p:nvSpPr>
            <p:spPr bwMode="auto">
              <a:xfrm>
                <a:off x="612773" y="2006600"/>
                <a:ext cx="5672399"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在元位移中将力视为恒力，力沿</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m:t>
                    </m:r>
                    <m:r>
                      <a:rPr lang="en-US" altLang="zh-CN" sz="2800" b="0" i="1" smtClean="0">
                        <a:solidFill>
                          <a:srgbClr val="0000FF"/>
                        </a:solidFill>
                        <a:latin typeface="Cambria Math" panose="02040503050406030204" pitchFamily="18" charset="0"/>
                        <a:ea typeface="Cambria Math" panose="02040503050406030204" pitchFamily="18" charset="0"/>
                      </a:rPr>
                      <m:t>𝑏</m:t>
                    </m:r>
                  </m:oMath>
                </a14:m>
                <a:r>
                  <a:rPr lang="zh-CN" altLang="zh-CN" sz="2800" dirty="0">
                    <a:solidFill>
                      <a:srgbClr val="0000FF"/>
                    </a:solidFill>
                    <a:latin typeface="+mn-lt"/>
                    <a:ea typeface="+mn-ea"/>
                  </a:rPr>
                  <a:t>的功为所有无限小段位移上的元功之和。</a:t>
                </a:r>
                <a:endParaRPr lang="zh-CN" altLang="en-US" sz="2800" dirty="0">
                  <a:solidFill>
                    <a:srgbClr val="0000FF"/>
                  </a:solidFill>
                  <a:latin typeface="+mn-lt"/>
                  <a:ea typeface="+mn-ea"/>
                </a:endParaRPr>
              </a:p>
            </p:txBody>
          </p:sp>
        </mc:Choice>
        <mc:Fallback xmlns="">
          <p:sp>
            <p:nvSpPr>
              <p:cNvPr id="27667" name="Text Box 19"/>
              <p:cNvSpPr txBox="1">
                <a:spLocks noRot="1" noChangeAspect="1" noMove="1" noResize="1" noEditPoints="1" noAdjustHandles="1" noChangeArrowheads="1" noChangeShapeType="1" noTextEdit="1"/>
              </p:cNvSpPr>
              <p:nvPr/>
            </p:nvSpPr>
            <p:spPr bwMode="auto">
              <a:xfrm>
                <a:off x="612773" y="2006600"/>
                <a:ext cx="5672399" cy="1384995"/>
              </a:xfrm>
              <a:prstGeom prst="rect">
                <a:avLst/>
              </a:prstGeom>
              <a:blipFill>
                <a:blip r:embed="rId2"/>
                <a:stretch>
                  <a:fillRect l="-2258" t="-4405" r="-2151"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6323" name="Text Box 3"/>
          <p:cNvSpPr txBox="1">
            <a:spLocks noChangeArrowheads="1"/>
          </p:cNvSpPr>
          <p:nvPr/>
        </p:nvSpPr>
        <p:spPr bwMode="auto">
          <a:xfrm>
            <a:off x="612774" y="1174750"/>
            <a:ext cx="19446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元位移：</a:t>
            </a:r>
          </a:p>
        </p:txBody>
      </p:sp>
      <p:sp>
        <p:nvSpPr>
          <p:cNvPr id="56"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mn-ea"/>
              </a:rPr>
              <a:t>二、变力的功</a:t>
            </a:r>
          </a:p>
        </p:txBody>
      </p:sp>
      <mc:AlternateContent xmlns:mc="http://schemas.openxmlformats.org/markup-compatibility/2006" xmlns:a14="http://schemas.microsoft.com/office/drawing/2010/main">
        <mc:Choice Requires="a14">
          <p:sp>
            <p:nvSpPr>
              <p:cNvPr id="57" name="矩形 56"/>
              <p:cNvSpPr/>
              <p:nvPr/>
            </p:nvSpPr>
            <p:spPr>
              <a:xfrm>
                <a:off x="4182669" y="1170833"/>
                <a:ext cx="71397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𝑑𝐴</m:t>
                      </m:r>
                    </m:oMath>
                  </m:oMathPara>
                </a14:m>
                <a:endParaRPr lang="zh-CN" altLang="en-US" sz="2800" dirty="0">
                  <a:solidFill>
                    <a:srgbClr val="0000FF"/>
                  </a:solidFill>
                  <a:latin typeface="+mn-lt"/>
                  <a:ea typeface="+mn-ea"/>
                </a:endParaRPr>
              </a:p>
            </p:txBody>
          </p:sp>
        </mc:Choice>
        <mc:Fallback xmlns="">
          <p:sp>
            <p:nvSpPr>
              <p:cNvPr id="57" name="矩形 56"/>
              <p:cNvSpPr>
                <a:spLocks noRot="1" noChangeAspect="1" noMove="1" noResize="1" noEditPoints="1" noAdjustHandles="1" noChangeArrowheads="1" noChangeShapeType="1" noTextEdit="1"/>
              </p:cNvSpPr>
              <p:nvPr/>
            </p:nvSpPr>
            <p:spPr>
              <a:xfrm>
                <a:off x="4182669" y="1170833"/>
                <a:ext cx="713978"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2045840" y="1170833"/>
                <a:ext cx="697627"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m:t>
                      </m:r>
                      <m:acc>
                        <m:accPr>
                          <m:chr m:val="⃑"/>
                          <m:ctrlPr>
                            <a:rPr lang="en-US" altLang="zh-CN" sz="2800" i="1">
                              <a:solidFill>
                                <a:srgbClr val="0000FF"/>
                              </a:solidFill>
                              <a:latin typeface="Cambria Math"/>
                              <a:ea typeface="+mn-ea"/>
                            </a:rPr>
                          </m:ctrlPr>
                        </m:accPr>
                        <m:e>
                          <m:r>
                            <a:rPr lang="en-US" altLang="zh-CN" sz="2800" b="0" i="1">
                              <a:solidFill>
                                <a:srgbClr val="0000FF"/>
                              </a:solidFill>
                              <a:latin typeface="Cambria Math" panose="02040503050406030204" pitchFamily="18" charset="0"/>
                              <a:ea typeface="+mn-ea"/>
                            </a:rPr>
                            <m:t>𝑟</m:t>
                          </m:r>
                        </m:e>
                      </m:acc>
                    </m:oMath>
                  </m:oMathPara>
                </a14:m>
                <a:endParaRPr lang="zh-CN" altLang="en-US" sz="2800" dirty="0">
                  <a:solidFill>
                    <a:srgbClr val="0000FF"/>
                  </a:solidFill>
                  <a:latin typeface="+mn-lt"/>
                  <a:ea typeface="+mn-ea"/>
                </a:endParaRPr>
              </a:p>
            </p:txBody>
          </p:sp>
        </mc:Choice>
        <mc:Fallback xmlns="">
          <p:sp>
            <p:nvSpPr>
              <p:cNvPr id="58" name="矩形 57"/>
              <p:cNvSpPr>
                <a:spLocks noRot="1" noChangeAspect="1" noMove="1" noResize="1" noEditPoints="1" noAdjustHandles="1" noChangeArrowheads="1" noChangeShapeType="1" noTextEdit="1"/>
              </p:cNvSpPr>
              <p:nvPr/>
            </p:nvSpPr>
            <p:spPr>
              <a:xfrm>
                <a:off x="2045840" y="1170833"/>
                <a:ext cx="697627"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2081398" y="3389943"/>
                <a:ext cx="207460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𝑑𝐴</m:t>
                      </m:r>
                      <m:r>
                        <a:rPr lang="en-US" altLang="zh-CN" sz="2800" b="0" i="1" smtClean="0">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a:rPr>
                          </m:ctrlPr>
                        </m:accPr>
                        <m:e>
                          <m:r>
                            <a:rPr lang="en-US" altLang="zh-CN" sz="2800" b="0" i="1" smtClean="0">
                              <a:solidFill>
                                <a:srgbClr val="FF0000"/>
                              </a:solidFill>
                              <a:latin typeface="Cambria Math" panose="02040503050406030204" pitchFamily="18" charset="0"/>
                            </a:rPr>
                            <m:t>𝐹</m:t>
                          </m:r>
                        </m:e>
                      </m:acc>
                      <m:r>
                        <a:rPr lang="en-US" altLang="zh-CN" sz="280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𝑟</m:t>
                          </m:r>
                        </m:e>
                      </m:acc>
                    </m:oMath>
                  </m:oMathPara>
                </a14:m>
                <a:endParaRPr lang="zh-CN" altLang="en-US" sz="2800" dirty="0">
                  <a:solidFill>
                    <a:srgbClr val="FF0000"/>
                  </a:solidFill>
                  <a:latin typeface="+mn-lt"/>
                  <a:ea typeface="+mn-ea"/>
                </a:endParaRPr>
              </a:p>
            </p:txBody>
          </p:sp>
        </mc:Choice>
        <mc:Fallback xmlns="">
          <p:sp>
            <p:nvSpPr>
              <p:cNvPr id="59" name="矩形 58"/>
              <p:cNvSpPr>
                <a:spLocks noRot="1" noChangeAspect="1" noMove="1" noResize="1" noEditPoints="1" noAdjustHandles="1" noChangeArrowheads="1" noChangeShapeType="1" noTextEdit="1"/>
              </p:cNvSpPr>
              <p:nvPr/>
            </p:nvSpPr>
            <p:spPr>
              <a:xfrm>
                <a:off x="2081398" y="3389943"/>
                <a:ext cx="2074606" cy="57547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3007208" y="4174185"/>
                <a:ext cx="1989071"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nary>
                        <m:naryPr>
                          <m:ctrlPr>
                            <a:rPr lang="en-US" altLang="zh-CN" sz="2800" i="1">
                              <a:solidFill>
                                <a:srgbClr val="FF0000"/>
                              </a:solidFill>
                              <a:latin typeface="Cambria Math"/>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𝑎</m:t>
                          </m:r>
                        </m:sub>
                        <m:sup>
                          <m:r>
                            <a:rPr lang="en-US" altLang="zh-CN" sz="2800" b="0" i="1" smtClean="0">
                              <a:solidFill>
                                <a:srgbClr val="FF0000"/>
                              </a:solidFill>
                              <a:latin typeface="Cambria Math" panose="02040503050406030204" pitchFamily="18" charset="0"/>
                              <a:ea typeface="Cambria Math" panose="02040503050406030204" pitchFamily="18" charset="0"/>
                            </a:rPr>
                            <m:t>𝑏</m:t>
                          </m:r>
                        </m:sup>
                        <m:e>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𝐹</m:t>
                              </m:r>
                            </m:e>
                          </m:acc>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𝑟</m:t>
                              </m:r>
                            </m:e>
                          </m:acc>
                        </m:e>
                      </m:nary>
                    </m:oMath>
                  </m:oMathPara>
                </a14:m>
                <a:endParaRPr lang="zh-CN" altLang="en-US" sz="2800" dirty="0">
                  <a:solidFill>
                    <a:srgbClr val="FF0000"/>
                  </a:solidFill>
                  <a:latin typeface="+mn-lt"/>
                  <a:ea typeface="+mn-ea"/>
                </a:endParaRPr>
              </a:p>
            </p:txBody>
          </p:sp>
        </mc:Choice>
        <mc:Fallback xmlns="">
          <p:sp>
            <p:nvSpPr>
              <p:cNvPr id="60" name="矩形 59"/>
              <p:cNvSpPr>
                <a:spLocks noRot="1" noChangeAspect="1" noMove="1" noResize="1" noEditPoints="1" noAdjustHandles="1" noChangeArrowheads="1" noChangeShapeType="1" noTextEdit="1"/>
              </p:cNvSpPr>
              <p:nvPr/>
            </p:nvSpPr>
            <p:spPr>
              <a:xfrm>
                <a:off x="3007208" y="4174185"/>
                <a:ext cx="1989071" cy="106971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1241819" y="4174185"/>
                <a:ext cx="1866152"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𝑎</m:t>
                          </m:r>
                        </m:sub>
                        <m:sup>
                          <m:r>
                            <a:rPr lang="en-US" altLang="zh-CN" sz="2800" b="0" i="1" smtClean="0">
                              <a:solidFill>
                                <a:srgbClr val="0000FF"/>
                              </a:solidFill>
                              <a:latin typeface="Cambria Math" panose="02040503050406030204" pitchFamily="18" charset="0"/>
                              <a:ea typeface="Cambria Math" panose="02040503050406030204" pitchFamily="18" charset="0"/>
                            </a:rPr>
                            <m:t>𝑏</m:t>
                          </m:r>
                        </m:sup>
                        <m:e>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𝐴</m:t>
                          </m:r>
                        </m:e>
                      </m:nary>
                    </m:oMath>
                  </m:oMathPara>
                </a14:m>
                <a:endParaRPr lang="zh-CN" altLang="en-US" sz="2800" dirty="0">
                  <a:solidFill>
                    <a:srgbClr val="0000FF"/>
                  </a:solidFill>
                  <a:latin typeface="+mn-lt"/>
                  <a:ea typeface="+mn-ea"/>
                </a:endParaRPr>
              </a:p>
            </p:txBody>
          </p:sp>
        </mc:Choice>
        <mc:Fallback xmlns="">
          <p:sp>
            <p:nvSpPr>
              <p:cNvPr id="61" name="矩形 60"/>
              <p:cNvSpPr>
                <a:spLocks noRot="1" noChangeAspect="1" noMove="1" noResize="1" noEditPoints="1" noAdjustHandles="1" noChangeArrowheads="1" noChangeShapeType="1" noTextEdit="1"/>
              </p:cNvSpPr>
              <p:nvPr/>
            </p:nvSpPr>
            <p:spPr>
              <a:xfrm>
                <a:off x="1241819" y="4174185"/>
                <a:ext cx="1866152" cy="106971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1550484" y="5348765"/>
                <a:ext cx="2605520"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𝑎</m:t>
                          </m:r>
                        </m:sub>
                        <m:sup>
                          <m:r>
                            <a:rPr lang="en-US" altLang="zh-CN" sz="2800" b="0" i="1" smtClean="0">
                              <a:solidFill>
                                <a:srgbClr val="0000FF"/>
                              </a:solidFill>
                              <a:latin typeface="Cambria Math" panose="02040503050406030204" pitchFamily="18" charset="0"/>
                              <a:ea typeface="Cambria Math" panose="02040503050406030204" pitchFamily="18" charset="0"/>
                            </a:rPr>
                            <m:t>𝑏</m:t>
                          </m:r>
                        </m:sup>
                        <m:e>
                          <m:r>
                            <a:rPr lang="en-US" altLang="zh-CN" sz="2800" i="1">
                              <a:solidFill>
                                <a:srgbClr val="0000FF"/>
                              </a:solidFill>
                              <a:latin typeface="Cambria Math" panose="02040503050406030204" pitchFamily="18" charset="0"/>
                              <a:ea typeface="Cambria Math" panose="02040503050406030204" pitchFamily="18" charset="0"/>
                            </a:rPr>
                            <m:t>𝐹</m:t>
                          </m:r>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ea typeface="Cambria Math" panose="02040503050406030204" pitchFamily="18" charset="0"/>
                            </a:rPr>
                            <m:t>𝑑𝑠</m:t>
                          </m:r>
                        </m:e>
                      </m:nary>
                    </m:oMath>
                  </m:oMathPara>
                </a14:m>
                <a:endParaRPr lang="zh-CN" altLang="en-US" sz="2800" dirty="0">
                  <a:solidFill>
                    <a:srgbClr val="0000FF"/>
                  </a:solidFill>
                  <a:latin typeface="+mn-lt"/>
                  <a:ea typeface="+mn-ea"/>
                </a:endParaRPr>
              </a:p>
            </p:txBody>
          </p:sp>
        </mc:Choice>
        <mc:Fallback xmlns="">
          <p:sp>
            <p:nvSpPr>
              <p:cNvPr id="63" name="矩形 62"/>
              <p:cNvSpPr>
                <a:spLocks noRot="1" noChangeAspect="1" noMove="1" noResize="1" noEditPoints="1" noAdjustHandles="1" noChangeArrowheads="1" noChangeShapeType="1" noTextEdit="1"/>
              </p:cNvSpPr>
              <p:nvPr/>
            </p:nvSpPr>
            <p:spPr>
              <a:xfrm>
                <a:off x="1550484" y="5348765"/>
                <a:ext cx="2605520" cy="1069716"/>
              </a:xfrm>
              <a:prstGeom prst="rect">
                <a:avLst/>
              </a:prstGeom>
              <a:blipFill>
                <a:blip r:embed="rId8"/>
                <a:stretch>
                  <a:fillRect/>
                </a:stretch>
              </a:blipFill>
            </p:spPr>
            <p:txBody>
              <a:bodyPr/>
              <a:lstStyle/>
              <a:p>
                <a:r>
                  <a:rPr lang="zh-CN" altLang="en-US">
                    <a:noFill/>
                  </a:rPr>
                  <a:t> </a:t>
                </a:r>
              </a:p>
            </p:txBody>
          </p:sp>
        </mc:Fallback>
      </mc:AlternateContent>
      <p:grpSp>
        <p:nvGrpSpPr>
          <p:cNvPr id="3" name="组合 2"/>
          <p:cNvGrpSpPr/>
          <p:nvPr/>
        </p:nvGrpSpPr>
        <p:grpSpPr>
          <a:xfrm>
            <a:off x="6553300" y="4074738"/>
            <a:ext cx="3123690" cy="2459743"/>
            <a:chOff x="6553300" y="4074738"/>
            <a:chExt cx="3123690" cy="2459743"/>
          </a:xfrm>
        </p:grpSpPr>
        <p:grpSp>
          <p:nvGrpSpPr>
            <p:cNvPr id="18" name="Group 36"/>
            <p:cNvGrpSpPr>
              <a:grpSpLocks/>
            </p:cNvGrpSpPr>
            <p:nvPr/>
          </p:nvGrpSpPr>
          <p:grpSpPr bwMode="auto">
            <a:xfrm>
              <a:off x="6553300" y="4094493"/>
              <a:ext cx="3078163" cy="2439988"/>
              <a:chOff x="-115" y="0"/>
              <a:chExt cx="1939" cy="1537"/>
            </a:xfrm>
            <a:noFill/>
          </p:grpSpPr>
          <p:sp>
            <p:nvSpPr>
              <p:cNvPr id="19" name="Rectangle 37"/>
              <p:cNvSpPr>
                <a:spLocks noChangeArrowheads="1"/>
              </p:cNvSpPr>
              <p:nvPr/>
            </p:nvSpPr>
            <p:spPr bwMode="auto">
              <a:xfrm>
                <a:off x="-115" y="0"/>
                <a:ext cx="1939" cy="1537"/>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grpSp>
            <p:nvGrpSpPr>
              <p:cNvPr id="20" name="Group 38"/>
              <p:cNvGrpSpPr>
                <a:grpSpLocks/>
              </p:cNvGrpSpPr>
              <p:nvPr/>
            </p:nvGrpSpPr>
            <p:grpSpPr bwMode="auto">
              <a:xfrm>
                <a:off x="192" y="134"/>
                <a:ext cx="1584" cy="1042"/>
                <a:chOff x="144" y="48"/>
                <a:chExt cx="1584" cy="1042"/>
              </a:xfrm>
              <a:grpFill/>
            </p:grpSpPr>
            <p:sp>
              <p:nvSpPr>
                <p:cNvPr id="21" name="Line 39"/>
                <p:cNvSpPr>
                  <a:spLocks noChangeShapeType="1"/>
                </p:cNvSpPr>
                <p:nvPr/>
              </p:nvSpPr>
              <p:spPr bwMode="auto">
                <a:xfrm>
                  <a:off x="144" y="1056"/>
                  <a:ext cx="1584" cy="0"/>
                </a:xfrm>
                <a:prstGeom prst="line">
                  <a:avLst/>
                </a:prstGeom>
                <a:grpFill/>
                <a:ln w="19050">
                  <a:solidFill>
                    <a:srgbClr val="000000"/>
                  </a:solidFill>
                  <a:round/>
                  <a:headE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sp>
              <p:nvSpPr>
                <p:cNvPr id="22" name="Line 40"/>
                <p:cNvSpPr>
                  <a:spLocks noChangeShapeType="1"/>
                </p:cNvSpPr>
                <p:nvPr/>
              </p:nvSpPr>
              <p:spPr bwMode="auto">
                <a:xfrm flipV="1">
                  <a:off x="144" y="48"/>
                  <a:ext cx="0" cy="1008"/>
                </a:xfrm>
                <a:prstGeom prst="line">
                  <a:avLst/>
                </a:prstGeom>
                <a:grpFill/>
                <a:ln w="19050">
                  <a:solidFill>
                    <a:srgbClr val="000000"/>
                  </a:solidFill>
                  <a:round/>
                  <a:headE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sp>
              <p:nvSpPr>
                <p:cNvPr id="23" name="未知"/>
                <p:cNvSpPr>
                  <a:spLocks/>
                </p:cNvSpPr>
                <p:nvPr/>
              </p:nvSpPr>
              <p:spPr bwMode="auto">
                <a:xfrm>
                  <a:off x="336" y="220"/>
                  <a:ext cx="1104" cy="438"/>
                </a:xfrm>
                <a:custGeom>
                  <a:avLst/>
                  <a:gdLst>
                    <a:gd name="T0" fmla="*/ 0 w 960"/>
                    <a:gd name="T1" fmla="*/ 438 h 438"/>
                    <a:gd name="T2" fmla="*/ 208 w 960"/>
                    <a:gd name="T3" fmla="*/ 308 h 438"/>
                    <a:gd name="T4" fmla="*/ 336 w 960"/>
                    <a:gd name="T5" fmla="*/ 194 h 438"/>
                    <a:gd name="T6" fmla="*/ 584 w 960"/>
                    <a:gd name="T7" fmla="*/ 28 h 438"/>
                    <a:gd name="T8" fmla="*/ 800 w 960"/>
                    <a:gd name="T9" fmla="*/ 28 h 438"/>
                    <a:gd name="T10" fmla="*/ 960 w 960"/>
                    <a:gd name="T11" fmla="*/ 71 h 438"/>
                  </a:gdLst>
                  <a:ahLst/>
                  <a:cxnLst>
                    <a:cxn ang="0">
                      <a:pos x="T0" y="T1"/>
                    </a:cxn>
                    <a:cxn ang="0">
                      <a:pos x="T2" y="T3"/>
                    </a:cxn>
                    <a:cxn ang="0">
                      <a:pos x="T4" y="T5"/>
                    </a:cxn>
                    <a:cxn ang="0">
                      <a:pos x="T6" y="T7"/>
                    </a:cxn>
                    <a:cxn ang="0">
                      <a:pos x="T8" y="T9"/>
                    </a:cxn>
                    <a:cxn ang="0">
                      <a:pos x="T10" y="T11"/>
                    </a:cxn>
                  </a:cxnLst>
                  <a:rect l="0" t="0" r="r" b="b"/>
                  <a:pathLst>
                    <a:path w="960" h="438">
                      <a:moveTo>
                        <a:pt x="0" y="438"/>
                      </a:moveTo>
                      <a:cubicBezTo>
                        <a:pt x="35" y="416"/>
                        <a:pt x="152" y="349"/>
                        <a:pt x="208" y="308"/>
                      </a:cubicBezTo>
                      <a:cubicBezTo>
                        <a:pt x="264" y="267"/>
                        <a:pt x="273" y="241"/>
                        <a:pt x="336" y="194"/>
                      </a:cubicBezTo>
                      <a:cubicBezTo>
                        <a:pt x="399" y="147"/>
                        <a:pt x="507" y="56"/>
                        <a:pt x="584" y="28"/>
                      </a:cubicBezTo>
                      <a:cubicBezTo>
                        <a:pt x="661" y="0"/>
                        <a:pt x="737" y="21"/>
                        <a:pt x="800" y="28"/>
                      </a:cubicBezTo>
                      <a:cubicBezTo>
                        <a:pt x="863" y="35"/>
                        <a:pt x="927" y="62"/>
                        <a:pt x="960" y="71"/>
                      </a:cubicBezTo>
                    </a:path>
                  </a:pathLst>
                </a:custGeom>
                <a:grpFill/>
                <a:ln w="38100" cmpd="sng">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sp>
              <p:nvSpPr>
                <p:cNvPr id="24" name="Line 42"/>
                <p:cNvSpPr>
                  <a:spLocks noChangeShapeType="1"/>
                </p:cNvSpPr>
                <p:nvPr/>
              </p:nvSpPr>
              <p:spPr bwMode="auto">
                <a:xfrm>
                  <a:off x="336" y="658"/>
                  <a:ext cx="0" cy="432"/>
                </a:xfrm>
                <a:prstGeom prst="line">
                  <a:avLst/>
                </a:prstGeom>
                <a:grpFill/>
                <a:ln w="28575">
                  <a:solidFill>
                    <a:srgbClr val="0000FF"/>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sp>
              <p:nvSpPr>
                <p:cNvPr id="25" name="Line 43"/>
                <p:cNvSpPr>
                  <a:spLocks noChangeShapeType="1"/>
                </p:cNvSpPr>
                <p:nvPr/>
              </p:nvSpPr>
              <p:spPr bwMode="auto">
                <a:xfrm>
                  <a:off x="1440" y="288"/>
                  <a:ext cx="0" cy="768"/>
                </a:xfrm>
                <a:prstGeom prst="line">
                  <a:avLst/>
                </a:prstGeom>
                <a:grpFill/>
                <a:ln w="28575">
                  <a:solidFill>
                    <a:srgbClr val="0000FF"/>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sp>
              <p:nvSpPr>
                <p:cNvPr id="31" name="未知" descr="深色上对角线"/>
                <p:cNvSpPr>
                  <a:spLocks/>
                </p:cNvSpPr>
                <p:nvPr/>
              </p:nvSpPr>
              <p:spPr bwMode="auto">
                <a:xfrm>
                  <a:off x="864" y="288"/>
                  <a:ext cx="96" cy="768"/>
                </a:xfrm>
                <a:custGeom>
                  <a:avLst/>
                  <a:gdLst>
                    <a:gd name="T0" fmla="*/ 0 w 96"/>
                    <a:gd name="T1" fmla="*/ 816 h 816"/>
                    <a:gd name="T2" fmla="*/ 0 w 96"/>
                    <a:gd name="T3" fmla="*/ 48 h 816"/>
                    <a:gd name="T4" fmla="*/ 96 w 96"/>
                    <a:gd name="T5" fmla="*/ 0 h 816"/>
                    <a:gd name="T6" fmla="*/ 96 w 96"/>
                    <a:gd name="T7" fmla="*/ 816 h 816"/>
                    <a:gd name="T8" fmla="*/ 0 w 96"/>
                    <a:gd name="T9" fmla="*/ 816 h 816"/>
                  </a:gdLst>
                  <a:ahLst/>
                  <a:cxnLst>
                    <a:cxn ang="0">
                      <a:pos x="T0" y="T1"/>
                    </a:cxn>
                    <a:cxn ang="0">
                      <a:pos x="T2" y="T3"/>
                    </a:cxn>
                    <a:cxn ang="0">
                      <a:pos x="T4" y="T5"/>
                    </a:cxn>
                    <a:cxn ang="0">
                      <a:pos x="T6" y="T7"/>
                    </a:cxn>
                    <a:cxn ang="0">
                      <a:pos x="T8" y="T9"/>
                    </a:cxn>
                  </a:cxnLst>
                  <a:rect l="0" t="0" r="r" b="b"/>
                  <a:pathLst>
                    <a:path w="96" h="816">
                      <a:moveTo>
                        <a:pt x="0" y="816"/>
                      </a:moveTo>
                      <a:lnTo>
                        <a:pt x="0" y="48"/>
                      </a:lnTo>
                      <a:lnTo>
                        <a:pt x="96" y="0"/>
                      </a:lnTo>
                      <a:lnTo>
                        <a:pt x="96" y="816"/>
                      </a:lnTo>
                      <a:lnTo>
                        <a:pt x="0" y="816"/>
                      </a:lnTo>
                      <a:close/>
                    </a:path>
                  </a:pathLst>
                </a:custGeom>
                <a:grpFill/>
                <a:ln w="9525"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grpSp>
        </p:grpSp>
        <mc:AlternateContent xmlns:mc="http://schemas.openxmlformats.org/markup-compatibility/2006" xmlns:a14="http://schemas.microsoft.com/office/drawing/2010/main">
          <mc:Choice Requires="a14">
            <p:sp>
              <p:nvSpPr>
                <p:cNvPr id="66" name="矩形 65"/>
                <p:cNvSpPr/>
                <p:nvPr/>
              </p:nvSpPr>
              <p:spPr>
                <a:xfrm>
                  <a:off x="6980549" y="4074738"/>
                  <a:ext cx="13435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𝐹</m:t>
                        </m:r>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FF0000"/>
                    </a:solidFill>
                    <a:latin typeface="+mn-lt"/>
                    <a:ea typeface="+mn-ea"/>
                  </a:endParaRPr>
                </a:p>
              </p:txBody>
            </p:sp>
          </mc:Choice>
          <mc:Fallback xmlns="">
            <p:sp>
              <p:nvSpPr>
                <p:cNvPr id="66" name="矩形 65"/>
                <p:cNvSpPr>
                  <a:spLocks noRot="1" noChangeAspect="1" noMove="1" noResize="1" noEditPoints="1" noAdjustHandles="1" noChangeArrowheads="1" noChangeShapeType="1" noTextEdit="1"/>
                </p:cNvSpPr>
                <p:nvPr/>
              </p:nvSpPr>
              <p:spPr>
                <a:xfrm>
                  <a:off x="6980549" y="4074738"/>
                  <a:ext cx="1343573"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9230073" y="5441573"/>
                  <a:ext cx="4469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𝑠</m:t>
                        </m:r>
                      </m:oMath>
                    </m:oMathPara>
                  </a14:m>
                  <a:endParaRPr lang="zh-CN" altLang="en-US" sz="2800" dirty="0">
                    <a:solidFill>
                      <a:srgbClr val="FF0000"/>
                    </a:solidFill>
                    <a:latin typeface="+mn-lt"/>
                    <a:ea typeface="+mn-ea"/>
                  </a:endParaRPr>
                </a:p>
              </p:txBody>
            </p:sp>
          </mc:Choice>
          <mc:Fallback xmlns="">
            <p:sp>
              <p:nvSpPr>
                <p:cNvPr id="67" name="矩形 66"/>
                <p:cNvSpPr>
                  <a:spLocks noRot="1" noChangeAspect="1" noMove="1" noResize="1" noEditPoints="1" noAdjustHandles="1" noChangeArrowheads="1" noChangeShapeType="1" noTextEdit="1"/>
                </p:cNvSpPr>
                <p:nvPr/>
              </p:nvSpPr>
              <p:spPr>
                <a:xfrm>
                  <a:off x="9230073" y="5441573"/>
                  <a:ext cx="446917"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6678430" y="5784188"/>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FF0000"/>
                    </a:solidFill>
                    <a:latin typeface="+mn-lt"/>
                    <a:ea typeface="+mn-ea"/>
                  </a:endParaRPr>
                </a:p>
              </p:txBody>
            </p:sp>
          </mc:Choice>
          <mc:Fallback xmlns="">
            <p:sp>
              <p:nvSpPr>
                <p:cNvPr id="68" name="矩形 67"/>
                <p:cNvSpPr>
                  <a:spLocks noRot="1" noChangeAspect="1" noMove="1" noResize="1" noEditPoints="1" noAdjustHandles="1" noChangeArrowheads="1" noChangeShapeType="1" noTextEdit="1"/>
                </p:cNvSpPr>
                <p:nvPr/>
              </p:nvSpPr>
              <p:spPr>
                <a:xfrm>
                  <a:off x="6678430" y="5784188"/>
                  <a:ext cx="525272"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7059529" y="5794034"/>
                  <a:ext cx="6085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𝑠</m:t>
                            </m:r>
                          </m:e>
                          <m:sub>
                            <m:r>
                              <a:rPr lang="en-US" altLang="zh-CN" sz="2800" b="0" i="1" smtClean="0">
                                <a:solidFill>
                                  <a:srgbClr val="0000FF"/>
                                </a:solidFill>
                                <a:latin typeface="Cambria Math" panose="02040503050406030204" pitchFamily="18" charset="0"/>
                                <a:ea typeface="Cambria Math" panose="02040503050406030204" pitchFamily="18" charset="0"/>
                              </a:rPr>
                              <m:t>𝑎</m:t>
                            </m:r>
                          </m:sub>
                        </m:sSub>
                      </m:oMath>
                    </m:oMathPara>
                  </a14:m>
                  <a:endParaRPr lang="zh-CN" altLang="en-US" sz="2800" dirty="0">
                    <a:solidFill>
                      <a:srgbClr val="FF0000"/>
                    </a:solidFill>
                    <a:latin typeface="+mn-lt"/>
                    <a:ea typeface="+mn-ea"/>
                  </a:endParaRPr>
                </a:p>
              </p:txBody>
            </p:sp>
          </mc:Choice>
          <mc:Fallback xmlns="">
            <p:sp>
              <p:nvSpPr>
                <p:cNvPr id="69" name="矩形 68"/>
                <p:cNvSpPr>
                  <a:spLocks noRot="1" noChangeAspect="1" noMove="1" noResize="1" noEditPoints="1" noAdjustHandles="1" noChangeArrowheads="1" noChangeShapeType="1" noTextEdit="1"/>
                </p:cNvSpPr>
                <p:nvPr/>
              </p:nvSpPr>
              <p:spPr>
                <a:xfrm>
                  <a:off x="7059529" y="5794034"/>
                  <a:ext cx="608565"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8833169" y="5786994"/>
                  <a:ext cx="60978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𝑠</m:t>
                            </m:r>
                          </m:e>
                          <m:sub>
                            <m:r>
                              <a:rPr lang="en-US" altLang="zh-CN" sz="2800" b="0" i="1" smtClean="0">
                                <a:solidFill>
                                  <a:srgbClr val="0000FF"/>
                                </a:solidFill>
                                <a:latin typeface="Cambria Math" panose="02040503050406030204" pitchFamily="18" charset="0"/>
                                <a:ea typeface="Cambria Math" panose="02040503050406030204" pitchFamily="18" charset="0"/>
                              </a:rPr>
                              <m:t>𝑏</m:t>
                            </m:r>
                          </m:sub>
                        </m:sSub>
                      </m:oMath>
                    </m:oMathPara>
                  </a14:m>
                  <a:endParaRPr lang="zh-CN" altLang="en-US" sz="2800" dirty="0">
                    <a:solidFill>
                      <a:srgbClr val="FF0000"/>
                    </a:solidFill>
                    <a:latin typeface="+mn-lt"/>
                    <a:ea typeface="+mn-ea"/>
                  </a:endParaRPr>
                </a:p>
              </p:txBody>
            </p:sp>
          </mc:Choice>
          <mc:Fallback xmlns="">
            <p:sp>
              <p:nvSpPr>
                <p:cNvPr id="70" name="矩形 69"/>
                <p:cNvSpPr>
                  <a:spLocks noRot="1" noChangeAspect="1" noMove="1" noResize="1" noEditPoints="1" noAdjustHandles="1" noChangeArrowheads="1" noChangeShapeType="1" noTextEdit="1"/>
                </p:cNvSpPr>
                <p:nvPr/>
              </p:nvSpPr>
              <p:spPr>
                <a:xfrm>
                  <a:off x="8833169" y="5786994"/>
                  <a:ext cx="609782"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7939113" y="5809219"/>
                  <a:ext cx="65530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𝑑𝑠</m:t>
                        </m:r>
                      </m:oMath>
                    </m:oMathPara>
                  </a14:m>
                  <a:endParaRPr lang="zh-CN" altLang="en-US" sz="2800" dirty="0">
                    <a:solidFill>
                      <a:srgbClr val="FF0000"/>
                    </a:solidFill>
                    <a:latin typeface="+mn-lt"/>
                    <a:ea typeface="+mn-ea"/>
                  </a:endParaRPr>
                </a:p>
              </p:txBody>
            </p:sp>
          </mc:Choice>
          <mc:Fallback xmlns="">
            <p:sp>
              <p:nvSpPr>
                <p:cNvPr id="71" name="矩形 70"/>
                <p:cNvSpPr>
                  <a:spLocks noRot="1" noChangeAspect="1" noMove="1" noResize="1" noEditPoints="1" noAdjustHandles="1" noChangeArrowheads="1" noChangeShapeType="1" noTextEdit="1"/>
                </p:cNvSpPr>
                <p:nvPr/>
              </p:nvSpPr>
              <p:spPr>
                <a:xfrm>
                  <a:off x="7939113" y="5809219"/>
                  <a:ext cx="655308" cy="523220"/>
                </a:xfrm>
                <a:prstGeom prst="rect">
                  <a:avLst/>
                </a:prstGeom>
                <a:blipFill>
                  <a:blip r:embed="rId14"/>
                  <a:stretch>
                    <a:fillRect/>
                  </a:stretch>
                </a:blipFill>
              </p:spPr>
              <p:txBody>
                <a:bodyPr/>
                <a:lstStyle/>
                <a:p>
                  <a:r>
                    <a:rPr lang="zh-CN" altLang="en-US">
                      <a:noFill/>
                    </a:rPr>
                    <a:t> </a:t>
                  </a:r>
                </a:p>
              </p:txBody>
            </p:sp>
          </mc:Fallback>
        </mc:AlternateContent>
      </p:grpSp>
      <p:grpSp>
        <p:nvGrpSpPr>
          <p:cNvPr id="2" name="组合 1"/>
          <p:cNvGrpSpPr/>
          <p:nvPr/>
        </p:nvGrpSpPr>
        <p:grpSpPr>
          <a:xfrm>
            <a:off x="6553299" y="446418"/>
            <a:ext cx="3078163" cy="3505200"/>
            <a:chOff x="6553299" y="446418"/>
            <a:chExt cx="3078163" cy="3505200"/>
          </a:xfrm>
        </p:grpSpPr>
        <p:grpSp>
          <p:nvGrpSpPr>
            <p:cNvPr id="17" name="Group 4"/>
            <p:cNvGrpSpPr>
              <a:grpSpLocks/>
            </p:cNvGrpSpPr>
            <p:nvPr/>
          </p:nvGrpSpPr>
          <p:grpSpPr bwMode="auto">
            <a:xfrm>
              <a:off x="6553299" y="446418"/>
              <a:ext cx="3078163" cy="3505200"/>
              <a:chOff x="-115" y="0"/>
              <a:chExt cx="1939" cy="2208"/>
            </a:xfrm>
            <a:noFill/>
          </p:grpSpPr>
          <p:sp>
            <p:nvSpPr>
              <p:cNvPr id="33" name="Rectangle 5"/>
              <p:cNvSpPr>
                <a:spLocks noChangeArrowheads="1"/>
              </p:cNvSpPr>
              <p:nvPr/>
            </p:nvSpPr>
            <p:spPr bwMode="auto">
              <a:xfrm>
                <a:off x="-115" y="0"/>
                <a:ext cx="1939" cy="2208"/>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sp>
            <p:nvSpPr>
              <p:cNvPr id="34" name="未知"/>
              <p:cNvSpPr>
                <a:spLocks/>
              </p:cNvSpPr>
              <p:nvPr/>
            </p:nvSpPr>
            <p:spPr bwMode="auto">
              <a:xfrm>
                <a:off x="304" y="368"/>
                <a:ext cx="1520" cy="1600"/>
              </a:xfrm>
              <a:custGeom>
                <a:avLst/>
                <a:gdLst>
                  <a:gd name="T0" fmla="*/ 0 w 1520"/>
                  <a:gd name="T1" fmla="*/ 1600 h 1600"/>
                  <a:gd name="T2" fmla="*/ 72 w 1520"/>
                  <a:gd name="T3" fmla="*/ 1112 h 1600"/>
                  <a:gd name="T4" fmla="*/ 98 w 1520"/>
                  <a:gd name="T5" fmla="*/ 976 h 1600"/>
                  <a:gd name="T6" fmla="*/ 249 w 1520"/>
                  <a:gd name="T7" fmla="*/ 646 h 1600"/>
                  <a:gd name="T8" fmla="*/ 391 w 1520"/>
                  <a:gd name="T9" fmla="*/ 400 h 1600"/>
                  <a:gd name="T10" fmla="*/ 630 w 1520"/>
                  <a:gd name="T11" fmla="*/ 176 h 1600"/>
                  <a:gd name="T12" fmla="*/ 1146 w 1520"/>
                  <a:gd name="T13" fmla="*/ 22 h 1600"/>
                  <a:gd name="T14" fmla="*/ 1520 w 1520"/>
                  <a:gd name="T15" fmla="*/ 43 h 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0" h="1600">
                    <a:moveTo>
                      <a:pt x="0" y="1600"/>
                    </a:moveTo>
                    <a:cubicBezTo>
                      <a:pt x="12" y="1519"/>
                      <a:pt x="56" y="1216"/>
                      <a:pt x="72" y="1112"/>
                    </a:cubicBezTo>
                    <a:cubicBezTo>
                      <a:pt x="88" y="1008"/>
                      <a:pt x="69" y="1054"/>
                      <a:pt x="98" y="976"/>
                    </a:cubicBezTo>
                    <a:cubicBezTo>
                      <a:pt x="127" y="898"/>
                      <a:pt x="200" y="742"/>
                      <a:pt x="249" y="646"/>
                    </a:cubicBezTo>
                    <a:cubicBezTo>
                      <a:pt x="298" y="550"/>
                      <a:pt x="327" y="478"/>
                      <a:pt x="391" y="400"/>
                    </a:cubicBezTo>
                    <a:cubicBezTo>
                      <a:pt x="455" y="322"/>
                      <a:pt x="504" y="239"/>
                      <a:pt x="630" y="176"/>
                    </a:cubicBezTo>
                    <a:cubicBezTo>
                      <a:pt x="756" y="113"/>
                      <a:pt x="998" y="44"/>
                      <a:pt x="1146" y="22"/>
                    </a:cubicBezTo>
                    <a:cubicBezTo>
                      <a:pt x="1294" y="0"/>
                      <a:pt x="1442" y="39"/>
                      <a:pt x="1520" y="43"/>
                    </a:cubicBezTo>
                  </a:path>
                </a:pathLst>
              </a:custGeom>
              <a:grpFill/>
              <a:ln w="28575" cap="flat" cmpd="sng">
                <a:solidFill>
                  <a:srgbClr val="0000FF"/>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sp>
            <p:nvSpPr>
              <p:cNvPr id="35" name="Line 7"/>
              <p:cNvSpPr>
                <a:spLocks noChangeShapeType="1"/>
              </p:cNvSpPr>
              <p:nvPr/>
            </p:nvSpPr>
            <p:spPr bwMode="auto">
              <a:xfrm>
                <a:off x="424" y="1296"/>
                <a:ext cx="652" cy="0"/>
              </a:xfrm>
              <a:prstGeom prst="line">
                <a:avLst/>
              </a:prstGeom>
              <a:grpFill/>
              <a:ln w="34925">
                <a:solidFill>
                  <a:srgbClr val="FF0000"/>
                </a:solidFill>
                <a:round/>
                <a:headE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sp>
            <p:nvSpPr>
              <p:cNvPr id="36" name="Line 8"/>
              <p:cNvSpPr>
                <a:spLocks noChangeShapeType="1"/>
              </p:cNvSpPr>
              <p:nvPr/>
            </p:nvSpPr>
            <p:spPr bwMode="auto">
              <a:xfrm rot="21199633" flipV="1">
                <a:off x="384" y="1008"/>
                <a:ext cx="130" cy="288"/>
              </a:xfrm>
              <a:prstGeom prst="line">
                <a:avLst/>
              </a:prstGeom>
              <a:grpFill/>
              <a:ln w="34925">
                <a:solidFill>
                  <a:srgbClr val="008080"/>
                </a:solidFill>
                <a:round/>
                <a:headE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sp>
            <p:nvSpPr>
              <p:cNvPr id="39" name="Arc 11"/>
              <p:cNvSpPr>
                <a:spLocks/>
              </p:cNvSpPr>
              <p:nvPr/>
            </p:nvSpPr>
            <p:spPr bwMode="auto">
              <a:xfrm>
                <a:off x="468" y="1119"/>
                <a:ext cx="130" cy="180"/>
              </a:xfrm>
              <a:custGeom>
                <a:avLst/>
                <a:gdLst>
                  <a:gd name="G0" fmla="+- 0 0 0"/>
                  <a:gd name="G1" fmla="+- 20168 0 0"/>
                  <a:gd name="G2" fmla="+- 21600 0 0"/>
                  <a:gd name="T0" fmla="*/ 7735 w 21600"/>
                  <a:gd name="T1" fmla="*/ 0 h 20168"/>
                  <a:gd name="T2" fmla="*/ 21600 w 21600"/>
                  <a:gd name="T3" fmla="*/ 20168 h 20168"/>
                  <a:gd name="T4" fmla="*/ 0 w 21600"/>
                  <a:gd name="T5" fmla="*/ 20168 h 20168"/>
                </a:gdLst>
                <a:ahLst/>
                <a:cxnLst>
                  <a:cxn ang="0">
                    <a:pos x="T0" y="T1"/>
                  </a:cxn>
                  <a:cxn ang="0">
                    <a:pos x="T2" y="T3"/>
                  </a:cxn>
                  <a:cxn ang="0">
                    <a:pos x="T4" y="T5"/>
                  </a:cxn>
                </a:cxnLst>
                <a:rect l="0" t="0" r="r" b="b"/>
                <a:pathLst>
                  <a:path w="21600" h="20168" fill="none" extrusionOk="0">
                    <a:moveTo>
                      <a:pt x="7734" y="0"/>
                    </a:moveTo>
                    <a:cubicBezTo>
                      <a:pt x="16086" y="3203"/>
                      <a:pt x="21600" y="11223"/>
                      <a:pt x="21600" y="20168"/>
                    </a:cubicBezTo>
                  </a:path>
                  <a:path w="21600" h="20168" stroke="0" extrusionOk="0">
                    <a:moveTo>
                      <a:pt x="7734" y="0"/>
                    </a:moveTo>
                    <a:cubicBezTo>
                      <a:pt x="16086" y="3203"/>
                      <a:pt x="21600" y="11223"/>
                      <a:pt x="21600" y="20168"/>
                    </a:cubicBezTo>
                    <a:lnTo>
                      <a:pt x="0" y="20168"/>
                    </a:lnTo>
                    <a:close/>
                  </a:path>
                </a:pathLst>
              </a:custGeom>
              <a:grpFill/>
              <a:ln w="28575">
                <a:solidFill>
                  <a:srgbClr val="CC00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sp>
            <p:nvSpPr>
              <p:cNvPr id="41" name="Line 13"/>
              <p:cNvSpPr>
                <a:spLocks noChangeShapeType="1"/>
              </p:cNvSpPr>
              <p:nvPr/>
            </p:nvSpPr>
            <p:spPr bwMode="auto">
              <a:xfrm flipV="1">
                <a:off x="294" y="1680"/>
                <a:ext cx="347" cy="144"/>
              </a:xfrm>
              <a:prstGeom prst="line">
                <a:avLst/>
              </a:prstGeom>
              <a:grpFill/>
              <a:ln w="34925">
                <a:solidFill>
                  <a:srgbClr val="FF6600"/>
                </a:solidFill>
                <a:round/>
                <a:headE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sp>
            <p:nvSpPr>
              <p:cNvPr id="42" name="Line 14"/>
              <p:cNvSpPr>
                <a:spLocks noChangeShapeType="1"/>
              </p:cNvSpPr>
              <p:nvPr/>
            </p:nvSpPr>
            <p:spPr bwMode="auto">
              <a:xfrm>
                <a:off x="955" y="528"/>
                <a:ext cx="478" cy="432"/>
              </a:xfrm>
              <a:prstGeom prst="line">
                <a:avLst/>
              </a:prstGeom>
              <a:grpFill/>
              <a:ln w="34925">
                <a:solidFill>
                  <a:srgbClr val="CC0099"/>
                </a:solidFill>
                <a:round/>
                <a:headE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sp>
            <p:nvSpPr>
              <p:cNvPr id="43" name="Line 15"/>
              <p:cNvSpPr>
                <a:spLocks noChangeShapeType="1"/>
              </p:cNvSpPr>
              <p:nvPr/>
            </p:nvSpPr>
            <p:spPr bwMode="auto">
              <a:xfrm rot="20890679" flipV="1">
                <a:off x="283" y="1536"/>
                <a:ext cx="53" cy="288"/>
              </a:xfrm>
              <a:prstGeom prst="line">
                <a:avLst/>
              </a:prstGeom>
              <a:grpFill/>
              <a:ln w="34925">
                <a:solidFill>
                  <a:srgbClr val="008080"/>
                </a:solidFill>
                <a:round/>
                <a:headE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sp>
            <p:nvSpPr>
              <p:cNvPr id="44" name="Line 16"/>
              <p:cNvSpPr>
                <a:spLocks noChangeShapeType="1"/>
              </p:cNvSpPr>
              <p:nvPr/>
            </p:nvSpPr>
            <p:spPr bwMode="auto">
              <a:xfrm flipV="1">
                <a:off x="955" y="384"/>
                <a:ext cx="261" cy="144"/>
              </a:xfrm>
              <a:prstGeom prst="line">
                <a:avLst/>
              </a:prstGeom>
              <a:grpFill/>
              <a:ln w="34925">
                <a:solidFill>
                  <a:srgbClr val="008080"/>
                </a:solidFill>
                <a:round/>
                <a:headE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sp>
            <p:nvSpPr>
              <p:cNvPr id="49" name="Line 21"/>
              <p:cNvSpPr>
                <a:spLocks noChangeShapeType="1"/>
              </p:cNvSpPr>
              <p:nvPr/>
            </p:nvSpPr>
            <p:spPr bwMode="auto">
              <a:xfrm flipH="1" flipV="1">
                <a:off x="555" y="1008"/>
                <a:ext cx="477" cy="288"/>
              </a:xfrm>
              <a:prstGeom prst="line">
                <a:avLst/>
              </a:prstGeom>
              <a:grpFill/>
              <a:ln w="9525">
                <a:solidFill>
                  <a:srgbClr val="FF000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sp>
            <p:nvSpPr>
              <p:cNvPr id="50" name="Text Box 22"/>
              <p:cNvSpPr txBox="1">
                <a:spLocks noChangeArrowheads="1"/>
              </p:cNvSpPr>
              <p:nvPr/>
            </p:nvSpPr>
            <p:spPr bwMode="auto">
              <a:xfrm>
                <a:off x="1216" y="288"/>
                <a:ext cx="391" cy="330"/>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spcBef>
                    <a:spcPct val="50000"/>
                  </a:spcBef>
                </a:pPr>
                <a:r>
                  <a:rPr lang="zh-CN" altLang="en-US" b="0">
                    <a:solidFill>
                      <a:schemeClr val="tx1"/>
                    </a:solidFill>
                    <a:latin typeface="+mn-lt"/>
                    <a:ea typeface="+mn-ea"/>
                  </a:rPr>
                  <a:t>*</a:t>
                </a:r>
              </a:p>
            </p:txBody>
          </p:sp>
          <p:sp>
            <p:nvSpPr>
              <p:cNvPr id="51" name="Text Box 23"/>
              <p:cNvSpPr txBox="1">
                <a:spLocks noChangeArrowheads="1"/>
              </p:cNvSpPr>
              <p:nvPr/>
            </p:nvSpPr>
            <p:spPr bwMode="auto">
              <a:xfrm>
                <a:off x="174" y="1728"/>
                <a:ext cx="260" cy="330"/>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spcBef>
                    <a:spcPct val="50000"/>
                  </a:spcBef>
                </a:pPr>
                <a:r>
                  <a:rPr lang="zh-CN" altLang="en-US" b="0">
                    <a:solidFill>
                      <a:schemeClr val="tx1"/>
                    </a:solidFill>
                    <a:latin typeface="+mn-lt"/>
                    <a:ea typeface="+mn-ea"/>
                  </a:rPr>
                  <a:t>*</a:t>
                </a:r>
              </a:p>
            </p:txBody>
          </p:sp>
        </p:grpSp>
        <mc:AlternateContent xmlns:mc="http://schemas.openxmlformats.org/markup-compatibility/2006" xmlns:a14="http://schemas.microsoft.com/office/drawing/2010/main">
          <mc:Choice Requires="a14">
            <p:sp>
              <p:nvSpPr>
                <p:cNvPr id="64" name="矩形 63"/>
                <p:cNvSpPr/>
                <p:nvPr/>
              </p:nvSpPr>
              <p:spPr>
                <a:xfrm>
                  <a:off x="6823462" y="1958046"/>
                  <a:ext cx="697627"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𝑑</m:t>
                        </m:r>
                        <m:acc>
                          <m:accPr>
                            <m:chr m:val="⃑"/>
                            <m:ctrlPr>
                              <a:rPr lang="en-US" altLang="zh-CN" sz="2800" i="1">
                                <a:solidFill>
                                  <a:srgbClr val="FF0000"/>
                                </a:solidFill>
                                <a:latin typeface="Cambria Math"/>
                                <a:ea typeface="+mn-ea"/>
                              </a:rPr>
                            </m:ctrlPr>
                          </m:accPr>
                          <m:e>
                            <m:r>
                              <a:rPr lang="en-US" altLang="zh-CN" sz="2800" b="0" i="1">
                                <a:solidFill>
                                  <a:srgbClr val="FF0000"/>
                                </a:solidFill>
                                <a:latin typeface="Cambria Math" panose="02040503050406030204" pitchFamily="18" charset="0"/>
                                <a:ea typeface="+mn-ea"/>
                              </a:rPr>
                              <m:t>𝑟</m:t>
                            </m:r>
                          </m:e>
                        </m:acc>
                      </m:oMath>
                    </m:oMathPara>
                  </a14:m>
                  <a:endParaRPr lang="zh-CN" altLang="en-US" sz="2800" dirty="0">
                    <a:solidFill>
                      <a:srgbClr val="FF0000"/>
                    </a:solidFill>
                    <a:latin typeface="+mn-lt"/>
                    <a:ea typeface="+mn-ea"/>
                  </a:endParaRPr>
                </a:p>
              </p:txBody>
            </p:sp>
          </mc:Choice>
          <mc:Fallback xmlns="">
            <p:sp>
              <p:nvSpPr>
                <p:cNvPr id="64" name="矩形 63"/>
                <p:cNvSpPr>
                  <a:spLocks noRot="1" noChangeAspect="1" noMove="1" noResize="1" noEditPoints="1" noAdjustHandles="1" noChangeArrowheads="1" noChangeShapeType="1" noTextEdit="1"/>
                </p:cNvSpPr>
                <p:nvPr/>
              </p:nvSpPr>
              <p:spPr>
                <a:xfrm>
                  <a:off x="6823462" y="1958046"/>
                  <a:ext cx="697627"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8172723" y="2487541"/>
                  <a:ext cx="50808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FF0000"/>
                                </a:solidFill>
                                <a:latin typeface="Cambria Math"/>
                              </a:rPr>
                            </m:ctrlPr>
                          </m:accPr>
                          <m:e>
                            <m:r>
                              <a:rPr lang="en-US" altLang="zh-CN" sz="2800" b="0" i="1" smtClean="0">
                                <a:solidFill>
                                  <a:srgbClr val="FF0000"/>
                                </a:solidFill>
                                <a:latin typeface="Cambria Math" panose="02040503050406030204" pitchFamily="18" charset="0"/>
                              </a:rPr>
                              <m:t>𝐹</m:t>
                            </m:r>
                          </m:e>
                        </m:acc>
                      </m:oMath>
                    </m:oMathPara>
                  </a14:m>
                  <a:endParaRPr lang="zh-CN" altLang="en-US" sz="2800" dirty="0">
                    <a:solidFill>
                      <a:srgbClr val="FF0000"/>
                    </a:solidFill>
                    <a:latin typeface="+mn-lt"/>
                    <a:ea typeface="+mn-ea"/>
                  </a:endParaRPr>
                </a:p>
              </p:txBody>
            </p:sp>
          </mc:Choice>
          <mc:Fallback xmlns="">
            <p:sp>
              <p:nvSpPr>
                <p:cNvPr id="65" name="矩形 64"/>
                <p:cNvSpPr>
                  <a:spLocks noRot="1" noChangeAspect="1" noMove="1" noResize="1" noEditPoints="1" noAdjustHandles="1" noChangeArrowheads="1" noChangeShapeType="1" noTextEdit="1"/>
                </p:cNvSpPr>
                <p:nvPr/>
              </p:nvSpPr>
              <p:spPr>
                <a:xfrm>
                  <a:off x="8172723" y="2487541"/>
                  <a:ext cx="508088" cy="575479"/>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6558402" y="2784616"/>
                  <a:ext cx="7852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b="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latin typeface="+mn-lt"/>
                    <a:ea typeface="+mn-ea"/>
                  </a:endParaRPr>
                </a:p>
              </p:txBody>
            </p:sp>
          </mc:Choice>
          <mc:Fallback xmlns="">
            <p:sp>
              <p:nvSpPr>
                <p:cNvPr id="72" name="矩形 71"/>
                <p:cNvSpPr>
                  <a:spLocks noRot="1" noChangeAspect="1" noMove="1" noResize="1" noEditPoints="1" noAdjustHandles="1" noChangeArrowheads="1" noChangeShapeType="1" noTextEdit="1"/>
                </p:cNvSpPr>
                <p:nvPr/>
              </p:nvSpPr>
              <p:spPr>
                <a:xfrm>
                  <a:off x="6558402" y="2784616"/>
                  <a:ext cx="785215"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7955335" y="578508"/>
                  <a:ext cx="74148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b="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oMath>
                    </m:oMathPara>
                  </a14:m>
                  <a:endParaRPr lang="zh-CN" altLang="en-US" sz="2800" dirty="0">
                    <a:solidFill>
                      <a:srgbClr val="0000FF"/>
                    </a:solidFill>
                    <a:latin typeface="+mn-lt"/>
                    <a:ea typeface="+mn-ea"/>
                  </a:endParaRPr>
                </a:p>
              </p:txBody>
            </p:sp>
          </mc:Choice>
          <mc:Fallback xmlns="">
            <p:sp>
              <p:nvSpPr>
                <p:cNvPr id="73" name="矩形 72"/>
                <p:cNvSpPr>
                  <a:spLocks noRot="1" noChangeAspect="1" noMove="1" noResize="1" noEditPoints="1" noAdjustHandles="1" noChangeArrowheads="1" noChangeShapeType="1" noTextEdit="1"/>
                </p:cNvSpPr>
                <p:nvPr/>
              </p:nvSpPr>
              <p:spPr>
                <a:xfrm>
                  <a:off x="7955335" y="578508"/>
                  <a:ext cx="741485"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7640516" y="2865540"/>
                  <a:ext cx="613693"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latin typeface="+mn-lt"/>
                    <a:ea typeface="+mn-ea"/>
                  </a:endParaRPr>
                </a:p>
              </p:txBody>
            </p:sp>
          </mc:Choice>
          <mc:Fallback xmlns="">
            <p:sp>
              <p:nvSpPr>
                <p:cNvPr id="74" name="矩形 73"/>
                <p:cNvSpPr>
                  <a:spLocks noRot="1" noChangeAspect="1" noMove="1" noResize="1" noEditPoints="1" noAdjustHandles="1" noChangeArrowheads="1" noChangeShapeType="1" noTextEdit="1"/>
                </p:cNvSpPr>
                <p:nvPr/>
              </p:nvSpPr>
              <p:spPr>
                <a:xfrm>
                  <a:off x="7640516" y="2865540"/>
                  <a:ext cx="613693" cy="575479"/>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8631336" y="1890472"/>
                  <a:ext cx="569964"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oMath>
                    </m:oMathPara>
                  </a14:m>
                  <a:endParaRPr lang="zh-CN" altLang="en-US" sz="2800" dirty="0">
                    <a:solidFill>
                      <a:srgbClr val="0000FF"/>
                    </a:solidFill>
                    <a:latin typeface="+mn-lt"/>
                    <a:ea typeface="+mn-ea"/>
                  </a:endParaRPr>
                </a:p>
              </p:txBody>
            </p:sp>
          </mc:Choice>
          <mc:Fallback xmlns="">
            <p:sp>
              <p:nvSpPr>
                <p:cNvPr id="75" name="矩形 74"/>
                <p:cNvSpPr>
                  <a:spLocks noRot="1" noChangeAspect="1" noMove="1" noResize="1" noEditPoints="1" noAdjustHandles="1" noChangeArrowheads="1" noChangeShapeType="1" noTextEdit="1"/>
                </p:cNvSpPr>
                <p:nvPr/>
              </p:nvSpPr>
              <p:spPr>
                <a:xfrm>
                  <a:off x="8631336" y="1890472"/>
                  <a:ext cx="569964" cy="575479"/>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7198191" y="2666769"/>
                  <a:ext cx="6226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ea typeface="Cambria Math" panose="02040503050406030204" pitchFamily="18" charset="0"/>
                              </a:rPr>
                            </m:ctrlPr>
                          </m:sSubPr>
                          <m:e>
                            <m:r>
                              <a:rPr lang="zh-CN" altLang="en-US" sz="2800" b="0" i="1" smtClean="0">
                                <a:solidFill>
                                  <a:srgbClr val="0000FF"/>
                                </a:solidFill>
                                <a:latin typeface="Cambria Math" panose="02040503050406030204" pitchFamily="18" charset="0"/>
                                <a:ea typeface="Cambria Math" panose="02040503050406030204" pitchFamily="18" charset="0"/>
                              </a:rPr>
                              <m:t>𝜃</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FF0000"/>
                    </a:solidFill>
                    <a:latin typeface="+mn-lt"/>
                    <a:ea typeface="+mn-ea"/>
                  </a:endParaRPr>
                </a:p>
              </p:txBody>
            </p:sp>
          </mc:Choice>
          <mc:Fallback xmlns="">
            <p:sp>
              <p:nvSpPr>
                <p:cNvPr id="76" name="矩形 75"/>
                <p:cNvSpPr>
                  <a:spLocks noRot="1" noChangeAspect="1" noMove="1" noResize="1" noEditPoints="1" noAdjustHandles="1" noChangeArrowheads="1" noChangeShapeType="1" noTextEdit="1"/>
                </p:cNvSpPr>
                <p:nvPr/>
              </p:nvSpPr>
              <p:spPr>
                <a:xfrm>
                  <a:off x="7198191" y="2666769"/>
                  <a:ext cx="622671"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8373372" y="1091937"/>
                  <a:ext cx="57894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ea typeface="Cambria Math" panose="02040503050406030204" pitchFamily="18" charset="0"/>
                              </a:rPr>
                            </m:ctrlPr>
                          </m:sSubPr>
                          <m:e>
                            <m:r>
                              <a:rPr lang="zh-CN" altLang="en-US" sz="2800" b="0" i="1" smtClean="0">
                                <a:solidFill>
                                  <a:srgbClr val="0000FF"/>
                                </a:solidFill>
                                <a:latin typeface="Cambria Math" panose="02040503050406030204" pitchFamily="18" charset="0"/>
                                <a:ea typeface="Cambria Math" panose="02040503050406030204" pitchFamily="18" charset="0"/>
                              </a:rPr>
                              <m:t>𝜃</m:t>
                            </m:r>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oMath>
                    </m:oMathPara>
                  </a14:m>
                  <a:endParaRPr lang="zh-CN" altLang="en-US" sz="2800" dirty="0">
                    <a:solidFill>
                      <a:srgbClr val="FF0000"/>
                    </a:solidFill>
                    <a:latin typeface="+mn-lt"/>
                    <a:ea typeface="+mn-ea"/>
                  </a:endParaRPr>
                </a:p>
              </p:txBody>
            </p:sp>
          </mc:Choice>
          <mc:Fallback xmlns="">
            <p:sp>
              <p:nvSpPr>
                <p:cNvPr id="77" name="矩形 76"/>
                <p:cNvSpPr>
                  <a:spLocks noRot="1" noChangeAspect="1" noMove="1" noResize="1" noEditPoints="1" noAdjustHandles="1" noChangeArrowheads="1" noChangeShapeType="1" noTextEdit="1"/>
                </p:cNvSpPr>
                <p:nvPr/>
              </p:nvSpPr>
              <p:spPr>
                <a:xfrm>
                  <a:off x="8373372" y="1091937"/>
                  <a:ext cx="578940"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7559405" y="2058690"/>
                  <a:ext cx="4869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FF0000"/>
                    </a:solidFill>
                    <a:latin typeface="+mn-lt"/>
                    <a:ea typeface="+mn-ea"/>
                  </a:endParaRPr>
                </a:p>
              </p:txBody>
            </p:sp>
          </mc:Choice>
          <mc:Fallback xmlns="">
            <p:sp>
              <p:nvSpPr>
                <p:cNvPr id="78" name="矩形 77"/>
                <p:cNvSpPr>
                  <a:spLocks noRot="1" noChangeAspect="1" noMove="1" noResize="1" noEditPoints="1" noAdjustHandles="1" noChangeArrowheads="1" noChangeShapeType="1" noTextEdit="1"/>
                </p:cNvSpPr>
                <p:nvPr/>
              </p:nvSpPr>
              <p:spPr>
                <a:xfrm>
                  <a:off x="7559405" y="2058690"/>
                  <a:ext cx="486928"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7131433" y="3197878"/>
                  <a:ext cx="4835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solidFill>
                      <a:srgbClr val="FF0000"/>
                    </a:solidFill>
                    <a:latin typeface="+mn-lt"/>
                    <a:ea typeface="+mn-ea"/>
                  </a:endParaRPr>
                </a:p>
              </p:txBody>
            </p:sp>
          </mc:Choice>
          <mc:Fallback xmlns="">
            <p:sp>
              <p:nvSpPr>
                <p:cNvPr id="79" name="矩形 78"/>
                <p:cNvSpPr>
                  <a:spLocks noRot="1" noChangeAspect="1" noMove="1" noResize="1" noEditPoints="1" noAdjustHandles="1" noChangeArrowheads="1" noChangeShapeType="1" noTextEdit="1"/>
                </p:cNvSpPr>
                <p:nvPr/>
              </p:nvSpPr>
              <p:spPr>
                <a:xfrm>
                  <a:off x="7131433" y="3197878"/>
                  <a:ext cx="483594" cy="52322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8617393" y="634398"/>
                  <a:ext cx="4762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𝑏</m:t>
                        </m:r>
                      </m:oMath>
                    </m:oMathPara>
                  </a14:m>
                  <a:endParaRPr lang="zh-CN" altLang="en-US" sz="2800" dirty="0">
                    <a:solidFill>
                      <a:srgbClr val="FF0000"/>
                    </a:solidFill>
                    <a:latin typeface="+mn-lt"/>
                    <a:ea typeface="+mn-ea"/>
                  </a:endParaRPr>
                </a:p>
              </p:txBody>
            </p:sp>
          </mc:Choice>
          <mc:Fallback xmlns="">
            <p:sp>
              <p:nvSpPr>
                <p:cNvPr id="80" name="矩形 79"/>
                <p:cNvSpPr>
                  <a:spLocks noRot="1" noChangeAspect="1" noMove="1" noResize="1" noEditPoints="1" noAdjustHandles="1" noChangeArrowheads="1" noChangeShapeType="1" noTextEdit="1"/>
                </p:cNvSpPr>
                <p:nvPr/>
              </p:nvSpPr>
              <p:spPr>
                <a:xfrm>
                  <a:off x="8617393" y="634398"/>
                  <a:ext cx="476284" cy="523220"/>
                </a:xfrm>
                <a:prstGeom prst="rect">
                  <a:avLst/>
                </a:prstGeom>
                <a:blipFill>
                  <a:blip r:embed="rId25"/>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64949805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6323"/>
                                        </p:tgtEl>
                                        <p:attrNameLst>
                                          <p:attrName>style.visibility</p:attrName>
                                        </p:attrNameLst>
                                      </p:cBhvr>
                                      <p:to>
                                        <p:strVal val="visible"/>
                                      </p:to>
                                    </p:set>
                                    <p:animEffect transition="in" filter="wipe(left)">
                                      <p:cBhvr>
                                        <p:cTn id="12" dur="500"/>
                                        <p:tgtEl>
                                          <p:spTgt spid="563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665"/>
                                        </p:tgtEl>
                                        <p:attrNameLst>
                                          <p:attrName>style.visibility</p:attrName>
                                        </p:attrNameLst>
                                      </p:cBhvr>
                                      <p:to>
                                        <p:strVal val="visible"/>
                                      </p:to>
                                    </p:set>
                                    <p:animEffect transition="in" filter="wipe(left)">
                                      <p:cBhvr>
                                        <p:cTn id="22" dur="500"/>
                                        <p:tgtEl>
                                          <p:spTgt spid="2766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left)">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667"/>
                                        </p:tgtEl>
                                        <p:attrNameLst>
                                          <p:attrName>style.visibility</p:attrName>
                                        </p:attrNameLst>
                                      </p:cBhvr>
                                      <p:to>
                                        <p:strVal val="visible"/>
                                      </p:to>
                                    </p:set>
                                    <p:animEffect transition="in" filter="wipe(left)">
                                      <p:cBhvr>
                                        <p:cTn id="32" dur="500"/>
                                        <p:tgtEl>
                                          <p:spTgt spid="2766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wipe(left)">
                                      <p:cBhvr>
                                        <p:cTn id="37" dur="500"/>
                                        <p:tgtEl>
                                          <p:spTgt spid="5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wipe(left)">
                                      <p:cBhvr>
                                        <p:cTn id="42" dur="500"/>
                                        <p:tgtEl>
                                          <p:spTgt spid="6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wipe(left)">
                                      <p:cBhvr>
                                        <p:cTn id="47" dur="500"/>
                                        <p:tgtEl>
                                          <p:spTgt spid="6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wipe(left)">
                                      <p:cBhvr>
                                        <p:cTn id="52" dur="500"/>
                                        <p:tgtEl>
                                          <p:spTgt spid="6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left)">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5" grpId="0"/>
      <p:bldP spid="27667" grpId="0"/>
      <p:bldP spid="56323" grpId="0"/>
      <p:bldP spid="57" grpId="0"/>
      <p:bldP spid="58" grpId="0"/>
      <p:bldP spid="59" grpId="0"/>
      <p:bldP spid="60" grpId="0"/>
      <p:bldP spid="61" grpId="0"/>
      <p:bldP spid="6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2" name="Text Box 6"/>
          <p:cNvSpPr txBox="1">
            <a:spLocks noChangeArrowheads="1"/>
          </p:cNvSpPr>
          <p:nvPr/>
        </p:nvSpPr>
        <p:spPr bwMode="auto">
          <a:xfrm>
            <a:off x="612774" y="1144450"/>
            <a:ext cx="84896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作用在物体上的力与其作用时间的乘积叫</a:t>
            </a:r>
            <a:r>
              <a:rPr lang="zh-CN" altLang="en-US" sz="2800" dirty="0">
                <a:solidFill>
                  <a:srgbClr val="FF0000"/>
                </a:solidFill>
                <a:latin typeface="+mn-lt"/>
                <a:ea typeface="+mn-ea"/>
              </a:rPr>
              <a:t>力的冲量</a:t>
            </a:r>
            <a:r>
              <a:rPr lang="zh-CN" altLang="en-US" sz="2800" dirty="0">
                <a:solidFill>
                  <a:srgbClr val="0000FF"/>
                </a:solidFill>
                <a:latin typeface="+mn-lt"/>
                <a:ea typeface="+mn-ea"/>
              </a:rPr>
              <a:t> </a:t>
            </a:r>
          </a:p>
        </p:txBody>
      </p:sp>
      <p:sp>
        <p:nvSpPr>
          <p:cNvPr id="39945" name="Text Box 9"/>
          <p:cNvSpPr txBox="1">
            <a:spLocks noChangeArrowheads="1"/>
          </p:cNvSpPr>
          <p:nvPr/>
        </p:nvSpPr>
        <p:spPr bwMode="auto">
          <a:xfrm>
            <a:off x="1146591" y="1888355"/>
            <a:ext cx="2535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恒力的冲量 </a:t>
            </a:r>
          </a:p>
        </p:txBody>
      </p:sp>
      <p:sp>
        <p:nvSpPr>
          <p:cNvPr id="39946" name="Text Box 10"/>
          <p:cNvSpPr txBox="1">
            <a:spLocks noChangeArrowheads="1"/>
          </p:cNvSpPr>
          <p:nvPr/>
        </p:nvSpPr>
        <p:spPr bwMode="auto">
          <a:xfrm>
            <a:off x="1146591" y="2668814"/>
            <a:ext cx="2743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变力的冲量 </a:t>
            </a:r>
          </a:p>
        </p:txBody>
      </p:sp>
      <p:sp>
        <p:nvSpPr>
          <p:cNvPr id="39951" name="Text Box 15"/>
          <p:cNvSpPr txBox="1">
            <a:spLocks noChangeArrowheads="1"/>
          </p:cNvSpPr>
          <p:nvPr/>
        </p:nvSpPr>
        <p:spPr bwMode="auto">
          <a:xfrm>
            <a:off x="1146591" y="5001694"/>
            <a:ext cx="27336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合力的冲量 </a:t>
            </a:r>
          </a:p>
        </p:txBody>
      </p:sp>
      <p:pic>
        <p:nvPicPr>
          <p:cNvPr id="39954" name="Picture 18"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4" y="1842482"/>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5" name="Picture 19"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4" y="2640405"/>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6" name="Picture 20"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4" y="4957157"/>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800" dirty="0">
                <a:solidFill>
                  <a:srgbClr val="6600CC"/>
                </a:solidFill>
                <a:latin typeface="+mn-ea"/>
                <a:ea typeface="+mn-ea"/>
              </a:rPr>
              <a:t>2</a:t>
            </a:r>
            <a:r>
              <a:rPr kumimoji="0" lang="zh-CN" altLang="en-US" sz="2800" dirty="0">
                <a:solidFill>
                  <a:srgbClr val="6600CC"/>
                </a:solidFill>
                <a:latin typeface="+mn-ea"/>
                <a:ea typeface="+mn-ea"/>
              </a:rPr>
              <a:t>、冲量的定义 </a:t>
            </a:r>
          </a:p>
        </p:txBody>
      </p:sp>
      <mc:AlternateContent xmlns:mc="http://schemas.openxmlformats.org/markup-compatibility/2006" xmlns:a14="http://schemas.microsoft.com/office/drawing/2010/main">
        <mc:Choice Requires="a14">
          <p:sp>
            <p:nvSpPr>
              <p:cNvPr id="19" name="矩形 18"/>
              <p:cNvSpPr/>
              <p:nvPr/>
            </p:nvSpPr>
            <p:spPr>
              <a:xfrm>
                <a:off x="3471714" y="1835416"/>
                <a:ext cx="148604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rPr>
                          </m:ctrlPr>
                        </m:accPr>
                        <m:e>
                          <m:r>
                            <a:rPr lang="en-US" altLang="zh-CN" sz="2800" b="0" i="1" smtClean="0">
                              <a:solidFill>
                                <a:srgbClr val="0000FF"/>
                              </a:solidFill>
                              <a:latin typeface="Cambria Math" panose="02040503050406030204" pitchFamily="18" charset="0"/>
                            </a:rPr>
                            <m:t>𝐼</m:t>
                          </m:r>
                        </m:e>
                      </m:acc>
                      <m:r>
                        <a:rPr lang="en-US" altLang="zh-CN" sz="2800" b="0" i="1" smtClean="0">
                          <a:solidFill>
                            <a:srgbClr val="0000FF"/>
                          </a:solidFill>
                          <a:latin typeface="Cambria Math" panose="02040503050406030204" pitchFamily="18" charset="0"/>
                          <a:ea typeface="+mn-ea"/>
                        </a:rPr>
                        <m:t>=</m:t>
                      </m:r>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𝐹</m:t>
                          </m:r>
                        </m:e>
                      </m:acc>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𝑡</m:t>
                      </m:r>
                    </m:oMath>
                  </m:oMathPara>
                </a14:m>
                <a:endParaRPr lang="zh-CN" altLang="en-US" sz="2800" dirty="0">
                  <a:latin typeface="+mn-lt"/>
                  <a:ea typeface="+mn-ea"/>
                </a:endParaRPr>
              </a:p>
            </p:txBody>
          </p:sp>
        </mc:Choice>
        <mc:Fallback xmlns="">
          <p:sp>
            <p:nvSpPr>
              <p:cNvPr id="19" name="矩形 18"/>
              <p:cNvSpPr>
                <a:spLocks noRot="1" noChangeAspect="1" noMove="1" noResize="1" noEditPoints="1" noAdjustHandles="1" noChangeArrowheads="1" noChangeShapeType="1" noTextEdit="1"/>
              </p:cNvSpPr>
              <p:nvPr/>
            </p:nvSpPr>
            <p:spPr>
              <a:xfrm>
                <a:off x="3471714" y="1835416"/>
                <a:ext cx="1486048" cy="57547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141915" y="3379271"/>
                <a:ext cx="2473241" cy="110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rPr>
                          </m:ctrlPr>
                        </m:accPr>
                        <m:e>
                          <m:r>
                            <a:rPr lang="en-US" altLang="zh-CN" sz="2800" b="0" i="1" smtClean="0">
                              <a:solidFill>
                                <a:srgbClr val="FF0000"/>
                              </a:solidFill>
                              <a:latin typeface="Cambria Math" panose="02040503050406030204" pitchFamily="18" charset="0"/>
                            </a:rPr>
                            <m:t>𝐼</m:t>
                          </m:r>
                        </m:e>
                      </m:acc>
                      <m:r>
                        <a:rPr lang="en-US" altLang="zh-CN" sz="2800" b="0" i="1" smtClean="0">
                          <a:solidFill>
                            <a:srgbClr val="FF0000"/>
                          </a:solidFill>
                          <a:latin typeface="Cambria Math" panose="02040503050406030204" pitchFamily="18" charset="0"/>
                          <a:ea typeface="+mn-ea"/>
                        </a:rPr>
                        <m:t>=</m:t>
                      </m:r>
                      <m:nary>
                        <m:naryPr>
                          <m:ctrlPr>
                            <a:rPr lang="en-US" altLang="zh-CN" sz="2800" b="0" i="1" smtClean="0">
                              <a:solidFill>
                                <a:srgbClr val="FF0000"/>
                              </a:solidFill>
                              <a:latin typeface="Cambria Math"/>
                              <a:ea typeface="+mn-ea"/>
                            </a:rPr>
                          </m:ctrlPr>
                        </m:naryPr>
                        <m:sub>
                          <m:sSub>
                            <m:sSubPr>
                              <m:ctrlPr>
                                <a:rPr lang="en-US" altLang="zh-CN" sz="2800" b="0" i="1" smtClean="0">
                                  <a:solidFill>
                                    <a:srgbClr val="FF0000"/>
                                  </a:solidFill>
                                  <a:latin typeface="Cambria Math"/>
                                  <a:ea typeface="+mn-ea"/>
                                </a:rPr>
                              </m:ctrlPr>
                            </m:sSubPr>
                            <m:e>
                              <m:r>
                                <a:rPr lang="en-US" altLang="zh-CN" sz="2800" b="0" i="1" smtClean="0">
                                  <a:solidFill>
                                    <a:srgbClr val="FF0000"/>
                                  </a:solidFill>
                                  <a:latin typeface="Cambria Math" panose="02040503050406030204" pitchFamily="18" charset="0"/>
                                  <a:ea typeface="+mn-ea"/>
                                </a:rPr>
                                <m:t>𝑡</m:t>
                              </m:r>
                            </m:e>
                            <m:sub>
                              <m:r>
                                <a:rPr lang="en-US" altLang="zh-CN" sz="2800" b="0" i="1" smtClean="0">
                                  <a:solidFill>
                                    <a:srgbClr val="FF0000"/>
                                  </a:solidFill>
                                  <a:latin typeface="Cambria Math" panose="02040503050406030204" pitchFamily="18" charset="0"/>
                                  <a:ea typeface="+mn-ea"/>
                                </a:rPr>
                                <m:t>1</m:t>
                              </m:r>
                            </m:sub>
                          </m:sSub>
                        </m:sub>
                        <m:sup>
                          <m:sSub>
                            <m:sSubPr>
                              <m:ctrlPr>
                                <a:rPr lang="en-US" altLang="zh-CN" sz="2800" b="0" i="1" smtClean="0">
                                  <a:solidFill>
                                    <a:srgbClr val="FF0000"/>
                                  </a:solidFill>
                                  <a:latin typeface="Cambria Math"/>
                                  <a:ea typeface="+mn-ea"/>
                                </a:rPr>
                              </m:ctrlPr>
                            </m:sSubPr>
                            <m:e>
                              <m:r>
                                <a:rPr lang="en-US" altLang="zh-CN" sz="2800" b="0" i="1" smtClean="0">
                                  <a:solidFill>
                                    <a:srgbClr val="FF0000"/>
                                  </a:solidFill>
                                  <a:latin typeface="Cambria Math" panose="02040503050406030204" pitchFamily="18" charset="0"/>
                                  <a:ea typeface="+mn-ea"/>
                                </a:rPr>
                                <m:t>𝑡</m:t>
                              </m:r>
                            </m:e>
                            <m:sub>
                              <m:r>
                                <a:rPr lang="en-US" altLang="zh-CN" sz="2800" b="0" i="1" smtClean="0">
                                  <a:solidFill>
                                    <a:srgbClr val="FF0000"/>
                                  </a:solidFill>
                                  <a:latin typeface="Cambria Math" panose="02040503050406030204" pitchFamily="18" charset="0"/>
                                  <a:ea typeface="+mn-ea"/>
                                </a:rPr>
                                <m:t>2</m:t>
                              </m:r>
                            </m:sub>
                          </m:sSub>
                        </m:sup>
                        <m:e>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𝐹</m:t>
                              </m:r>
                            </m:e>
                          </m:acc>
                          <m:d>
                            <m:dPr>
                              <m:ctrlPr>
                                <a:rPr lang="en-US" altLang="zh-CN" sz="2800" i="1" smtClean="0">
                                  <a:solidFill>
                                    <a:srgbClr val="FF0000"/>
                                  </a:solidFill>
                                  <a:latin typeface="Cambria Math"/>
                                </a:rPr>
                              </m:ctrlPr>
                            </m:dPr>
                            <m:e>
                              <m:r>
                                <a:rPr lang="en-US" altLang="zh-CN" sz="2800" b="0" i="1" smtClean="0">
                                  <a:solidFill>
                                    <a:srgbClr val="FF0000"/>
                                  </a:solidFill>
                                  <a:latin typeface="Cambria Math" panose="02040503050406030204" pitchFamily="18" charset="0"/>
                                </a:rPr>
                                <m:t>𝑡</m:t>
                              </m:r>
                            </m:e>
                          </m:d>
                          <m:r>
                            <a:rPr lang="en-US" altLang="zh-CN" sz="2800" b="0" i="1" smtClean="0">
                              <a:solidFill>
                                <a:srgbClr val="FF0000"/>
                              </a:solidFill>
                              <a:latin typeface="Cambria Math" panose="02040503050406030204" pitchFamily="18" charset="0"/>
                            </a:rPr>
                            <m:t>𝑑𝑡</m:t>
                          </m:r>
                        </m:e>
                      </m:nary>
                    </m:oMath>
                  </m:oMathPara>
                </a14:m>
                <a:endParaRPr lang="zh-CN" altLang="en-US" sz="2800" dirty="0">
                  <a:solidFill>
                    <a:srgbClr val="FF0000"/>
                  </a:solidFill>
                  <a:latin typeface="+mn-lt"/>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1141915" y="3379271"/>
                <a:ext cx="2473241" cy="110658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4542417" y="2800818"/>
                <a:ext cx="2263568" cy="110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a:ea typeface="+mn-ea"/>
                            </a:rPr>
                          </m:ctrlPr>
                        </m:naryPr>
                        <m:sub>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2</m:t>
                              </m:r>
                            </m:sub>
                          </m:sSub>
                        </m:sup>
                        <m:e>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𝐹</m:t>
                              </m:r>
                            </m:e>
                            <m:sub>
                              <m:r>
                                <a:rPr lang="en-US" altLang="zh-CN" sz="2800" i="1">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rPr>
                            <m:t>𝑑𝑡</m:t>
                          </m:r>
                        </m:e>
                      </m:nary>
                    </m:oMath>
                  </m:oMathPara>
                </a14:m>
                <a:endParaRPr lang="zh-CN" altLang="en-US" sz="2800" dirty="0">
                  <a:latin typeface="+mn-lt"/>
                  <a:ea typeface="+mn-ea"/>
                </a:endParaRPr>
              </a:p>
            </p:txBody>
          </p:sp>
        </mc:Choice>
        <mc:Fallback xmlns="">
          <p:sp>
            <p:nvSpPr>
              <p:cNvPr id="21" name="矩形 20"/>
              <p:cNvSpPr>
                <a:spLocks noRot="1" noChangeAspect="1" noMove="1" noResize="1" noEditPoints="1" noAdjustHandles="1" noChangeArrowheads="1" noChangeShapeType="1" noTextEdit="1"/>
              </p:cNvSpPr>
              <p:nvPr/>
            </p:nvSpPr>
            <p:spPr>
              <a:xfrm>
                <a:off x="4542417" y="2800818"/>
                <a:ext cx="2263568" cy="110658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4542417" y="3986701"/>
                <a:ext cx="2284728" cy="110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𝑦</m:t>
                          </m:r>
                        </m:sub>
                      </m:sSub>
                      <m:r>
                        <a:rPr lang="en-US" altLang="zh-CN" sz="2800" b="0" i="1" smtClean="0">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a:ea typeface="+mn-ea"/>
                            </a:rPr>
                          </m:ctrlPr>
                        </m:naryPr>
                        <m:sub>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2</m:t>
                              </m:r>
                            </m:sub>
                          </m:sSub>
                        </m:sup>
                        <m:e>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𝐹</m:t>
                              </m:r>
                            </m:e>
                            <m:sub>
                              <m:r>
                                <a:rPr lang="en-US" altLang="zh-CN" sz="2800" b="0" i="1" smtClean="0">
                                  <a:solidFill>
                                    <a:srgbClr val="0000FF"/>
                                  </a:solidFill>
                                  <a:latin typeface="Cambria Math" panose="02040503050406030204" pitchFamily="18" charset="0"/>
                                </a:rPr>
                                <m:t>𝑦</m:t>
                              </m:r>
                            </m:sub>
                          </m:sSub>
                          <m:r>
                            <a:rPr lang="en-US" altLang="zh-CN" sz="2800" b="0" i="1" smtClean="0">
                              <a:solidFill>
                                <a:srgbClr val="0000FF"/>
                              </a:solidFill>
                              <a:latin typeface="Cambria Math" panose="02040503050406030204" pitchFamily="18" charset="0"/>
                            </a:rPr>
                            <m:t>𝑑𝑡</m:t>
                          </m:r>
                        </m:e>
                      </m:nary>
                    </m:oMath>
                  </m:oMathPara>
                </a14:m>
                <a:endParaRPr lang="zh-CN" altLang="en-US" sz="2800" dirty="0">
                  <a:latin typeface="+mn-lt"/>
                  <a:ea typeface="+mn-ea"/>
                </a:endParaRPr>
              </a:p>
            </p:txBody>
          </p:sp>
        </mc:Choice>
        <mc:Fallback xmlns="">
          <p:sp>
            <p:nvSpPr>
              <p:cNvPr id="22" name="矩形 21"/>
              <p:cNvSpPr>
                <a:spLocks noRot="1" noChangeAspect="1" noMove="1" noResize="1" noEditPoints="1" noAdjustHandles="1" noChangeArrowheads="1" noChangeShapeType="1" noTextEdit="1"/>
              </p:cNvSpPr>
              <p:nvPr/>
            </p:nvSpPr>
            <p:spPr>
              <a:xfrm>
                <a:off x="4542417" y="3986701"/>
                <a:ext cx="2284728" cy="1106585"/>
              </a:xfrm>
              <a:prstGeom prst="rect">
                <a:avLst/>
              </a:prstGeom>
              <a:blipFill>
                <a:blip r:embed="rId6"/>
                <a:stretch>
                  <a:fillRect/>
                </a:stretch>
              </a:blipFill>
            </p:spPr>
            <p:txBody>
              <a:bodyPr/>
              <a:lstStyle/>
              <a:p>
                <a:r>
                  <a:rPr lang="zh-CN" altLang="en-US">
                    <a:noFill/>
                  </a:rPr>
                  <a:t> </a:t>
                </a:r>
              </a:p>
            </p:txBody>
          </p:sp>
        </mc:Fallback>
      </mc:AlternateContent>
      <p:sp>
        <p:nvSpPr>
          <p:cNvPr id="3" name="左大括号 2"/>
          <p:cNvSpPr/>
          <p:nvPr/>
        </p:nvSpPr>
        <p:spPr>
          <a:xfrm>
            <a:off x="4414083" y="3209079"/>
            <a:ext cx="188494" cy="1475653"/>
          </a:xfrm>
          <a:prstGeom prst="leftBrace">
            <a:avLst>
              <a:gd name="adj1" fmla="val 60537"/>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FF"/>
              </a:solidFill>
            </a:endParaRPr>
          </a:p>
        </p:txBody>
      </p:sp>
      <mc:AlternateContent xmlns:mc="http://schemas.openxmlformats.org/markup-compatibility/2006" xmlns:a14="http://schemas.microsoft.com/office/drawing/2010/main">
        <mc:Choice Requires="a14">
          <p:sp>
            <p:nvSpPr>
              <p:cNvPr id="25" name="矩形 24"/>
              <p:cNvSpPr/>
              <p:nvPr/>
            </p:nvSpPr>
            <p:spPr>
              <a:xfrm>
                <a:off x="1141915" y="5498232"/>
                <a:ext cx="3180422" cy="12357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rPr>
                          </m:ctrlPr>
                        </m:accPr>
                        <m:e>
                          <m:r>
                            <a:rPr lang="en-US" altLang="zh-CN" sz="2800" b="0" i="1" smtClean="0">
                              <a:solidFill>
                                <a:srgbClr val="0000FF"/>
                              </a:solidFill>
                              <a:latin typeface="Cambria Math" panose="02040503050406030204" pitchFamily="18" charset="0"/>
                            </a:rPr>
                            <m:t>𝐼</m:t>
                          </m:r>
                        </m:e>
                      </m:acc>
                      <m:r>
                        <a:rPr lang="en-US" altLang="zh-CN" sz="2800" b="0" i="1" smtClean="0">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a:ea typeface="+mn-ea"/>
                            </a:rPr>
                          </m:ctrlPr>
                        </m:naryPr>
                        <m:sub>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2</m:t>
                              </m:r>
                            </m:sub>
                          </m:sSub>
                        </m:sup>
                        <m:e>
                          <m:d>
                            <m:dPr>
                              <m:ctrlPr>
                                <a:rPr lang="en-US" altLang="zh-CN" sz="2800" b="0" i="1" smtClean="0">
                                  <a:solidFill>
                                    <a:srgbClr val="0000FF"/>
                                  </a:solidFill>
                                  <a:latin typeface="Cambria Math"/>
                                  <a:ea typeface="+mn-ea"/>
                                </a:rPr>
                              </m:ctrlPr>
                            </m:dPr>
                            <m:e>
                              <m:nary>
                                <m:naryPr>
                                  <m:chr m:val="∑"/>
                                  <m:subHide m:val="on"/>
                                  <m:supHide m:val="on"/>
                                  <m:ctrlPr>
                                    <a:rPr lang="en-US" altLang="zh-CN" sz="2800" i="1">
                                      <a:solidFill>
                                        <a:srgbClr val="0000FF"/>
                                      </a:solidFill>
                                      <a:latin typeface="Cambria Math"/>
                                    </a:rPr>
                                  </m:ctrlPr>
                                </m:naryPr>
                                <m:sub/>
                                <m:sup/>
                                <m:e>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rPr>
                                        <m:t>𝑖</m:t>
                                      </m:r>
                                    </m:sub>
                                  </m:sSub>
                                </m:e>
                              </m:nary>
                            </m:e>
                          </m:d>
                          <m:r>
                            <a:rPr lang="en-US" altLang="zh-CN" sz="2800" b="0" i="1" smtClean="0">
                              <a:solidFill>
                                <a:srgbClr val="0000FF"/>
                              </a:solidFill>
                              <a:latin typeface="Cambria Math" panose="02040503050406030204" pitchFamily="18" charset="0"/>
                            </a:rPr>
                            <m:t>𝑑𝑡</m:t>
                          </m:r>
                        </m:e>
                      </m:nary>
                    </m:oMath>
                  </m:oMathPara>
                </a14:m>
                <a:endParaRPr lang="zh-CN" altLang="en-US" sz="2800" dirty="0">
                  <a:latin typeface="+mn-lt"/>
                  <a:ea typeface="+mn-ea"/>
                </a:endParaRPr>
              </a:p>
            </p:txBody>
          </p:sp>
        </mc:Choice>
        <mc:Fallback xmlns="">
          <p:sp>
            <p:nvSpPr>
              <p:cNvPr id="25" name="矩形 24"/>
              <p:cNvSpPr>
                <a:spLocks noRot="1" noChangeAspect="1" noMove="1" noResize="1" noEditPoints="1" noAdjustHandles="1" noChangeArrowheads="1" noChangeShapeType="1" noTextEdit="1"/>
              </p:cNvSpPr>
              <p:nvPr/>
            </p:nvSpPr>
            <p:spPr>
              <a:xfrm>
                <a:off x="1141915" y="5498232"/>
                <a:ext cx="3180422" cy="123578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4214738" y="5533420"/>
                <a:ext cx="2375650" cy="11712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nary>
                        <m:naryPr>
                          <m:chr m:val="∑"/>
                          <m:subHide m:val="on"/>
                          <m:supHide m:val="on"/>
                          <m:ctrlPr>
                            <a:rPr lang="en-US" altLang="zh-CN" sz="2800" b="0" i="1" smtClean="0">
                              <a:solidFill>
                                <a:srgbClr val="0000FF"/>
                              </a:solidFill>
                              <a:latin typeface="Cambria Math"/>
                              <a:ea typeface="+mn-ea"/>
                            </a:rPr>
                          </m:ctrlPr>
                        </m:naryPr>
                        <m:sub/>
                        <m:sup/>
                        <m:e>
                          <m:nary>
                            <m:naryPr>
                              <m:ctrlPr>
                                <a:rPr lang="en-US" altLang="zh-CN" sz="2800" i="1">
                                  <a:solidFill>
                                    <a:srgbClr val="0000FF"/>
                                  </a:solidFill>
                                  <a:latin typeface="Cambria Math"/>
                                </a:rPr>
                              </m:ctrlPr>
                            </m:naryPr>
                            <m: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1</m:t>
                                  </m:r>
                                </m:sub>
                              </m:sSub>
                            </m:sub>
                            <m:sup>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2</m:t>
                                  </m:r>
                                </m:sub>
                              </m:sSub>
                            </m:sup>
                            <m:e>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e>
                                <m:sub>
                                  <m:r>
                                    <a:rPr lang="en-US" altLang="zh-CN" sz="2800" i="1">
                                      <a:solidFill>
                                        <a:srgbClr val="0000FF"/>
                                      </a:solidFill>
                                      <a:latin typeface="Cambria Math" panose="02040503050406030204" pitchFamily="18" charset="0"/>
                                    </a:rPr>
                                    <m:t>𝑖</m:t>
                                  </m:r>
                                </m:sub>
                              </m:sSub>
                              <m:r>
                                <a:rPr lang="en-US" altLang="zh-CN" sz="2800" i="1">
                                  <a:solidFill>
                                    <a:srgbClr val="0000FF"/>
                                  </a:solidFill>
                                  <a:latin typeface="Cambria Math" panose="02040503050406030204" pitchFamily="18" charset="0"/>
                                </a:rPr>
                                <m:t>𝑑𝑡</m:t>
                              </m:r>
                            </m:e>
                          </m:nary>
                        </m:e>
                      </m:nary>
                    </m:oMath>
                  </m:oMathPara>
                </a14:m>
                <a:endParaRPr lang="zh-CN" altLang="en-US" sz="2800" dirty="0">
                  <a:latin typeface="+mn-lt"/>
                  <a:ea typeface="+mn-ea"/>
                </a:endParaRPr>
              </a:p>
            </p:txBody>
          </p:sp>
        </mc:Choice>
        <mc:Fallback xmlns="">
          <p:sp>
            <p:nvSpPr>
              <p:cNvPr id="26" name="矩形 25"/>
              <p:cNvSpPr>
                <a:spLocks noRot="1" noChangeAspect="1" noMove="1" noResize="1" noEditPoints="1" noAdjustHandles="1" noChangeArrowheads="1" noChangeShapeType="1" noTextEdit="1"/>
              </p:cNvSpPr>
              <p:nvPr/>
            </p:nvSpPr>
            <p:spPr>
              <a:xfrm>
                <a:off x="4214738" y="5533420"/>
                <a:ext cx="2375650" cy="117121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6404008" y="5598324"/>
                <a:ext cx="1408142" cy="1135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nary>
                        <m:naryPr>
                          <m:chr m:val="∑"/>
                          <m:subHide m:val="on"/>
                          <m:supHide m:val="on"/>
                          <m:ctrlPr>
                            <a:rPr lang="en-US" altLang="zh-CN" sz="2800" b="0" i="1" smtClean="0">
                              <a:solidFill>
                                <a:srgbClr val="0000FF"/>
                              </a:solidFill>
                              <a:latin typeface="Cambria Math"/>
                              <a:ea typeface="+mn-ea"/>
                            </a:rPr>
                          </m:ctrlPr>
                        </m:naryPr>
                        <m:sub/>
                        <m:sup/>
                        <m:e>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𝐼</m:t>
                                  </m:r>
                                </m:e>
                              </m:acc>
                            </m:e>
                            <m:sub>
                              <m:r>
                                <a:rPr lang="en-US" altLang="zh-CN" sz="2800" i="1">
                                  <a:solidFill>
                                    <a:srgbClr val="0000FF"/>
                                  </a:solidFill>
                                  <a:latin typeface="Cambria Math" panose="02040503050406030204" pitchFamily="18" charset="0"/>
                                </a:rPr>
                                <m:t>𝑖</m:t>
                              </m:r>
                            </m:sub>
                          </m:sSub>
                        </m:e>
                      </m:nary>
                    </m:oMath>
                  </m:oMathPara>
                </a14:m>
                <a:endParaRPr lang="zh-CN" altLang="en-US" sz="2800" dirty="0">
                  <a:latin typeface="+mn-lt"/>
                  <a:ea typeface="+mn-ea"/>
                </a:endParaRPr>
              </a:p>
            </p:txBody>
          </p:sp>
        </mc:Choice>
        <mc:Fallback xmlns="">
          <p:sp>
            <p:nvSpPr>
              <p:cNvPr id="27" name="矩形 26"/>
              <p:cNvSpPr>
                <a:spLocks noRot="1" noChangeAspect="1" noMove="1" noResize="1" noEditPoints="1" noAdjustHandles="1" noChangeArrowheads="1" noChangeShapeType="1" noTextEdit="1"/>
              </p:cNvSpPr>
              <p:nvPr/>
            </p:nvSpPr>
            <p:spPr>
              <a:xfrm>
                <a:off x="6404008" y="5598324"/>
                <a:ext cx="1408142" cy="1135696"/>
              </a:xfrm>
              <a:prstGeom prst="rect">
                <a:avLst/>
              </a:prstGeom>
              <a:blipFill>
                <a:blip r:embed="rId9"/>
                <a:stretch>
                  <a:fillRect/>
                </a:stretch>
              </a:blipFill>
            </p:spPr>
            <p:txBody>
              <a:bodyPr/>
              <a:lstStyle/>
              <a:p>
                <a:r>
                  <a:rPr lang="zh-CN" altLang="en-US">
                    <a:noFill/>
                  </a:rPr>
                  <a:t> </a:t>
                </a:r>
              </a:p>
            </p:txBody>
          </p:sp>
        </mc:Fallback>
      </mc:AlternateContent>
      <p:sp>
        <p:nvSpPr>
          <p:cNvPr id="18" name="Text Box 21"/>
          <p:cNvSpPr txBox="1">
            <a:spLocks noChangeArrowheads="1"/>
          </p:cNvSpPr>
          <p:nvPr/>
        </p:nvSpPr>
        <p:spPr bwMode="auto">
          <a:xfrm>
            <a:off x="7468136" y="3038964"/>
            <a:ext cx="2915819"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FF0000"/>
                </a:solidFill>
                <a:latin typeface="+mn-lt"/>
                <a:ea typeface="+mn-ea"/>
              </a:rPr>
              <a:t>注意</a:t>
            </a:r>
            <a:r>
              <a:rPr lang="zh-CN" altLang="en-US" sz="2800" dirty="0">
                <a:solidFill>
                  <a:srgbClr val="0000FF"/>
                </a:solidFill>
                <a:latin typeface="+mn-lt"/>
                <a:ea typeface="+mn-ea"/>
              </a:rPr>
              <a:t>：力的冲量是矢量，计算冲量要考虑方向性。</a:t>
            </a:r>
            <a:r>
              <a:rPr lang="zh-CN" altLang="en-US" sz="2800" dirty="0">
                <a:solidFill>
                  <a:srgbClr val="FF0000"/>
                </a:solidFill>
                <a:latin typeface="+mn-lt"/>
                <a:ea typeface="+mn-ea"/>
              </a:rPr>
              <a:t>冲量是过程量</a:t>
            </a:r>
            <a:r>
              <a:rPr lang="zh-CN" altLang="en-US" sz="2800" dirty="0">
                <a:solidFill>
                  <a:srgbClr val="0000FF"/>
                </a:solidFill>
                <a:latin typeface="+mn-lt"/>
                <a:ea typeface="+mn-ea"/>
              </a:rPr>
              <a:t>。 </a:t>
            </a:r>
          </a:p>
        </p:txBody>
      </p:sp>
    </p:spTree>
    <p:extLst>
      <p:ext uri="{BB962C8B-B14F-4D97-AF65-F5344CB8AC3E}">
        <p14:creationId xmlns:p14="http://schemas.microsoft.com/office/powerpoint/2010/main" val="329966785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942"/>
                                        </p:tgtEl>
                                        <p:attrNameLst>
                                          <p:attrName>style.visibility</p:attrName>
                                        </p:attrNameLst>
                                      </p:cBhvr>
                                      <p:to>
                                        <p:strVal val="visible"/>
                                      </p:to>
                                    </p:set>
                                    <p:animEffect transition="in" filter="wipe(left)">
                                      <p:cBhvr>
                                        <p:cTn id="7" dur="500"/>
                                        <p:tgtEl>
                                          <p:spTgt spid="399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9954"/>
                                        </p:tgtEl>
                                        <p:attrNameLst>
                                          <p:attrName>style.visibility</p:attrName>
                                        </p:attrNameLst>
                                      </p:cBhvr>
                                      <p:to>
                                        <p:strVal val="visible"/>
                                      </p:to>
                                    </p:set>
                                    <p:animEffect transition="in" filter="wipe(left)">
                                      <p:cBhvr>
                                        <p:cTn id="12" dur="500"/>
                                        <p:tgtEl>
                                          <p:spTgt spid="399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945"/>
                                        </p:tgtEl>
                                        <p:attrNameLst>
                                          <p:attrName>style.visibility</p:attrName>
                                        </p:attrNameLst>
                                      </p:cBhvr>
                                      <p:to>
                                        <p:strVal val="visible"/>
                                      </p:to>
                                    </p:set>
                                    <p:animEffect transition="in" filter="wipe(left)">
                                      <p:cBhvr>
                                        <p:cTn id="17" dur="500"/>
                                        <p:tgtEl>
                                          <p:spTgt spid="3994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9955"/>
                                        </p:tgtEl>
                                        <p:attrNameLst>
                                          <p:attrName>style.visibility</p:attrName>
                                        </p:attrNameLst>
                                      </p:cBhvr>
                                      <p:to>
                                        <p:strVal val="visible"/>
                                      </p:to>
                                    </p:set>
                                    <p:animEffect transition="in" filter="wipe(left)">
                                      <p:cBhvr>
                                        <p:cTn id="27" dur="500"/>
                                        <p:tgtEl>
                                          <p:spTgt spid="3995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9946"/>
                                        </p:tgtEl>
                                        <p:attrNameLst>
                                          <p:attrName>style.visibility</p:attrName>
                                        </p:attrNameLst>
                                      </p:cBhvr>
                                      <p:to>
                                        <p:strVal val="visible"/>
                                      </p:to>
                                    </p:set>
                                    <p:animEffect transition="in" filter="wipe(left)">
                                      <p:cBhvr>
                                        <p:cTn id="32" dur="500"/>
                                        <p:tgtEl>
                                          <p:spTgt spid="399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up)">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left)">
                                      <p:cBhvr>
                                        <p:cTn id="52" dur="500"/>
                                        <p:tgtEl>
                                          <p:spTgt spid="2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39956"/>
                                        </p:tgtEl>
                                        <p:attrNameLst>
                                          <p:attrName>style.visibility</p:attrName>
                                        </p:attrNameLst>
                                      </p:cBhvr>
                                      <p:to>
                                        <p:strVal val="visible"/>
                                      </p:to>
                                    </p:set>
                                    <p:animEffect transition="in" filter="wipe(left)">
                                      <p:cBhvr>
                                        <p:cTn id="57" dur="500"/>
                                        <p:tgtEl>
                                          <p:spTgt spid="3995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9951"/>
                                        </p:tgtEl>
                                        <p:attrNameLst>
                                          <p:attrName>style.visibility</p:attrName>
                                        </p:attrNameLst>
                                      </p:cBhvr>
                                      <p:to>
                                        <p:strVal val="visible"/>
                                      </p:to>
                                    </p:set>
                                    <p:animEffect transition="in" filter="wipe(left)">
                                      <p:cBhvr>
                                        <p:cTn id="62" dur="500"/>
                                        <p:tgtEl>
                                          <p:spTgt spid="3995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left)">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wipe(left)">
                                      <p:cBhvr>
                                        <p:cTn id="77" dur="500"/>
                                        <p:tgtEl>
                                          <p:spTgt spid="27"/>
                                        </p:tgtEl>
                                      </p:cBhvr>
                                    </p:animEffect>
                                  </p:childTnLst>
                                </p:cTn>
                              </p:par>
                            </p:childTnLst>
                          </p:cTn>
                        </p:par>
                      </p:childTnLst>
                    </p:cTn>
                  </p:par>
                  <p:par>
                    <p:cTn id="78" fill="hold">
                      <p:stCondLst>
                        <p:cond delay="indefinite"/>
                      </p:stCondLst>
                      <p:childTnLst>
                        <p:par>
                          <p:cTn id="79" fill="hold">
                            <p:stCondLst>
                              <p:cond delay="0"/>
                            </p:stCondLst>
                            <p:childTnLst>
                              <p:par>
                                <p:cTn id="80" presetID="4" presetClass="entr" presetSubtype="16" fill="hold" grpId="0" nodeType="click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box(in)">
                                      <p:cBhvr>
                                        <p:cTn id="8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2" grpId="0"/>
      <p:bldP spid="39945" grpId="0"/>
      <p:bldP spid="39946" grpId="0"/>
      <p:bldP spid="39951" grpId="0"/>
      <p:bldP spid="19" grpId="0"/>
      <p:bldP spid="20" grpId="0"/>
      <p:bldP spid="21" grpId="0"/>
      <p:bldP spid="22" grpId="0"/>
      <p:bldP spid="3" grpId="0" animBg="1"/>
      <p:bldP spid="25" grpId="0"/>
      <p:bldP spid="26" grpId="0"/>
      <p:bldP spid="27" grpId="0"/>
      <p:bldP spid="1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21" name="Picture 9"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4" y="1508126"/>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2" name="Picture 10"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4" y="3452813"/>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8" name="Text Box 16"/>
          <p:cNvSpPr txBox="1">
            <a:spLocks noChangeArrowheads="1"/>
          </p:cNvSpPr>
          <p:nvPr/>
        </p:nvSpPr>
        <p:spPr bwMode="auto">
          <a:xfrm>
            <a:off x="1141160" y="1564344"/>
            <a:ext cx="47434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质点动量定理的微分形式 </a:t>
            </a:r>
          </a:p>
        </p:txBody>
      </p:sp>
      <p:sp>
        <p:nvSpPr>
          <p:cNvPr id="38929" name="Rectangle 17"/>
          <p:cNvSpPr>
            <a:spLocks noChangeArrowheads="1"/>
          </p:cNvSpPr>
          <p:nvPr/>
        </p:nvSpPr>
        <p:spPr bwMode="auto">
          <a:xfrm>
            <a:off x="1141160" y="3505855"/>
            <a:ext cx="541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a:solidFill>
                  <a:srgbClr val="0000FF"/>
                </a:solidFill>
                <a:latin typeface="+mn-lt"/>
                <a:ea typeface="+mn-ea"/>
              </a:rPr>
              <a:t>质点动量定理的积分形式 </a:t>
            </a:r>
          </a:p>
        </p:txBody>
      </p:sp>
      <p:sp>
        <p:nvSpPr>
          <p:cNvPr id="38930" name="Text Box 18"/>
          <p:cNvSpPr txBox="1">
            <a:spLocks noChangeArrowheads="1"/>
          </p:cNvSpPr>
          <p:nvPr/>
        </p:nvSpPr>
        <p:spPr bwMode="auto">
          <a:xfrm>
            <a:off x="612774" y="5304631"/>
            <a:ext cx="928921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物体在外力作用过程中，物体所受合外力的冲量等于物体动量的增量 </a:t>
            </a:r>
          </a:p>
        </p:txBody>
      </p:sp>
      <p:sp>
        <p:nvSpPr>
          <p:cNvPr id="13"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二、质点动量定理 </a:t>
            </a:r>
          </a:p>
        </p:txBody>
      </p:sp>
      <mc:AlternateContent xmlns:mc="http://schemas.openxmlformats.org/markup-compatibility/2006" xmlns:a14="http://schemas.microsoft.com/office/drawing/2010/main">
        <mc:Choice Requires="a14">
          <p:sp>
            <p:nvSpPr>
              <p:cNvPr id="14" name="矩形 13"/>
              <p:cNvSpPr/>
              <p:nvPr/>
            </p:nvSpPr>
            <p:spPr>
              <a:xfrm>
                <a:off x="2620397" y="2477216"/>
                <a:ext cx="178497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𝑑</m:t>
                      </m:r>
                      <m:acc>
                        <m:accPr>
                          <m:chr m:val="⃑"/>
                          <m:ctrlPr>
                            <a:rPr lang="en-US" altLang="zh-CN" sz="2800" i="1" smtClean="0">
                              <a:solidFill>
                                <a:srgbClr val="FF0000"/>
                              </a:solidFill>
                              <a:latin typeface="Cambria Math"/>
                            </a:rPr>
                          </m:ctrlPr>
                        </m:accPr>
                        <m:e>
                          <m:r>
                            <a:rPr lang="en-US" altLang="zh-CN" sz="2800" b="0" i="1" smtClean="0">
                              <a:solidFill>
                                <a:srgbClr val="FF0000"/>
                              </a:solidFill>
                              <a:latin typeface="Cambria Math" panose="02040503050406030204" pitchFamily="18" charset="0"/>
                            </a:rPr>
                            <m:t>𝑃</m:t>
                          </m:r>
                        </m:e>
                      </m:acc>
                      <m:r>
                        <a:rPr lang="en-US" altLang="zh-CN" sz="2800" b="0" i="1" smtClean="0">
                          <a:solidFill>
                            <a:srgbClr val="FF0000"/>
                          </a:solidFill>
                          <a:latin typeface="Cambria Math" panose="02040503050406030204" pitchFamily="18" charset="0"/>
                          <a:ea typeface="+mn-ea"/>
                        </a:rPr>
                        <m:t>=</m:t>
                      </m:r>
                      <m:acc>
                        <m:accPr>
                          <m:chr m:val="⃑"/>
                          <m:ctrlPr>
                            <a:rPr lang="en-US" altLang="zh-CN" sz="2800" i="1">
                              <a:solidFill>
                                <a:srgbClr val="FF0000"/>
                              </a:solidFill>
                              <a:latin typeface="Cambria Math"/>
                            </a:rPr>
                          </m:ctrlPr>
                        </m:accPr>
                        <m:e>
                          <m:r>
                            <a:rPr lang="en-US" altLang="zh-CN" sz="2800" b="0" i="1" smtClean="0">
                              <a:solidFill>
                                <a:srgbClr val="FF0000"/>
                              </a:solidFill>
                              <a:latin typeface="Cambria Math" panose="02040503050406030204" pitchFamily="18" charset="0"/>
                            </a:rPr>
                            <m:t>𝐹</m:t>
                          </m:r>
                        </m:e>
                      </m:acc>
                      <m:r>
                        <a:rPr lang="en-US" altLang="zh-CN" sz="2800" b="0" i="1" smtClean="0">
                          <a:solidFill>
                            <a:srgbClr val="FF0000"/>
                          </a:solidFill>
                          <a:latin typeface="Cambria Math" panose="02040503050406030204" pitchFamily="18" charset="0"/>
                        </a:rPr>
                        <m:t>𝑑𝑡</m:t>
                      </m:r>
                    </m:oMath>
                  </m:oMathPara>
                </a14:m>
                <a:endParaRPr lang="zh-CN" altLang="en-US" sz="2800" dirty="0">
                  <a:solidFill>
                    <a:srgbClr val="FF0000"/>
                  </a:solidFill>
                  <a:latin typeface="+mn-lt"/>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2620397" y="2477216"/>
                <a:ext cx="1784976" cy="57547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4362017" y="4348678"/>
                <a:ext cx="23943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m:t>
                      </m:r>
                      <m:r>
                        <a:rPr lang="en-US" altLang="zh-CN" sz="2800" b="0" i="1" smtClean="0">
                          <a:solidFill>
                            <a:srgbClr val="FF0000"/>
                          </a:solidFill>
                          <a:latin typeface="Cambria Math" panose="02040503050406030204" pitchFamily="18" charset="0"/>
                          <a:ea typeface="+mn-ea"/>
                        </a:rPr>
                        <m:t>𝑚</m:t>
                      </m:r>
                      <m:sSub>
                        <m:sSubPr>
                          <m:ctrlPr>
                            <a:rPr lang="en-US" altLang="zh-CN" sz="2800" i="1">
                              <a:solidFill>
                                <a:srgbClr val="FF0000"/>
                              </a:solidFill>
                              <a:latin typeface="Cambria Math"/>
                            </a:rPr>
                          </m:ctrlPr>
                        </m:sSubPr>
                        <m:e>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𝑣</m:t>
                              </m:r>
                            </m:e>
                          </m:acc>
                        </m:e>
                        <m:sub>
                          <m:r>
                            <a:rPr lang="en-US" altLang="zh-CN" sz="2800" b="0" i="1" smtClean="0">
                              <a:solidFill>
                                <a:srgbClr val="FF0000"/>
                              </a:solidFill>
                              <a:latin typeface="Cambria Math" panose="02040503050406030204" pitchFamily="18" charset="0"/>
                            </a:rPr>
                            <m:t>2</m:t>
                          </m:r>
                        </m:sub>
                      </m:sSub>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ea typeface="+mn-ea"/>
                        </a:rPr>
                        <m:t>𝑚</m:t>
                      </m:r>
                      <m:sSub>
                        <m:sSubPr>
                          <m:ctrlPr>
                            <a:rPr lang="en-US" altLang="zh-CN" sz="2800" i="1">
                              <a:solidFill>
                                <a:srgbClr val="FF0000"/>
                              </a:solidFill>
                              <a:latin typeface="Cambria Math"/>
                            </a:rPr>
                          </m:ctrlPr>
                        </m:sSubPr>
                        <m:e>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𝑣</m:t>
                              </m:r>
                            </m:e>
                          </m:acc>
                        </m:e>
                        <m:sub>
                          <m:r>
                            <a:rPr lang="en-US" altLang="zh-CN" sz="2800" b="0" i="1" smtClean="0">
                              <a:solidFill>
                                <a:srgbClr val="FF0000"/>
                              </a:solidFill>
                              <a:latin typeface="Cambria Math" panose="02040503050406030204" pitchFamily="18" charset="0"/>
                            </a:rPr>
                            <m:t>1</m:t>
                          </m:r>
                        </m:sub>
                      </m:sSub>
                    </m:oMath>
                  </m:oMathPara>
                </a14:m>
                <a:endParaRPr lang="zh-CN" altLang="en-US" sz="2800" dirty="0">
                  <a:solidFill>
                    <a:srgbClr val="FF0000"/>
                  </a:solidFill>
                  <a:latin typeface="+mn-lt"/>
                  <a:ea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4362017" y="4348678"/>
                <a:ext cx="2394309"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6551360" y="4296419"/>
                <a:ext cx="108670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m:t>
                      </m:r>
                      <m:acc>
                        <m:accPr>
                          <m:chr m:val="⃑"/>
                          <m:ctrlPr>
                            <a:rPr lang="en-US" altLang="zh-CN" sz="2800" i="1" smtClean="0">
                              <a:solidFill>
                                <a:srgbClr val="FF0000"/>
                              </a:solidFill>
                              <a:latin typeface="Cambria Math"/>
                            </a:rPr>
                          </m:ctrlPr>
                        </m:accPr>
                        <m:e>
                          <m:r>
                            <a:rPr lang="en-US" altLang="zh-CN" sz="2800" b="0" i="1" smtClean="0">
                              <a:solidFill>
                                <a:srgbClr val="FF0000"/>
                              </a:solidFill>
                              <a:latin typeface="Cambria Math" panose="02040503050406030204" pitchFamily="18" charset="0"/>
                            </a:rPr>
                            <m:t>𝑃</m:t>
                          </m:r>
                        </m:e>
                      </m:acc>
                    </m:oMath>
                  </m:oMathPara>
                </a14:m>
                <a:endParaRPr lang="zh-CN" altLang="en-US" sz="2800" dirty="0">
                  <a:solidFill>
                    <a:srgbClr val="FF0000"/>
                  </a:solidFill>
                  <a:latin typeface="+mn-lt"/>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6551360" y="4296419"/>
                <a:ext cx="1086708" cy="57547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932132" y="4113560"/>
                <a:ext cx="2473241" cy="110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rPr>
                          </m:ctrlPr>
                        </m:accPr>
                        <m:e>
                          <m:r>
                            <a:rPr lang="en-US" altLang="zh-CN" sz="2800" b="0" i="1" smtClean="0">
                              <a:solidFill>
                                <a:srgbClr val="FF0000"/>
                              </a:solidFill>
                              <a:latin typeface="Cambria Math" panose="02040503050406030204" pitchFamily="18" charset="0"/>
                            </a:rPr>
                            <m:t>𝐼</m:t>
                          </m:r>
                        </m:e>
                      </m:acc>
                      <m:r>
                        <a:rPr lang="en-US" altLang="zh-CN" sz="2800" b="0" i="1" smtClean="0">
                          <a:solidFill>
                            <a:srgbClr val="FF0000"/>
                          </a:solidFill>
                          <a:latin typeface="Cambria Math" panose="02040503050406030204" pitchFamily="18" charset="0"/>
                          <a:ea typeface="+mn-ea"/>
                        </a:rPr>
                        <m:t>=</m:t>
                      </m:r>
                      <m:nary>
                        <m:naryPr>
                          <m:ctrlPr>
                            <a:rPr lang="en-US" altLang="zh-CN" sz="2800" b="0" i="1" smtClean="0">
                              <a:solidFill>
                                <a:srgbClr val="FF0000"/>
                              </a:solidFill>
                              <a:latin typeface="Cambria Math"/>
                              <a:ea typeface="+mn-ea"/>
                            </a:rPr>
                          </m:ctrlPr>
                        </m:naryPr>
                        <m:sub>
                          <m:sSub>
                            <m:sSubPr>
                              <m:ctrlPr>
                                <a:rPr lang="en-US" altLang="zh-CN" sz="2800" b="0" i="1" smtClean="0">
                                  <a:solidFill>
                                    <a:srgbClr val="FF0000"/>
                                  </a:solidFill>
                                  <a:latin typeface="Cambria Math"/>
                                  <a:ea typeface="+mn-ea"/>
                                </a:rPr>
                              </m:ctrlPr>
                            </m:sSubPr>
                            <m:e>
                              <m:r>
                                <a:rPr lang="en-US" altLang="zh-CN" sz="2800" b="0" i="1" smtClean="0">
                                  <a:solidFill>
                                    <a:srgbClr val="FF0000"/>
                                  </a:solidFill>
                                  <a:latin typeface="Cambria Math" panose="02040503050406030204" pitchFamily="18" charset="0"/>
                                  <a:ea typeface="+mn-ea"/>
                                </a:rPr>
                                <m:t>𝑡</m:t>
                              </m:r>
                            </m:e>
                            <m:sub>
                              <m:r>
                                <a:rPr lang="en-US" altLang="zh-CN" sz="2800" b="0" i="1" smtClean="0">
                                  <a:solidFill>
                                    <a:srgbClr val="FF0000"/>
                                  </a:solidFill>
                                  <a:latin typeface="Cambria Math" panose="02040503050406030204" pitchFamily="18" charset="0"/>
                                  <a:ea typeface="+mn-ea"/>
                                </a:rPr>
                                <m:t>1</m:t>
                              </m:r>
                            </m:sub>
                          </m:sSub>
                        </m:sub>
                        <m:sup>
                          <m:sSub>
                            <m:sSubPr>
                              <m:ctrlPr>
                                <a:rPr lang="en-US" altLang="zh-CN" sz="2800" b="0" i="1" smtClean="0">
                                  <a:solidFill>
                                    <a:srgbClr val="FF0000"/>
                                  </a:solidFill>
                                  <a:latin typeface="Cambria Math"/>
                                  <a:ea typeface="+mn-ea"/>
                                </a:rPr>
                              </m:ctrlPr>
                            </m:sSubPr>
                            <m:e>
                              <m:r>
                                <a:rPr lang="en-US" altLang="zh-CN" sz="2800" b="0" i="1" smtClean="0">
                                  <a:solidFill>
                                    <a:srgbClr val="FF0000"/>
                                  </a:solidFill>
                                  <a:latin typeface="Cambria Math" panose="02040503050406030204" pitchFamily="18" charset="0"/>
                                  <a:ea typeface="+mn-ea"/>
                                </a:rPr>
                                <m:t>𝑡</m:t>
                              </m:r>
                            </m:e>
                            <m:sub>
                              <m:r>
                                <a:rPr lang="en-US" altLang="zh-CN" sz="2800" b="0" i="1" smtClean="0">
                                  <a:solidFill>
                                    <a:srgbClr val="FF0000"/>
                                  </a:solidFill>
                                  <a:latin typeface="Cambria Math" panose="02040503050406030204" pitchFamily="18" charset="0"/>
                                  <a:ea typeface="+mn-ea"/>
                                </a:rPr>
                                <m:t>2</m:t>
                              </m:r>
                            </m:sub>
                          </m:sSub>
                        </m:sup>
                        <m:e>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𝐹</m:t>
                              </m:r>
                            </m:e>
                          </m:acc>
                          <m:d>
                            <m:dPr>
                              <m:ctrlPr>
                                <a:rPr lang="en-US" altLang="zh-CN" sz="2800" i="1" smtClean="0">
                                  <a:solidFill>
                                    <a:srgbClr val="FF0000"/>
                                  </a:solidFill>
                                  <a:latin typeface="Cambria Math"/>
                                </a:rPr>
                              </m:ctrlPr>
                            </m:dPr>
                            <m:e>
                              <m:r>
                                <a:rPr lang="en-US" altLang="zh-CN" sz="2800" b="0" i="1" smtClean="0">
                                  <a:solidFill>
                                    <a:srgbClr val="FF0000"/>
                                  </a:solidFill>
                                  <a:latin typeface="Cambria Math" panose="02040503050406030204" pitchFamily="18" charset="0"/>
                                </a:rPr>
                                <m:t>𝑡</m:t>
                              </m:r>
                            </m:e>
                          </m:d>
                          <m:r>
                            <a:rPr lang="en-US" altLang="zh-CN" sz="2800" b="0" i="1" smtClean="0">
                              <a:solidFill>
                                <a:srgbClr val="FF0000"/>
                              </a:solidFill>
                              <a:latin typeface="Cambria Math" panose="02040503050406030204" pitchFamily="18" charset="0"/>
                            </a:rPr>
                            <m:t>𝑑𝑡</m:t>
                          </m:r>
                        </m:e>
                      </m:nary>
                    </m:oMath>
                  </m:oMathPara>
                </a14:m>
                <a:endParaRPr lang="zh-CN" altLang="en-US" sz="2800" dirty="0">
                  <a:solidFill>
                    <a:srgbClr val="FF0000"/>
                  </a:solidFill>
                  <a:latin typeface="+mn-lt"/>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1932132" y="4113560"/>
                <a:ext cx="2473241" cy="110658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665298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8921"/>
                                        </p:tgtEl>
                                        <p:attrNameLst>
                                          <p:attrName>style.visibility</p:attrName>
                                        </p:attrNameLst>
                                      </p:cBhvr>
                                      <p:to>
                                        <p:strVal val="visible"/>
                                      </p:to>
                                    </p:set>
                                    <p:animEffect transition="in" filter="wipe(left)">
                                      <p:cBhvr>
                                        <p:cTn id="7" dur="500"/>
                                        <p:tgtEl>
                                          <p:spTgt spid="389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928"/>
                                        </p:tgtEl>
                                        <p:attrNameLst>
                                          <p:attrName>style.visibility</p:attrName>
                                        </p:attrNameLst>
                                      </p:cBhvr>
                                      <p:to>
                                        <p:strVal val="visible"/>
                                      </p:to>
                                    </p:set>
                                    <p:animEffect transition="in" filter="wipe(left)">
                                      <p:cBhvr>
                                        <p:cTn id="12" dur="500"/>
                                        <p:tgtEl>
                                          <p:spTgt spid="389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922"/>
                                        </p:tgtEl>
                                        <p:attrNameLst>
                                          <p:attrName>style.visibility</p:attrName>
                                        </p:attrNameLst>
                                      </p:cBhvr>
                                      <p:to>
                                        <p:strVal val="visible"/>
                                      </p:to>
                                    </p:set>
                                    <p:animEffect transition="in" filter="wipe(left)">
                                      <p:cBhvr>
                                        <p:cTn id="22" dur="500"/>
                                        <p:tgtEl>
                                          <p:spTgt spid="389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8929"/>
                                        </p:tgtEl>
                                        <p:attrNameLst>
                                          <p:attrName>style.visibility</p:attrName>
                                        </p:attrNameLst>
                                      </p:cBhvr>
                                      <p:to>
                                        <p:strVal val="visible"/>
                                      </p:to>
                                    </p:set>
                                    <p:animEffect transition="in" filter="wipe(left)">
                                      <p:cBhvr>
                                        <p:cTn id="27" dur="500"/>
                                        <p:tgtEl>
                                          <p:spTgt spid="389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8930"/>
                                        </p:tgtEl>
                                        <p:attrNameLst>
                                          <p:attrName>style.visibility</p:attrName>
                                        </p:attrNameLst>
                                      </p:cBhvr>
                                      <p:to>
                                        <p:strVal val="visible"/>
                                      </p:to>
                                    </p:set>
                                    <p:animEffect transition="in" filter="wipe(left)">
                                      <p:cBhvr>
                                        <p:cTn id="47" dur="500"/>
                                        <p:tgtEl>
                                          <p:spTgt spid="38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8" grpId="0"/>
      <p:bldP spid="38929" grpId="0"/>
      <p:bldP spid="38930" grpId="0"/>
      <p:bldP spid="14" grpId="0"/>
      <p:bldP spid="16" grpId="0"/>
      <p:bldP spid="17" grpId="0"/>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1" name="Picture 7"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4" y="1508126"/>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Picture 8"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4" y="2714626"/>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3" name="Picture 9"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4" y="3924301"/>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4" name="Picture 10"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4" y="4643438"/>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84" name="Text Box 20"/>
          <p:cNvSpPr txBox="1">
            <a:spLocks noChangeArrowheads="1"/>
          </p:cNvSpPr>
          <p:nvPr/>
        </p:nvSpPr>
        <p:spPr bwMode="auto">
          <a:xfrm>
            <a:off x="1144082" y="1532692"/>
            <a:ext cx="77390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动量定理为矢量式，可由动量增量的方向来确定冲量和力的方向 </a:t>
            </a:r>
          </a:p>
        </p:txBody>
      </p:sp>
      <p:sp>
        <p:nvSpPr>
          <p:cNvPr id="36885" name="Text Box 21"/>
          <p:cNvSpPr txBox="1">
            <a:spLocks noChangeArrowheads="1"/>
          </p:cNvSpPr>
          <p:nvPr/>
        </p:nvSpPr>
        <p:spPr bwMode="auto">
          <a:xfrm>
            <a:off x="1144083" y="2750305"/>
            <a:ext cx="75596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FF0000"/>
                </a:solidFill>
                <a:latin typeface="+mn-lt"/>
                <a:ea typeface="+mn-ea"/>
              </a:rPr>
              <a:t>物体在某方向上获得冲量，则只能改变该方向上的动量 </a:t>
            </a:r>
          </a:p>
        </p:txBody>
      </p:sp>
      <p:sp>
        <p:nvSpPr>
          <p:cNvPr id="36886" name="Text Box 22"/>
          <p:cNvSpPr txBox="1">
            <a:spLocks noChangeArrowheads="1"/>
          </p:cNvSpPr>
          <p:nvPr/>
        </p:nvSpPr>
        <p:spPr bwMode="auto">
          <a:xfrm>
            <a:off x="1144082" y="3969506"/>
            <a:ext cx="6019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冲量为过程量</a:t>
            </a:r>
            <a:r>
              <a:rPr lang="zh-CN" altLang="en-US" sz="2800" dirty="0">
                <a:solidFill>
                  <a:srgbClr val="0000FF"/>
                </a:solidFill>
                <a:latin typeface="+mn-lt"/>
                <a:ea typeface="+mn-ea"/>
              </a:rPr>
              <a:t>，</a:t>
            </a:r>
            <a:r>
              <a:rPr lang="zh-CN" altLang="en-US" sz="2800" dirty="0">
                <a:solidFill>
                  <a:srgbClr val="FF0000"/>
                </a:solidFill>
                <a:latin typeface="+mn-lt"/>
                <a:ea typeface="+mn-ea"/>
              </a:rPr>
              <a:t>动量为状态量 </a:t>
            </a:r>
          </a:p>
        </p:txBody>
      </p:sp>
      <p:sp>
        <p:nvSpPr>
          <p:cNvPr id="36887" name="Text Box 23"/>
          <p:cNvSpPr txBox="1">
            <a:spLocks noChangeArrowheads="1"/>
          </p:cNvSpPr>
          <p:nvPr/>
        </p:nvSpPr>
        <p:spPr bwMode="auto">
          <a:xfrm>
            <a:off x="1144081" y="4699756"/>
            <a:ext cx="89697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动量定理是牛顿第二定律的积分形式，因此其使用范围是惯性系。</a:t>
            </a:r>
          </a:p>
        </p:txBody>
      </p:sp>
      <p:sp>
        <p:nvSpPr>
          <p:cNvPr id="14"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对质点动量定理的理解 </a:t>
            </a:r>
          </a:p>
        </p:txBody>
      </p:sp>
    </p:spTree>
    <p:extLst>
      <p:ext uri="{BB962C8B-B14F-4D97-AF65-F5344CB8AC3E}">
        <p14:creationId xmlns:p14="http://schemas.microsoft.com/office/powerpoint/2010/main" val="375382691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6871"/>
                                        </p:tgtEl>
                                        <p:attrNameLst>
                                          <p:attrName>style.visibility</p:attrName>
                                        </p:attrNameLst>
                                      </p:cBhvr>
                                      <p:to>
                                        <p:strVal val="visible"/>
                                      </p:to>
                                    </p:set>
                                    <p:animEffect transition="in" filter="wipe(left)">
                                      <p:cBhvr>
                                        <p:cTn id="7" dur="500"/>
                                        <p:tgtEl>
                                          <p:spTgt spid="368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884"/>
                                        </p:tgtEl>
                                        <p:attrNameLst>
                                          <p:attrName>style.visibility</p:attrName>
                                        </p:attrNameLst>
                                      </p:cBhvr>
                                      <p:to>
                                        <p:strVal val="visible"/>
                                      </p:to>
                                    </p:set>
                                    <p:animEffect transition="in" filter="wipe(left)">
                                      <p:cBhvr>
                                        <p:cTn id="12" dur="500"/>
                                        <p:tgtEl>
                                          <p:spTgt spid="368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6872"/>
                                        </p:tgtEl>
                                        <p:attrNameLst>
                                          <p:attrName>style.visibility</p:attrName>
                                        </p:attrNameLst>
                                      </p:cBhvr>
                                      <p:to>
                                        <p:strVal val="visible"/>
                                      </p:to>
                                    </p:set>
                                    <p:animEffect transition="in" filter="wipe(left)">
                                      <p:cBhvr>
                                        <p:cTn id="17" dur="500"/>
                                        <p:tgtEl>
                                          <p:spTgt spid="368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6885"/>
                                        </p:tgtEl>
                                        <p:attrNameLst>
                                          <p:attrName>style.visibility</p:attrName>
                                        </p:attrNameLst>
                                      </p:cBhvr>
                                      <p:to>
                                        <p:strVal val="visible"/>
                                      </p:to>
                                    </p:set>
                                    <p:animEffect transition="in" filter="wipe(left)">
                                      <p:cBhvr>
                                        <p:cTn id="22" dur="500"/>
                                        <p:tgtEl>
                                          <p:spTgt spid="3688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6873"/>
                                        </p:tgtEl>
                                        <p:attrNameLst>
                                          <p:attrName>style.visibility</p:attrName>
                                        </p:attrNameLst>
                                      </p:cBhvr>
                                      <p:to>
                                        <p:strVal val="visible"/>
                                      </p:to>
                                    </p:set>
                                    <p:animEffect transition="in" filter="wipe(left)">
                                      <p:cBhvr>
                                        <p:cTn id="27" dur="500"/>
                                        <p:tgtEl>
                                          <p:spTgt spid="3687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6886"/>
                                        </p:tgtEl>
                                        <p:attrNameLst>
                                          <p:attrName>style.visibility</p:attrName>
                                        </p:attrNameLst>
                                      </p:cBhvr>
                                      <p:to>
                                        <p:strVal val="visible"/>
                                      </p:to>
                                    </p:set>
                                    <p:animEffect transition="in" filter="wipe(left)">
                                      <p:cBhvr>
                                        <p:cTn id="32" dur="500"/>
                                        <p:tgtEl>
                                          <p:spTgt spid="3688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6874"/>
                                        </p:tgtEl>
                                        <p:attrNameLst>
                                          <p:attrName>style.visibility</p:attrName>
                                        </p:attrNameLst>
                                      </p:cBhvr>
                                      <p:to>
                                        <p:strVal val="visible"/>
                                      </p:to>
                                    </p:set>
                                    <p:animEffect transition="in" filter="wipe(left)">
                                      <p:cBhvr>
                                        <p:cTn id="37" dur="500"/>
                                        <p:tgtEl>
                                          <p:spTgt spid="3687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6887"/>
                                        </p:tgtEl>
                                        <p:attrNameLst>
                                          <p:attrName>style.visibility</p:attrName>
                                        </p:attrNameLst>
                                      </p:cBhvr>
                                      <p:to>
                                        <p:strVal val="visible"/>
                                      </p:to>
                                    </p:set>
                                    <p:animEffect transition="in" filter="wipe(left)">
                                      <p:cBhvr>
                                        <p:cTn id="42" dur="500"/>
                                        <p:tgtEl>
                                          <p:spTgt spid="36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84" grpId="0"/>
      <p:bldP spid="36885" grpId="0"/>
      <p:bldP spid="36886" grpId="0"/>
      <p:bldP spid="3688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8" name="Text Box 1034"/>
          <p:cNvSpPr txBox="1">
            <a:spLocks noChangeArrowheads="1"/>
          </p:cNvSpPr>
          <p:nvPr/>
        </p:nvSpPr>
        <p:spPr bwMode="auto">
          <a:xfrm>
            <a:off x="612774" y="1474789"/>
            <a:ext cx="35083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defRPr kumimoji="0" sz="2800">
                <a:solidFill>
                  <a:srgbClr val="CC0000"/>
                </a:solidFill>
                <a:latin typeface="+mn-lt"/>
                <a:ea typeface="微软雅黑" panose="020B0503020204020204" pitchFamily="34" charset="-122"/>
              </a:defRPr>
            </a:lvl1pPr>
            <a:lvl2pPr marL="742950" indent="-285750" eaLnBrk="0" hangingPunct="0">
              <a:defRPr kumimoji="1" sz="2400">
                <a:latin typeface="Times New Roman" panose="02020603050405020304" pitchFamily="18" charset="0"/>
                <a:ea typeface="宋体" panose="02010600030101010101" pitchFamily="2" charset="-122"/>
              </a:defRPr>
            </a:lvl2pPr>
            <a:lvl3pPr marL="1143000" indent="-228600" eaLnBrk="0" hangingPunct="0">
              <a:defRPr kumimoji="1" sz="2400">
                <a:latin typeface="Times New Roman" panose="02020603050405020304" pitchFamily="18" charset="0"/>
                <a:ea typeface="宋体" panose="02010600030101010101" pitchFamily="2" charset="-122"/>
              </a:defRPr>
            </a:lvl3pPr>
            <a:lvl4pPr marL="1600200" indent="-228600" eaLnBrk="0" hangingPunct="0">
              <a:defRPr kumimoji="1" sz="2400">
                <a:latin typeface="Times New Roman" panose="02020603050405020304" pitchFamily="18" charset="0"/>
                <a:ea typeface="宋体" panose="02010600030101010101" pitchFamily="2" charset="-122"/>
              </a:defRPr>
            </a:lvl4pPr>
            <a:lvl5pPr marL="2057400" indent="-228600" eaLnBrk="0" hangingPunct="0">
              <a:defRPr kumimoji="1" sz="2400">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9pPr>
          </a:lstStyle>
          <a:p>
            <a:r>
              <a:rPr lang="zh-CN" altLang="en-US" dirty="0">
                <a:solidFill>
                  <a:srgbClr val="0000FF"/>
                </a:solidFill>
              </a:rPr>
              <a:t>在直角坐标系中 </a:t>
            </a:r>
          </a:p>
        </p:txBody>
      </p:sp>
      <p:sp>
        <p:nvSpPr>
          <p:cNvPr id="7"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质点动量定理的分量式</a:t>
            </a:r>
          </a:p>
        </p:txBody>
      </p:sp>
      <mc:AlternateContent xmlns:mc="http://schemas.openxmlformats.org/markup-compatibility/2006" xmlns:a14="http://schemas.microsoft.com/office/drawing/2010/main">
        <mc:Choice Requires="a14">
          <p:sp>
            <p:nvSpPr>
              <p:cNvPr id="8" name="矩形 7"/>
              <p:cNvSpPr/>
              <p:nvPr/>
            </p:nvSpPr>
            <p:spPr>
              <a:xfrm>
                <a:off x="1746247" y="2090145"/>
                <a:ext cx="4954754" cy="110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a:ea typeface="+mn-ea"/>
                            </a:rPr>
                          </m:ctrlPr>
                        </m:naryPr>
                        <m:sub>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2</m:t>
                              </m:r>
                            </m:sub>
                          </m:sSub>
                        </m:sup>
                        <m:e>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𝐹</m:t>
                              </m:r>
                            </m:e>
                            <m:sub>
                              <m:r>
                                <a:rPr lang="en-US" altLang="zh-CN" sz="2800" i="1">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rPr>
                            <m:t>𝑑𝑡</m:t>
                          </m:r>
                        </m:e>
                      </m:nary>
                      <m:r>
                        <a:rPr lang="en-US" altLang="zh-CN" sz="2800" i="1">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rPr>
                        <m:t>𝑚</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𝑥</m:t>
                          </m:r>
                        </m:sub>
                      </m:sSub>
                    </m:oMath>
                  </m:oMathPara>
                </a14:m>
                <a:endParaRPr lang="zh-CN" altLang="en-US" sz="2800" dirty="0">
                  <a:latin typeface="+mn-lt"/>
                  <a:ea typeface="+mn-ea"/>
                </a:endParaRPr>
              </a:p>
            </p:txBody>
          </p:sp>
        </mc:Choice>
        <mc:Fallback xmlns="">
          <p:sp>
            <p:nvSpPr>
              <p:cNvPr id="8" name="矩形 7"/>
              <p:cNvSpPr>
                <a:spLocks noRot="1" noChangeAspect="1" noMove="1" noResize="1" noEditPoints="1" noAdjustHandles="1" noChangeArrowheads="1" noChangeShapeType="1" noTextEdit="1"/>
              </p:cNvSpPr>
              <p:nvPr/>
            </p:nvSpPr>
            <p:spPr>
              <a:xfrm>
                <a:off x="1746247" y="2090145"/>
                <a:ext cx="4954754" cy="110658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746247" y="3183269"/>
                <a:ext cx="4990340" cy="110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𝑦</m:t>
                          </m:r>
                        </m:sub>
                      </m:sSub>
                      <m:r>
                        <a:rPr lang="en-US" altLang="zh-CN" sz="2800" b="0" i="1" smtClean="0">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a:ea typeface="+mn-ea"/>
                            </a:rPr>
                          </m:ctrlPr>
                        </m:naryPr>
                        <m:sub>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2</m:t>
                              </m:r>
                            </m:sub>
                          </m:sSub>
                        </m:sup>
                        <m:e>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𝐹</m:t>
                              </m:r>
                            </m:e>
                            <m:sub>
                              <m:r>
                                <a:rPr lang="en-US" altLang="zh-CN" sz="2800" b="0" i="1" smtClean="0">
                                  <a:solidFill>
                                    <a:srgbClr val="0000FF"/>
                                  </a:solidFill>
                                  <a:latin typeface="Cambria Math" panose="02040503050406030204" pitchFamily="18" charset="0"/>
                                </a:rPr>
                                <m:t>𝑦</m:t>
                              </m:r>
                            </m:sub>
                          </m:sSub>
                          <m:r>
                            <a:rPr lang="en-US" altLang="zh-CN" sz="2800" b="0" i="1" smtClean="0">
                              <a:solidFill>
                                <a:srgbClr val="0000FF"/>
                              </a:solidFill>
                              <a:latin typeface="Cambria Math" panose="02040503050406030204" pitchFamily="18" charset="0"/>
                            </a:rPr>
                            <m:t>𝑑𝑡</m:t>
                          </m:r>
                        </m:e>
                      </m:nary>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𝑦</m:t>
                          </m:r>
                        </m:sub>
                      </m:sSub>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1</m:t>
                          </m:r>
                          <m:r>
                            <a:rPr lang="en-US" altLang="zh-CN" sz="2800" b="0" i="1" smtClean="0">
                              <a:solidFill>
                                <a:srgbClr val="0000FF"/>
                              </a:solidFill>
                              <a:latin typeface="Cambria Math" panose="02040503050406030204" pitchFamily="18" charset="0"/>
                            </a:rPr>
                            <m:t>𝑦</m:t>
                          </m:r>
                        </m:sub>
                      </m:sSub>
                    </m:oMath>
                  </m:oMathPara>
                </a14:m>
                <a:endParaRPr lang="zh-CN" altLang="en-US" sz="2800" dirty="0">
                  <a:latin typeface="+mn-lt"/>
                  <a:ea typeface="+mn-ea"/>
                </a:endParaRPr>
              </a:p>
            </p:txBody>
          </p:sp>
        </mc:Choice>
        <mc:Fallback xmlns="">
          <p:sp>
            <p:nvSpPr>
              <p:cNvPr id="9" name="矩形 8"/>
              <p:cNvSpPr>
                <a:spLocks noRot="1" noChangeAspect="1" noMove="1" noResize="1" noEditPoints="1" noAdjustHandles="1" noChangeArrowheads="1" noChangeShapeType="1" noTextEdit="1"/>
              </p:cNvSpPr>
              <p:nvPr/>
            </p:nvSpPr>
            <p:spPr>
              <a:xfrm>
                <a:off x="1746247" y="3183269"/>
                <a:ext cx="4990340" cy="1106585"/>
              </a:xfrm>
              <a:prstGeom prst="rect">
                <a:avLst/>
              </a:prstGeom>
              <a:blipFill>
                <a:blip r:embed="rId3"/>
                <a:stretch>
                  <a:fillRect/>
                </a:stretch>
              </a:blipFill>
            </p:spPr>
            <p:txBody>
              <a:bodyPr/>
              <a:lstStyle/>
              <a:p>
                <a:r>
                  <a:rPr lang="zh-CN" altLang="en-US">
                    <a:noFill/>
                  </a:rPr>
                  <a:t> </a:t>
                </a:r>
              </a:p>
            </p:txBody>
          </p:sp>
        </mc:Fallback>
      </mc:AlternateContent>
      <p:sp>
        <p:nvSpPr>
          <p:cNvPr id="10" name="左大括号 9"/>
          <p:cNvSpPr/>
          <p:nvPr/>
        </p:nvSpPr>
        <p:spPr>
          <a:xfrm>
            <a:off x="1520910" y="2591642"/>
            <a:ext cx="309561" cy="2324188"/>
          </a:xfrm>
          <a:prstGeom prst="leftBrace">
            <a:avLst>
              <a:gd name="adj1" fmla="val 60537"/>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矩形 10"/>
              <p:cNvSpPr/>
              <p:nvPr/>
            </p:nvSpPr>
            <p:spPr>
              <a:xfrm>
                <a:off x="1746247" y="4276393"/>
                <a:ext cx="4888069" cy="110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𝑧</m:t>
                          </m:r>
                        </m:sub>
                      </m:sSub>
                      <m:r>
                        <a:rPr lang="en-US" altLang="zh-CN" sz="2800" b="0" i="1" smtClean="0">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a:ea typeface="+mn-ea"/>
                            </a:rPr>
                          </m:ctrlPr>
                        </m:naryPr>
                        <m:sub>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2</m:t>
                              </m:r>
                            </m:sub>
                          </m:sSub>
                        </m:sup>
                        <m:e>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𝐹</m:t>
                              </m:r>
                            </m:e>
                            <m:sub>
                              <m:r>
                                <a:rPr lang="en-US" altLang="zh-CN" sz="2800" b="0" i="1" smtClean="0">
                                  <a:solidFill>
                                    <a:srgbClr val="0000FF"/>
                                  </a:solidFill>
                                  <a:latin typeface="Cambria Math" panose="02040503050406030204" pitchFamily="18" charset="0"/>
                                </a:rPr>
                                <m:t>𝑧</m:t>
                              </m:r>
                            </m:sub>
                          </m:sSub>
                          <m:r>
                            <a:rPr lang="en-US" altLang="zh-CN" sz="2800" b="0" i="1" smtClean="0">
                              <a:solidFill>
                                <a:srgbClr val="0000FF"/>
                              </a:solidFill>
                              <a:latin typeface="Cambria Math" panose="02040503050406030204" pitchFamily="18" charset="0"/>
                            </a:rPr>
                            <m:t>𝑑𝑡</m:t>
                          </m:r>
                        </m:e>
                      </m:nary>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𝑧</m:t>
                          </m:r>
                        </m:sub>
                      </m:sSub>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1</m:t>
                          </m:r>
                          <m:r>
                            <a:rPr lang="en-US" altLang="zh-CN" sz="2800" b="0" i="1" smtClean="0">
                              <a:solidFill>
                                <a:srgbClr val="0000FF"/>
                              </a:solidFill>
                              <a:latin typeface="Cambria Math" panose="02040503050406030204" pitchFamily="18" charset="0"/>
                            </a:rPr>
                            <m:t>𝑧</m:t>
                          </m:r>
                        </m:sub>
                      </m:sSub>
                    </m:oMath>
                  </m:oMathPara>
                </a14:m>
                <a:endParaRPr lang="zh-CN" altLang="en-US" sz="2800" dirty="0">
                  <a:latin typeface="+mn-lt"/>
                  <a:ea typeface="+mn-ea"/>
                </a:endParaRPr>
              </a:p>
            </p:txBody>
          </p:sp>
        </mc:Choice>
        <mc:Fallback xmlns="">
          <p:sp>
            <p:nvSpPr>
              <p:cNvPr id="11" name="矩形 10"/>
              <p:cNvSpPr>
                <a:spLocks noRot="1" noChangeAspect="1" noMove="1" noResize="1" noEditPoints="1" noAdjustHandles="1" noChangeArrowheads="1" noChangeShapeType="1" noTextEdit="1"/>
              </p:cNvSpPr>
              <p:nvPr/>
            </p:nvSpPr>
            <p:spPr>
              <a:xfrm>
                <a:off x="1746247" y="4276393"/>
                <a:ext cx="4888069" cy="110658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795981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898"/>
                                        </p:tgtEl>
                                        <p:attrNameLst>
                                          <p:attrName>style.visibility</p:attrName>
                                        </p:attrNameLst>
                                      </p:cBhvr>
                                      <p:to>
                                        <p:strVal val="visible"/>
                                      </p:to>
                                    </p:set>
                                    <p:animEffect transition="in" filter="wipe(left)">
                                      <p:cBhvr>
                                        <p:cTn id="7" dur="500"/>
                                        <p:tgtEl>
                                          <p:spTgt spid="378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8" grpId="0"/>
      <p:bldP spid="8" grpId="0"/>
      <p:bldP spid="9" grpId="0"/>
      <p:bldP spid="10" grpId="0" animBg="1"/>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612774" y="446418"/>
            <a:ext cx="86469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动量定理在打击或碰撞问题中用来求平均力。</a:t>
            </a:r>
          </a:p>
        </p:txBody>
      </p:sp>
      <mc:AlternateContent xmlns:mc="http://schemas.openxmlformats.org/markup-compatibility/2006" xmlns:a14="http://schemas.microsoft.com/office/drawing/2010/main">
        <mc:Choice Requires="a14">
          <p:sp>
            <p:nvSpPr>
              <p:cNvPr id="25" name="Text Box 29"/>
              <p:cNvSpPr txBox="1">
                <a:spLocks noChangeArrowheads="1"/>
              </p:cNvSpPr>
              <p:nvPr/>
            </p:nvSpPr>
            <p:spPr bwMode="auto">
              <a:xfrm>
                <a:off x="612773" y="1202737"/>
                <a:ext cx="5391217" cy="235128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just" eaLnBrk="1" hangingPunct="1">
                  <a:defRPr kumimoji="0" sz="2800">
                    <a:solidFill>
                      <a:srgbClr val="CC0000"/>
                    </a:solidFill>
                    <a:latin typeface="+mn-lt"/>
                    <a:ea typeface="微软雅黑" panose="020B0503020204020204" pitchFamily="34" charset="-122"/>
                  </a:defRPr>
                </a:lvl1pPr>
                <a:lvl2pPr marL="742950" indent="-285750" eaLnBrk="0" hangingPunct="0">
                  <a:defRPr kumimoji="1" sz="2400">
                    <a:latin typeface="Times New Roman" panose="02020603050405020304" pitchFamily="18" charset="0"/>
                    <a:ea typeface="宋体" panose="02010600030101010101" pitchFamily="2" charset="-122"/>
                  </a:defRPr>
                </a:lvl2pPr>
                <a:lvl3pPr marL="1143000" indent="-228600" eaLnBrk="0" hangingPunct="0">
                  <a:defRPr kumimoji="1" sz="2400">
                    <a:latin typeface="Times New Roman" panose="02020603050405020304" pitchFamily="18" charset="0"/>
                    <a:ea typeface="宋体" panose="02010600030101010101" pitchFamily="2" charset="-122"/>
                  </a:defRPr>
                </a:lvl3pPr>
                <a:lvl4pPr marL="1600200" indent="-228600" eaLnBrk="0" hangingPunct="0">
                  <a:defRPr kumimoji="1" sz="2400">
                    <a:latin typeface="Times New Roman" panose="02020603050405020304" pitchFamily="18" charset="0"/>
                    <a:ea typeface="宋体" panose="02010600030101010101" pitchFamily="2" charset="-122"/>
                  </a:defRPr>
                </a:lvl4pPr>
                <a:lvl5pPr marL="2057400" indent="-228600" eaLnBrk="0" hangingPunct="0">
                  <a:defRPr kumimoji="1" sz="2400">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9pPr>
              </a:lstStyle>
              <a:p>
                <a:r>
                  <a:rPr lang="zh-CN" altLang="en-US" dirty="0">
                    <a:solidFill>
                      <a:srgbClr val="0000FF"/>
                    </a:solidFill>
                    <a:latin typeface="+mn-ea"/>
                    <a:ea typeface="+mn-ea"/>
                  </a:rPr>
                  <a:t>打击或碰撞，力</a:t>
                </a:r>
                <a14:m>
                  <m:oMath xmlns:m="http://schemas.openxmlformats.org/officeDocument/2006/math">
                    <m:acc>
                      <m:accPr>
                        <m:chr m:val="⃑"/>
                        <m:ctrlPr>
                          <a:rPr lang="en-US" altLang="zh-CN" i="1">
                            <a:solidFill>
                              <a:srgbClr val="0000FF"/>
                            </a:solidFill>
                            <a:latin typeface="Cambria Math"/>
                            <a:ea typeface="+mn-ea"/>
                          </a:rPr>
                        </m:ctrlPr>
                      </m:accPr>
                      <m:e>
                        <m:r>
                          <a:rPr lang="en-US" altLang="zh-CN">
                            <a:solidFill>
                              <a:srgbClr val="0000FF"/>
                            </a:solidFill>
                            <a:latin typeface="Cambria Math" panose="02040503050406030204" pitchFamily="18" charset="0"/>
                            <a:ea typeface="+mn-ea"/>
                          </a:rPr>
                          <m:t>𝐹</m:t>
                        </m:r>
                      </m:e>
                    </m:acc>
                  </m:oMath>
                </a14:m>
                <a:r>
                  <a:rPr lang="zh-CN" altLang="en-US" dirty="0">
                    <a:solidFill>
                      <a:srgbClr val="0000FF"/>
                    </a:solidFill>
                    <a:latin typeface="+mn-ea"/>
                    <a:ea typeface="+mn-ea"/>
                  </a:rPr>
                  <a:t>的方向保持不变，曲线与</a:t>
                </a:r>
                <a14:m>
                  <m:oMath xmlns:m="http://schemas.openxmlformats.org/officeDocument/2006/math">
                    <m:r>
                      <a:rPr lang="en-US" altLang="zh-CN" i="1">
                        <a:solidFill>
                          <a:srgbClr val="0000FF"/>
                        </a:solidFill>
                        <a:latin typeface="Cambria Math" panose="02040503050406030204" pitchFamily="18" charset="0"/>
                      </a:rPr>
                      <m:t>𝑡</m:t>
                    </m:r>
                  </m:oMath>
                </a14:m>
                <a:r>
                  <a:rPr lang="zh-CN" altLang="en-US" dirty="0">
                    <a:solidFill>
                      <a:srgbClr val="0000FF"/>
                    </a:solidFill>
                    <a:latin typeface="+mn-ea"/>
                    <a:ea typeface="+mn-ea"/>
                  </a:rPr>
                  <a:t>轴所包围的面积就是</a:t>
                </a:r>
                <a14:m>
                  <m:oMath xmlns:m="http://schemas.openxmlformats.org/officeDocument/2006/math">
                    <m:sSub>
                      <m:sSubPr>
                        <m:ctrlPr>
                          <a:rPr lang="en-US" altLang="zh-CN" i="1">
                            <a:solidFill>
                              <a:srgbClr val="0000FF"/>
                            </a:solidFill>
                            <a:latin typeface="Cambria Math"/>
                          </a:rPr>
                        </m:ctrlPr>
                      </m:sSubPr>
                      <m:e>
                        <m:r>
                          <a:rPr lang="en-US" altLang="zh-CN" b="0" i="1" smtClean="0">
                            <a:solidFill>
                              <a:srgbClr val="0000FF"/>
                            </a:solidFill>
                            <a:latin typeface="Cambria Math" panose="02040503050406030204" pitchFamily="18" charset="0"/>
                          </a:rPr>
                          <m:t>𝑡</m:t>
                        </m:r>
                      </m:e>
                      <m:sub>
                        <m:r>
                          <a:rPr lang="en-US" altLang="zh-CN" b="0" i="1" smtClean="0">
                            <a:solidFill>
                              <a:srgbClr val="0000FF"/>
                            </a:solidFill>
                            <a:latin typeface="Cambria Math" panose="02040503050406030204" pitchFamily="18" charset="0"/>
                          </a:rPr>
                          <m:t>1</m:t>
                        </m:r>
                      </m:sub>
                    </m:sSub>
                  </m:oMath>
                </a14:m>
                <a:r>
                  <a:rPr lang="zh-CN" altLang="en-US" dirty="0">
                    <a:solidFill>
                      <a:srgbClr val="0000FF"/>
                    </a:solidFill>
                    <a:latin typeface="+mn-ea"/>
                    <a:ea typeface="+mn-ea"/>
                  </a:rPr>
                  <a:t>到</a:t>
                </a:r>
                <a14:m>
                  <m:oMath xmlns:m="http://schemas.openxmlformats.org/officeDocument/2006/math">
                    <m:sSub>
                      <m:sSubPr>
                        <m:ctrlPr>
                          <a:rPr lang="en-US" altLang="zh-CN" i="1">
                            <a:solidFill>
                              <a:srgbClr val="0000FF"/>
                            </a:solidFill>
                            <a:latin typeface="Cambria Math"/>
                          </a:rPr>
                        </m:ctrlPr>
                      </m:sSubPr>
                      <m:e>
                        <m:r>
                          <a:rPr lang="en-US" altLang="zh-CN" i="1">
                            <a:solidFill>
                              <a:srgbClr val="0000FF"/>
                            </a:solidFill>
                            <a:latin typeface="Cambria Math" panose="02040503050406030204" pitchFamily="18" charset="0"/>
                          </a:rPr>
                          <m:t>𝑡</m:t>
                        </m:r>
                      </m:e>
                      <m:sub>
                        <m:r>
                          <a:rPr lang="en-US" altLang="zh-CN" b="0" i="1" smtClean="0">
                            <a:solidFill>
                              <a:srgbClr val="0000FF"/>
                            </a:solidFill>
                            <a:latin typeface="Cambria Math" panose="02040503050406030204" pitchFamily="18" charset="0"/>
                          </a:rPr>
                          <m:t>2</m:t>
                        </m:r>
                      </m:sub>
                    </m:sSub>
                  </m:oMath>
                </a14:m>
                <a:r>
                  <a:rPr lang="zh-CN" altLang="en-US" dirty="0">
                    <a:solidFill>
                      <a:srgbClr val="0000FF"/>
                    </a:solidFill>
                    <a:latin typeface="+mn-ea"/>
                    <a:ea typeface="+mn-ea"/>
                  </a:rPr>
                  <a:t>这段时间内力</a:t>
                </a:r>
                <a14:m>
                  <m:oMath xmlns:m="http://schemas.openxmlformats.org/officeDocument/2006/math">
                    <m:acc>
                      <m:accPr>
                        <m:chr m:val="⃑"/>
                        <m:ctrlPr>
                          <a:rPr lang="en-US" altLang="zh-CN" i="1">
                            <a:solidFill>
                              <a:srgbClr val="0000FF"/>
                            </a:solidFill>
                            <a:latin typeface="Cambria Math"/>
                            <a:ea typeface="+mn-ea"/>
                          </a:rPr>
                        </m:ctrlPr>
                      </m:accPr>
                      <m:e>
                        <m:r>
                          <a:rPr lang="en-US" altLang="zh-CN">
                            <a:solidFill>
                              <a:srgbClr val="0000FF"/>
                            </a:solidFill>
                            <a:latin typeface="Cambria Math" panose="02040503050406030204" pitchFamily="18" charset="0"/>
                            <a:ea typeface="+mn-ea"/>
                          </a:rPr>
                          <m:t>𝐹</m:t>
                        </m:r>
                      </m:e>
                    </m:acc>
                  </m:oMath>
                </a14:m>
                <a:r>
                  <a:rPr lang="zh-CN" altLang="en-US" dirty="0">
                    <a:solidFill>
                      <a:srgbClr val="0000FF"/>
                    </a:solidFill>
                    <a:latin typeface="+mn-ea"/>
                    <a:ea typeface="+mn-ea"/>
                  </a:rPr>
                  <a:t>的冲量的大小，根据改变动量的等效性，得到平均力。</a:t>
                </a:r>
              </a:p>
            </p:txBody>
          </p:sp>
        </mc:Choice>
        <mc:Fallback xmlns="">
          <p:sp>
            <p:nvSpPr>
              <p:cNvPr id="25" name="Text Box 29"/>
              <p:cNvSpPr txBox="1">
                <a:spLocks noRot="1" noChangeAspect="1" noMove="1" noResize="1" noEditPoints="1" noAdjustHandles="1" noChangeArrowheads="1" noChangeShapeType="1" noTextEdit="1"/>
              </p:cNvSpPr>
              <p:nvPr/>
            </p:nvSpPr>
            <p:spPr bwMode="auto">
              <a:xfrm>
                <a:off x="612773" y="1202737"/>
                <a:ext cx="5391217" cy="2351285"/>
              </a:xfrm>
              <a:prstGeom prst="rect">
                <a:avLst/>
              </a:prstGeom>
              <a:blipFill>
                <a:blip r:embed="rId2"/>
                <a:stretch>
                  <a:fillRect l="-2376" t="-259" r="-2262" b="-621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 name="组合 1"/>
          <p:cNvGrpSpPr/>
          <p:nvPr/>
        </p:nvGrpSpPr>
        <p:grpSpPr>
          <a:xfrm>
            <a:off x="6531981" y="1202737"/>
            <a:ext cx="2915147" cy="2584960"/>
            <a:chOff x="6531981" y="1202737"/>
            <a:chExt cx="2915147" cy="2584960"/>
          </a:xfrm>
        </p:grpSpPr>
        <mc:AlternateContent xmlns:mc="http://schemas.openxmlformats.org/markup-compatibility/2006" xmlns:a14="http://schemas.microsoft.com/office/drawing/2010/main">
          <mc:Choice Requires="a14">
            <p:sp>
              <p:nvSpPr>
                <p:cNvPr id="8" name="矩形 7"/>
                <p:cNvSpPr/>
                <p:nvPr/>
              </p:nvSpPr>
              <p:spPr>
                <a:xfrm>
                  <a:off x="7284669" y="3264477"/>
                  <a:ext cx="5691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𝑡</m:t>
                            </m:r>
                          </m:e>
                          <m:sub>
                            <m:r>
                              <a:rPr lang="en-US" altLang="zh-CN" sz="2800" b="0" i="1" smtClean="0">
                                <a:solidFill>
                                  <a:srgbClr val="0000FF"/>
                                </a:solidFill>
                                <a:latin typeface="Cambria Math" panose="02040503050406030204" pitchFamily="18" charset="0"/>
                              </a:rPr>
                              <m:t>1</m:t>
                            </m:r>
                          </m:sub>
                        </m:sSub>
                      </m:oMath>
                    </m:oMathPara>
                  </a14:m>
                  <a:endParaRPr lang="zh-CN" altLang="en-US" sz="2800" dirty="0">
                    <a:latin typeface="+mn-lt"/>
                    <a:ea typeface="+mn-ea"/>
                  </a:endParaRPr>
                </a:p>
              </p:txBody>
            </p:sp>
          </mc:Choice>
          <mc:Fallback xmlns="">
            <p:sp>
              <p:nvSpPr>
                <p:cNvPr id="8" name="矩形 7"/>
                <p:cNvSpPr>
                  <a:spLocks noRot="1" noChangeAspect="1" noMove="1" noResize="1" noEditPoints="1" noAdjustHandles="1" noChangeArrowheads="1" noChangeShapeType="1" noTextEdit="1"/>
                </p:cNvSpPr>
                <p:nvPr/>
              </p:nvSpPr>
              <p:spPr>
                <a:xfrm>
                  <a:off x="7284669" y="3264477"/>
                  <a:ext cx="569130" cy="523220"/>
                </a:xfrm>
                <a:prstGeom prst="rect">
                  <a:avLst/>
                </a:prstGeom>
                <a:blipFill>
                  <a:blip r:embed="rId3"/>
                  <a:stretch>
                    <a:fillRect/>
                  </a:stretch>
                </a:blipFill>
              </p:spPr>
              <p:txBody>
                <a:bodyPr/>
                <a:lstStyle/>
                <a:p>
                  <a:r>
                    <a:rPr lang="zh-CN" altLang="en-US">
                      <a:noFill/>
                    </a:rPr>
                    <a:t> </a:t>
                  </a:r>
                </a:p>
              </p:txBody>
            </p:sp>
          </mc:Fallback>
        </mc:AlternateContent>
        <p:grpSp>
          <p:nvGrpSpPr>
            <p:cNvPr id="13" name="Group 28"/>
            <p:cNvGrpSpPr>
              <a:grpSpLocks/>
            </p:cNvGrpSpPr>
            <p:nvPr/>
          </p:nvGrpSpPr>
          <p:grpSpPr bwMode="auto">
            <a:xfrm>
              <a:off x="6976696" y="1396457"/>
              <a:ext cx="2362200" cy="1925638"/>
              <a:chOff x="3792" y="2544"/>
              <a:chExt cx="1488" cy="1213"/>
            </a:xfrm>
          </p:grpSpPr>
          <p:sp>
            <p:nvSpPr>
              <p:cNvPr id="15" name="Line 18"/>
              <p:cNvSpPr>
                <a:spLocks noChangeShapeType="1"/>
              </p:cNvSpPr>
              <p:nvPr/>
            </p:nvSpPr>
            <p:spPr bwMode="auto">
              <a:xfrm flipV="1">
                <a:off x="3792" y="3744"/>
                <a:ext cx="1488" cy="1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19"/>
              <p:cNvSpPr>
                <a:spLocks noChangeShapeType="1"/>
              </p:cNvSpPr>
              <p:nvPr/>
            </p:nvSpPr>
            <p:spPr bwMode="auto">
              <a:xfrm flipV="1">
                <a:off x="3792" y="2544"/>
                <a:ext cx="0" cy="1213"/>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Rectangle 20" descr="宽上对角线"/>
              <p:cNvSpPr>
                <a:spLocks noChangeArrowheads="1"/>
              </p:cNvSpPr>
              <p:nvPr/>
            </p:nvSpPr>
            <p:spPr bwMode="auto">
              <a:xfrm>
                <a:off x="4128" y="3169"/>
                <a:ext cx="816" cy="576"/>
              </a:xfrm>
              <a:prstGeom prst="rect">
                <a:avLst/>
              </a:prstGeom>
              <a:pattFill prst="wdUpDiag">
                <a:fgClr>
                  <a:schemeClr val="accent1"/>
                </a:fgClr>
                <a:bgClr>
                  <a:schemeClr val="bg1"/>
                </a:bgClr>
              </a:pattFill>
              <a:ln w="9525">
                <a:solidFill>
                  <a:srgbClr val="FF0000"/>
                </a:solidFill>
                <a:prstDash val="sysDot"/>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 name="Line 24"/>
              <p:cNvSpPr>
                <a:spLocks noChangeShapeType="1"/>
              </p:cNvSpPr>
              <p:nvPr/>
            </p:nvSpPr>
            <p:spPr bwMode="auto">
              <a:xfrm flipH="1">
                <a:off x="3792" y="3169"/>
                <a:ext cx="336"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Freeform 17"/>
              <p:cNvSpPr>
                <a:spLocks/>
              </p:cNvSpPr>
              <p:nvPr/>
            </p:nvSpPr>
            <p:spPr bwMode="auto">
              <a:xfrm>
                <a:off x="4128" y="2701"/>
                <a:ext cx="816" cy="1040"/>
              </a:xfrm>
              <a:custGeom>
                <a:avLst/>
                <a:gdLst>
                  <a:gd name="T0" fmla="*/ 0 w 816"/>
                  <a:gd name="T1" fmla="*/ 1040 h 1040"/>
                  <a:gd name="T2" fmla="*/ 96 w 816"/>
                  <a:gd name="T3" fmla="*/ 896 h 1040"/>
                  <a:gd name="T4" fmla="*/ 96 w 816"/>
                  <a:gd name="T5" fmla="*/ 800 h 1040"/>
                  <a:gd name="T6" fmla="*/ 192 w 816"/>
                  <a:gd name="T7" fmla="*/ 320 h 1040"/>
                  <a:gd name="T8" fmla="*/ 288 w 816"/>
                  <a:gd name="T9" fmla="*/ 32 h 1040"/>
                  <a:gd name="T10" fmla="*/ 432 w 816"/>
                  <a:gd name="T11" fmla="*/ 128 h 1040"/>
                  <a:gd name="T12" fmla="*/ 528 w 816"/>
                  <a:gd name="T13" fmla="*/ 464 h 1040"/>
                  <a:gd name="T14" fmla="*/ 576 w 816"/>
                  <a:gd name="T15" fmla="*/ 752 h 1040"/>
                  <a:gd name="T16" fmla="*/ 672 w 816"/>
                  <a:gd name="T17" fmla="*/ 896 h 1040"/>
                  <a:gd name="T18" fmla="*/ 816 w 816"/>
                  <a:gd name="T19" fmla="*/ 1040 h 10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16"/>
                  <a:gd name="T31" fmla="*/ 0 h 1040"/>
                  <a:gd name="T32" fmla="*/ 816 w 816"/>
                  <a:gd name="T33" fmla="*/ 1040 h 10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16" h="1040">
                    <a:moveTo>
                      <a:pt x="0" y="1040"/>
                    </a:moveTo>
                    <a:cubicBezTo>
                      <a:pt x="40" y="988"/>
                      <a:pt x="80" y="936"/>
                      <a:pt x="96" y="896"/>
                    </a:cubicBezTo>
                    <a:cubicBezTo>
                      <a:pt x="112" y="856"/>
                      <a:pt x="80" y="896"/>
                      <a:pt x="96" y="800"/>
                    </a:cubicBezTo>
                    <a:cubicBezTo>
                      <a:pt x="112" y="704"/>
                      <a:pt x="160" y="448"/>
                      <a:pt x="192" y="320"/>
                    </a:cubicBezTo>
                    <a:cubicBezTo>
                      <a:pt x="224" y="192"/>
                      <a:pt x="248" y="64"/>
                      <a:pt x="288" y="32"/>
                    </a:cubicBezTo>
                    <a:cubicBezTo>
                      <a:pt x="328" y="0"/>
                      <a:pt x="392" y="56"/>
                      <a:pt x="432" y="128"/>
                    </a:cubicBezTo>
                    <a:cubicBezTo>
                      <a:pt x="472" y="200"/>
                      <a:pt x="504" y="360"/>
                      <a:pt x="528" y="464"/>
                    </a:cubicBezTo>
                    <a:cubicBezTo>
                      <a:pt x="552" y="568"/>
                      <a:pt x="552" y="680"/>
                      <a:pt x="576" y="752"/>
                    </a:cubicBezTo>
                    <a:cubicBezTo>
                      <a:pt x="600" y="824"/>
                      <a:pt x="632" y="848"/>
                      <a:pt x="672" y="896"/>
                    </a:cubicBezTo>
                    <a:cubicBezTo>
                      <a:pt x="712" y="944"/>
                      <a:pt x="764" y="992"/>
                      <a:pt x="816" y="1040"/>
                    </a:cubicBezTo>
                  </a:path>
                </a:pathLst>
              </a:custGeom>
              <a:solidFill>
                <a:srgbClr val="CCECFF">
                  <a:alpha val="50000"/>
                </a:srgbClr>
              </a:solidFill>
              <a:ln w="9525">
                <a:solidFill>
                  <a:schemeClr val="tx1"/>
                </a:solidFill>
                <a:round/>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dirty="0"/>
              </a:p>
            </p:txBody>
          </p:sp>
        </p:grpSp>
        <mc:AlternateContent xmlns:mc="http://schemas.openxmlformats.org/markup-compatibility/2006" xmlns:a14="http://schemas.microsoft.com/office/drawing/2010/main">
          <mc:Choice Requires="a14">
            <p:sp>
              <p:nvSpPr>
                <p:cNvPr id="28" name="矩形 27"/>
                <p:cNvSpPr/>
                <p:nvPr/>
              </p:nvSpPr>
              <p:spPr>
                <a:xfrm>
                  <a:off x="8545024" y="3245894"/>
                  <a:ext cx="5774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𝑡</m:t>
                            </m:r>
                          </m:e>
                          <m:sub>
                            <m:r>
                              <a:rPr lang="en-US" altLang="zh-CN" sz="2800" b="0" i="1" smtClean="0">
                                <a:solidFill>
                                  <a:srgbClr val="0000FF"/>
                                </a:solidFill>
                                <a:latin typeface="Cambria Math" panose="02040503050406030204" pitchFamily="18" charset="0"/>
                              </a:rPr>
                              <m:t>2</m:t>
                            </m:r>
                          </m:sub>
                        </m:sSub>
                      </m:oMath>
                    </m:oMathPara>
                  </a14:m>
                  <a:endParaRPr lang="zh-CN" altLang="en-US" sz="2800" dirty="0">
                    <a:latin typeface="+mn-lt"/>
                    <a:ea typeface="+mn-ea"/>
                  </a:endParaRPr>
                </a:p>
              </p:txBody>
            </p:sp>
          </mc:Choice>
          <mc:Fallback xmlns="">
            <p:sp>
              <p:nvSpPr>
                <p:cNvPr id="28" name="矩形 27"/>
                <p:cNvSpPr>
                  <a:spLocks noRot="1" noChangeAspect="1" noMove="1" noResize="1" noEditPoints="1" noAdjustHandles="1" noChangeArrowheads="1" noChangeShapeType="1" noTextEdit="1"/>
                </p:cNvSpPr>
                <p:nvPr/>
              </p:nvSpPr>
              <p:spPr>
                <a:xfrm>
                  <a:off x="8545024" y="3245894"/>
                  <a:ext cx="577401"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9022845" y="2798875"/>
                  <a:ext cx="4242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𝑡</m:t>
                        </m:r>
                      </m:oMath>
                    </m:oMathPara>
                  </a14:m>
                  <a:endParaRPr lang="zh-CN" altLang="en-US" sz="2800" dirty="0">
                    <a:latin typeface="+mn-lt"/>
                    <a:ea typeface="+mn-ea"/>
                  </a:endParaRPr>
                </a:p>
              </p:txBody>
            </p:sp>
          </mc:Choice>
          <mc:Fallback xmlns="">
            <p:sp>
              <p:nvSpPr>
                <p:cNvPr id="29" name="矩形 28"/>
                <p:cNvSpPr>
                  <a:spLocks noRot="1" noChangeAspect="1" noMove="1" noResize="1" noEditPoints="1" noAdjustHandles="1" noChangeArrowheads="1" noChangeShapeType="1" noTextEdit="1"/>
                </p:cNvSpPr>
                <p:nvPr/>
              </p:nvSpPr>
              <p:spPr>
                <a:xfrm>
                  <a:off x="9022845" y="2798875"/>
                  <a:ext cx="42428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6537389" y="1202737"/>
                  <a:ext cx="5080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𝐹</m:t>
                        </m:r>
                      </m:oMath>
                    </m:oMathPara>
                  </a14:m>
                  <a:endParaRPr lang="zh-CN" altLang="en-US" sz="2800" dirty="0">
                    <a:latin typeface="+mn-lt"/>
                    <a:ea typeface="+mn-ea"/>
                  </a:endParaRPr>
                </a:p>
              </p:txBody>
            </p:sp>
          </mc:Choice>
          <mc:Fallback xmlns="">
            <p:sp>
              <p:nvSpPr>
                <p:cNvPr id="30" name="矩形 29"/>
                <p:cNvSpPr>
                  <a:spLocks noRot="1" noChangeAspect="1" noMove="1" noResize="1" noEditPoints="1" noAdjustHandles="1" noChangeArrowheads="1" noChangeShapeType="1" noTextEdit="1"/>
                </p:cNvSpPr>
                <p:nvPr/>
              </p:nvSpPr>
              <p:spPr>
                <a:xfrm>
                  <a:off x="6537389" y="1202737"/>
                  <a:ext cx="50808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6531981" y="2109307"/>
                  <a:ext cx="508088" cy="571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b="0" i="1" smtClean="0">
                                <a:solidFill>
                                  <a:srgbClr val="0000FF"/>
                                </a:solidFill>
                                <a:latin typeface="Cambria Math"/>
                              </a:rPr>
                            </m:ctrlPr>
                          </m:barPr>
                          <m:e>
                            <m:r>
                              <a:rPr lang="en-US" altLang="zh-CN" sz="2800" b="0" i="1" smtClean="0">
                                <a:solidFill>
                                  <a:srgbClr val="0000FF"/>
                                </a:solidFill>
                                <a:latin typeface="Cambria Math" panose="02040503050406030204" pitchFamily="18" charset="0"/>
                              </a:rPr>
                              <m:t>𝐹</m:t>
                            </m:r>
                          </m:e>
                        </m:bar>
                      </m:oMath>
                    </m:oMathPara>
                  </a14:m>
                  <a:endParaRPr lang="zh-CN" altLang="en-US" sz="2800" dirty="0">
                    <a:latin typeface="+mn-lt"/>
                    <a:ea typeface="+mn-ea"/>
                  </a:endParaRPr>
                </a:p>
              </p:txBody>
            </p:sp>
          </mc:Choice>
          <mc:Fallback xmlns="">
            <p:sp>
              <p:nvSpPr>
                <p:cNvPr id="31" name="矩形 30"/>
                <p:cNvSpPr>
                  <a:spLocks noRot="1" noChangeAspect="1" noMove="1" noResize="1" noEditPoints="1" noAdjustHandles="1" noChangeArrowheads="1" noChangeShapeType="1" noTextEdit="1"/>
                </p:cNvSpPr>
                <p:nvPr/>
              </p:nvSpPr>
              <p:spPr>
                <a:xfrm>
                  <a:off x="6531981" y="2109307"/>
                  <a:ext cx="508088" cy="571118"/>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2" name="矩形 31"/>
              <p:cNvSpPr/>
              <p:nvPr/>
            </p:nvSpPr>
            <p:spPr>
              <a:xfrm>
                <a:off x="4296551" y="3893579"/>
                <a:ext cx="23943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m:t>
                      </m:r>
                      <m:r>
                        <a:rPr lang="en-US" altLang="zh-CN" sz="2800" b="0" i="1" smtClean="0">
                          <a:solidFill>
                            <a:srgbClr val="FF0000"/>
                          </a:solidFill>
                          <a:latin typeface="Cambria Math" panose="02040503050406030204" pitchFamily="18" charset="0"/>
                          <a:ea typeface="+mn-ea"/>
                        </a:rPr>
                        <m:t>𝑚</m:t>
                      </m:r>
                      <m:sSub>
                        <m:sSubPr>
                          <m:ctrlPr>
                            <a:rPr lang="en-US" altLang="zh-CN" sz="2800" i="1">
                              <a:solidFill>
                                <a:srgbClr val="FF0000"/>
                              </a:solidFill>
                              <a:latin typeface="Cambria Math"/>
                            </a:rPr>
                          </m:ctrlPr>
                        </m:sSubPr>
                        <m:e>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𝑣</m:t>
                              </m:r>
                            </m:e>
                          </m:acc>
                        </m:e>
                        <m:sub>
                          <m:r>
                            <a:rPr lang="en-US" altLang="zh-CN" sz="2800" b="0" i="1" smtClean="0">
                              <a:solidFill>
                                <a:srgbClr val="FF0000"/>
                              </a:solidFill>
                              <a:latin typeface="Cambria Math" panose="02040503050406030204" pitchFamily="18" charset="0"/>
                            </a:rPr>
                            <m:t>2</m:t>
                          </m:r>
                        </m:sub>
                      </m:sSub>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ea typeface="+mn-ea"/>
                        </a:rPr>
                        <m:t>𝑚</m:t>
                      </m:r>
                      <m:sSub>
                        <m:sSubPr>
                          <m:ctrlPr>
                            <a:rPr lang="en-US" altLang="zh-CN" sz="2800" i="1">
                              <a:solidFill>
                                <a:srgbClr val="FF0000"/>
                              </a:solidFill>
                              <a:latin typeface="Cambria Math"/>
                            </a:rPr>
                          </m:ctrlPr>
                        </m:sSubPr>
                        <m:e>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𝑣</m:t>
                              </m:r>
                            </m:e>
                          </m:acc>
                        </m:e>
                        <m:sub>
                          <m:r>
                            <a:rPr lang="en-US" altLang="zh-CN" sz="2800" b="0" i="1" smtClean="0">
                              <a:solidFill>
                                <a:srgbClr val="FF0000"/>
                              </a:solidFill>
                              <a:latin typeface="Cambria Math" panose="02040503050406030204" pitchFamily="18" charset="0"/>
                            </a:rPr>
                            <m:t>1</m:t>
                          </m:r>
                        </m:sub>
                      </m:sSub>
                    </m:oMath>
                  </m:oMathPara>
                </a14:m>
                <a:endParaRPr lang="zh-CN" altLang="en-US" sz="2800" dirty="0">
                  <a:solidFill>
                    <a:srgbClr val="FF0000"/>
                  </a:solidFill>
                  <a:latin typeface="+mn-lt"/>
                  <a:ea typeface="+mn-ea"/>
                </a:endParaRPr>
              </a:p>
            </p:txBody>
          </p:sp>
        </mc:Choice>
        <mc:Fallback xmlns="">
          <p:sp>
            <p:nvSpPr>
              <p:cNvPr id="32" name="矩形 31"/>
              <p:cNvSpPr>
                <a:spLocks noRot="1" noChangeAspect="1" noMove="1" noResize="1" noEditPoints="1" noAdjustHandles="1" noChangeArrowheads="1" noChangeShapeType="1" noTextEdit="1"/>
              </p:cNvSpPr>
              <p:nvPr/>
            </p:nvSpPr>
            <p:spPr>
              <a:xfrm>
                <a:off x="4296551" y="3893579"/>
                <a:ext cx="2394309"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xmlns="" id="{7F8AD81A-413F-47FC-BF94-902A35B9B367}"/>
                  </a:ext>
                </a:extLst>
              </p:cNvPr>
              <p:cNvSpPr txBox="1"/>
              <p:nvPr/>
            </p:nvSpPr>
            <p:spPr>
              <a:xfrm>
                <a:off x="612773" y="5654079"/>
                <a:ext cx="6023124" cy="101425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bar>
                        <m:barPr>
                          <m:pos m:val="top"/>
                          <m:ctrlPr>
                            <a:rPr lang="en-US" altLang="zh-CN" sz="2800" i="1">
                              <a:solidFill>
                                <a:srgbClr val="0000FF"/>
                              </a:solidFill>
                              <a:latin typeface="Cambria Math"/>
                            </a:rPr>
                          </m:ctrlPr>
                        </m:barPr>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𝐹</m:t>
                              </m:r>
                            </m:e>
                            <m:sub>
                              <m:r>
                                <a:rPr lang="en-US" altLang="zh-CN" sz="2800" i="1">
                                  <a:solidFill>
                                    <a:srgbClr val="0000FF"/>
                                  </a:solidFill>
                                  <a:latin typeface="Cambria Math" panose="02040503050406030204" pitchFamily="18" charset="0"/>
                                </a:rPr>
                                <m:t>𝑦</m:t>
                              </m:r>
                            </m:sub>
                          </m:sSub>
                        </m:e>
                      </m:bar>
                      <m:d>
                        <m:dPr>
                          <m:ctrlPr>
                            <a:rPr lang="en-US" altLang="zh-CN" sz="2800" i="1">
                              <a:solidFill>
                                <a:srgbClr val="0000FF"/>
                              </a:solidFill>
                              <a:latin typeface="Cambria Math"/>
                            </a:rPr>
                          </m:ctrlPr>
                        </m:dPr>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2</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1</m:t>
                              </m:r>
                            </m:sub>
                          </m:sSub>
                        </m:e>
                      </m:d>
                      <m:r>
                        <a:rPr lang="en-US" altLang="zh-CN" sz="2800" i="1">
                          <a:solidFill>
                            <a:srgbClr val="0000FF"/>
                          </a:solidFill>
                          <a:latin typeface="Cambria Math" panose="02040503050406030204" pitchFamily="18" charset="0"/>
                        </a:rPr>
                        <m:t>=</m:t>
                      </m:r>
                      <m:nary>
                        <m:naryPr>
                          <m:ctrlPr>
                            <a:rPr lang="en-US" altLang="zh-CN" sz="2800" i="1">
                              <a:solidFill>
                                <a:srgbClr val="0000FF"/>
                              </a:solidFill>
                              <a:latin typeface="Cambria Math"/>
                            </a:rPr>
                          </m:ctrlPr>
                        </m:naryPr>
                        <m: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1</m:t>
                              </m:r>
                            </m:sub>
                          </m:sSub>
                        </m:sub>
                        <m:sup>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2</m:t>
                              </m:r>
                            </m:sub>
                          </m:sSub>
                        </m:sup>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𝐹</m:t>
                              </m:r>
                            </m:e>
                            <m:sub>
                              <m:r>
                                <a:rPr lang="en-US" altLang="zh-CN" sz="2800" i="1">
                                  <a:solidFill>
                                    <a:srgbClr val="0000FF"/>
                                  </a:solidFill>
                                  <a:latin typeface="Cambria Math" panose="02040503050406030204" pitchFamily="18" charset="0"/>
                                </a:rPr>
                                <m:t>𝑦</m:t>
                              </m:r>
                            </m:sub>
                          </m:sSub>
                          <m:r>
                            <a:rPr lang="en-US" altLang="zh-CN" sz="2800" i="1">
                              <a:solidFill>
                                <a:srgbClr val="0000FF"/>
                              </a:solidFill>
                              <a:latin typeface="Cambria Math" panose="02040503050406030204" pitchFamily="18" charset="0"/>
                            </a:rPr>
                            <m:t>𝑑𝑡</m:t>
                          </m:r>
                        </m:e>
                      </m:nary>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𝑦</m:t>
                          </m:r>
                        </m:sub>
                      </m:sSub>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𝑦</m:t>
                          </m:r>
                        </m:sub>
                      </m:sSub>
                    </m:oMath>
                  </m:oMathPara>
                </a14:m>
                <a:endParaRPr lang="zh-CN" altLang="en-US" sz="2800" dirty="0">
                  <a:solidFill>
                    <a:srgbClr val="0000FF"/>
                  </a:solidFill>
                  <a:latin typeface="+mn-lt"/>
                  <a:ea typeface="+mn-ea"/>
                </a:endParaRPr>
              </a:p>
            </p:txBody>
          </p:sp>
        </mc:Choice>
        <mc:Fallback xmlns="">
          <p:sp>
            <p:nvSpPr>
              <p:cNvPr id="3" name="文本框 2">
                <a:extLst>
                  <a:ext uri="{FF2B5EF4-FFF2-40B4-BE49-F238E27FC236}">
                    <a16:creationId xmlns:a16="http://schemas.microsoft.com/office/drawing/2014/main" id="{7F8AD81A-413F-47FC-BF94-902A35B9B367}"/>
                  </a:ext>
                </a:extLst>
              </p:cNvPr>
              <p:cNvSpPr txBox="1">
                <a:spLocks noRot="1" noChangeAspect="1" noMove="1" noResize="1" noEditPoints="1" noAdjustHandles="1" noChangeArrowheads="1" noChangeShapeType="1" noTextEdit="1"/>
              </p:cNvSpPr>
              <p:nvPr/>
            </p:nvSpPr>
            <p:spPr>
              <a:xfrm>
                <a:off x="612773" y="5654079"/>
                <a:ext cx="6023124" cy="101425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xmlns="" id="{9B5BD449-340B-470D-928D-8DCD2E07C254}"/>
                  </a:ext>
                </a:extLst>
              </p:cNvPr>
              <p:cNvSpPr txBox="1"/>
              <p:nvPr/>
            </p:nvSpPr>
            <p:spPr>
              <a:xfrm>
                <a:off x="612773" y="4654819"/>
                <a:ext cx="5980804" cy="101425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bar>
                        <m:barPr>
                          <m:pos m:val="top"/>
                          <m:ctrlPr>
                            <a:rPr lang="en-US" altLang="zh-CN" sz="2800" i="1">
                              <a:solidFill>
                                <a:srgbClr val="0000FF"/>
                              </a:solidFill>
                              <a:latin typeface="Cambria Math"/>
                            </a:rPr>
                          </m:ctrlPr>
                        </m:barPr>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𝐹</m:t>
                              </m:r>
                            </m:e>
                            <m:sub>
                              <m:r>
                                <a:rPr lang="en-US" altLang="zh-CN" sz="2800" i="1">
                                  <a:solidFill>
                                    <a:srgbClr val="0000FF"/>
                                  </a:solidFill>
                                  <a:latin typeface="Cambria Math" panose="02040503050406030204" pitchFamily="18" charset="0"/>
                                </a:rPr>
                                <m:t>𝑥</m:t>
                              </m:r>
                            </m:sub>
                          </m:sSub>
                        </m:e>
                      </m:bar>
                      <m:d>
                        <m:dPr>
                          <m:ctrlPr>
                            <a:rPr lang="en-US" altLang="zh-CN" sz="2800" i="1">
                              <a:solidFill>
                                <a:srgbClr val="0000FF"/>
                              </a:solidFill>
                              <a:latin typeface="Cambria Math"/>
                            </a:rPr>
                          </m:ctrlPr>
                        </m:dPr>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2</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1</m:t>
                              </m:r>
                            </m:sub>
                          </m:sSub>
                        </m:e>
                      </m:d>
                      <m:r>
                        <a:rPr lang="en-US" altLang="zh-CN" sz="2800" i="1">
                          <a:solidFill>
                            <a:srgbClr val="0000FF"/>
                          </a:solidFill>
                          <a:latin typeface="Cambria Math" panose="02040503050406030204" pitchFamily="18" charset="0"/>
                        </a:rPr>
                        <m:t>=</m:t>
                      </m:r>
                      <m:nary>
                        <m:naryPr>
                          <m:ctrlPr>
                            <a:rPr lang="en-US" altLang="zh-CN" sz="2800" i="1">
                              <a:solidFill>
                                <a:srgbClr val="0000FF"/>
                              </a:solidFill>
                              <a:latin typeface="Cambria Math"/>
                            </a:rPr>
                          </m:ctrlPr>
                        </m:naryPr>
                        <m: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1</m:t>
                              </m:r>
                            </m:sub>
                          </m:sSub>
                        </m:sub>
                        <m:sup>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2</m:t>
                              </m:r>
                            </m:sub>
                          </m:sSub>
                        </m:sup>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𝐹</m:t>
                              </m:r>
                            </m:e>
                            <m:sub>
                              <m:r>
                                <a:rPr lang="en-US" altLang="zh-CN" sz="2800" i="1">
                                  <a:solidFill>
                                    <a:srgbClr val="0000FF"/>
                                  </a:solidFill>
                                  <a:latin typeface="Cambria Math" panose="02040503050406030204" pitchFamily="18" charset="0"/>
                                </a:rPr>
                                <m:t>𝑥</m:t>
                              </m:r>
                            </m:sub>
                          </m:sSub>
                          <m:r>
                            <a:rPr lang="en-US" altLang="zh-CN" sz="2800" i="1">
                              <a:solidFill>
                                <a:srgbClr val="0000FF"/>
                              </a:solidFill>
                              <a:latin typeface="Cambria Math" panose="02040503050406030204" pitchFamily="18" charset="0"/>
                            </a:rPr>
                            <m:t>𝑑𝑡</m:t>
                          </m:r>
                        </m:e>
                      </m:nary>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𝑥</m:t>
                          </m:r>
                        </m:sub>
                      </m:sSub>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𝑥</m:t>
                          </m:r>
                        </m:sub>
                      </m:sSub>
                    </m:oMath>
                  </m:oMathPara>
                </a14:m>
                <a:endParaRPr lang="zh-CN" altLang="en-US" sz="2800" dirty="0">
                  <a:solidFill>
                    <a:srgbClr val="0000FF"/>
                  </a:solidFill>
                  <a:latin typeface="+mn-lt"/>
                  <a:ea typeface="+mn-ea"/>
                </a:endParaRPr>
              </a:p>
            </p:txBody>
          </p:sp>
        </mc:Choice>
        <mc:Fallback xmlns="">
          <p:sp>
            <p:nvSpPr>
              <p:cNvPr id="4" name="文本框 3">
                <a:extLst>
                  <a:ext uri="{FF2B5EF4-FFF2-40B4-BE49-F238E27FC236}">
                    <a16:creationId xmlns:a16="http://schemas.microsoft.com/office/drawing/2014/main" id="{9B5BD449-340B-470D-928D-8DCD2E07C254}"/>
                  </a:ext>
                </a:extLst>
              </p:cNvPr>
              <p:cNvSpPr txBox="1">
                <a:spLocks noRot="1" noChangeAspect="1" noMove="1" noResize="1" noEditPoints="1" noAdjustHandles="1" noChangeArrowheads="1" noChangeShapeType="1" noTextEdit="1"/>
              </p:cNvSpPr>
              <p:nvPr/>
            </p:nvSpPr>
            <p:spPr>
              <a:xfrm>
                <a:off x="612773" y="4654819"/>
                <a:ext cx="5980804" cy="101425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xmlns="" id="{F6849872-C37F-4BA0-AE6D-C4723FA19BA9}"/>
                  </a:ext>
                </a:extLst>
              </p:cNvPr>
              <p:cNvSpPr txBox="1"/>
              <p:nvPr/>
            </p:nvSpPr>
            <p:spPr>
              <a:xfrm>
                <a:off x="617677" y="3655559"/>
                <a:ext cx="3697487" cy="101425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bar>
                        <m:barPr>
                          <m:pos m:val="top"/>
                          <m:ctrlPr>
                            <a:rPr lang="en-US" altLang="zh-CN" sz="2800" i="1">
                              <a:solidFill>
                                <a:srgbClr val="FF0000"/>
                              </a:solidFill>
                              <a:latin typeface="Cambria Math"/>
                            </a:rPr>
                          </m:ctrlPr>
                        </m:barPr>
                        <m:e>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𝐹</m:t>
                              </m:r>
                            </m:e>
                          </m:acc>
                        </m:e>
                      </m:bar>
                      <m:d>
                        <m:dPr>
                          <m:ctrlPr>
                            <a:rPr lang="en-US" altLang="zh-CN" sz="2800" i="1">
                              <a:solidFill>
                                <a:srgbClr val="FF0000"/>
                              </a:solidFill>
                              <a:latin typeface="Cambria Math"/>
                            </a:rPr>
                          </m:ctrlPr>
                        </m:dPr>
                        <m:e>
                          <m:sSub>
                            <m:sSubPr>
                              <m:ctrlPr>
                                <a:rPr lang="en-US" altLang="zh-CN" sz="2800" i="1">
                                  <a:solidFill>
                                    <a:srgbClr val="FF0000"/>
                                  </a:solidFill>
                                  <a:latin typeface="Cambria Math"/>
                                </a:rPr>
                              </m:ctrlPr>
                            </m:sSubPr>
                            <m:e>
                              <m:r>
                                <a:rPr lang="en-US" altLang="zh-CN" sz="2800" i="1">
                                  <a:solidFill>
                                    <a:srgbClr val="FF0000"/>
                                  </a:solidFill>
                                  <a:latin typeface="Cambria Math" panose="02040503050406030204" pitchFamily="18" charset="0"/>
                                </a:rPr>
                                <m:t>𝑡</m:t>
                              </m:r>
                            </m:e>
                            <m:sub>
                              <m:r>
                                <a:rPr lang="en-US" altLang="zh-CN" sz="2800" i="1">
                                  <a:solidFill>
                                    <a:srgbClr val="FF0000"/>
                                  </a:solidFill>
                                  <a:latin typeface="Cambria Math" panose="02040503050406030204" pitchFamily="18" charset="0"/>
                                </a:rPr>
                                <m:t>2</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a:rPr>
                              </m:ctrlPr>
                            </m:sSubPr>
                            <m:e>
                              <m:r>
                                <a:rPr lang="en-US" altLang="zh-CN" sz="2800" i="1">
                                  <a:solidFill>
                                    <a:srgbClr val="FF0000"/>
                                  </a:solidFill>
                                  <a:latin typeface="Cambria Math" panose="02040503050406030204" pitchFamily="18" charset="0"/>
                                </a:rPr>
                                <m:t>𝑡</m:t>
                              </m:r>
                            </m:e>
                            <m:sub>
                              <m:r>
                                <a:rPr lang="en-US" altLang="zh-CN" sz="2800" i="1">
                                  <a:solidFill>
                                    <a:srgbClr val="FF0000"/>
                                  </a:solidFill>
                                  <a:latin typeface="Cambria Math" panose="02040503050406030204" pitchFamily="18" charset="0"/>
                                </a:rPr>
                                <m:t>1</m:t>
                              </m:r>
                            </m:sub>
                          </m:sSub>
                        </m:e>
                      </m:d>
                      <m:r>
                        <a:rPr lang="en-US" altLang="zh-CN" sz="2800" i="1">
                          <a:solidFill>
                            <a:srgbClr val="FF0000"/>
                          </a:solidFill>
                          <a:latin typeface="Cambria Math" panose="02040503050406030204" pitchFamily="18" charset="0"/>
                        </a:rPr>
                        <m:t>=</m:t>
                      </m:r>
                      <m:nary>
                        <m:naryPr>
                          <m:ctrlPr>
                            <a:rPr lang="en-US" altLang="zh-CN" sz="2800" i="1">
                              <a:solidFill>
                                <a:srgbClr val="FF0000"/>
                              </a:solidFill>
                              <a:latin typeface="Cambria Math"/>
                            </a:rPr>
                          </m:ctrlPr>
                        </m:naryPr>
                        <m:sub>
                          <m:sSub>
                            <m:sSubPr>
                              <m:ctrlPr>
                                <a:rPr lang="en-US" altLang="zh-CN" sz="2800" i="1">
                                  <a:solidFill>
                                    <a:srgbClr val="FF0000"/>
                                  </a:solidFill>
                                  <a:latin typeface="Cambria Math"/>
                                </a:rPr>
                              </m:ctrlPr>
                            </m:sSubPr>
                            <m:e>
                              <m:r>
                                <a:rPr lang="en-US" altLang="zh-CN" sz="2800" i="1">
                                  <a:solidFill>
                                    <a:srgbClr val="FF0000"/>
                                  </a:solidFill>
                                  <a:latin typeface="Cambria Math" panose="02040503050406030204" pitchFamily="18" charset="0"/>
                                </a:rPr>
                                <m:t>𝑡</m:t>
                              </m:r>
                            </m:e>
                            <m:sub>
                              <m:r>
                                <a:rPr lang="en-US" altLang="zh-CN" sz="2800" i="1">
                                  <a:solidFill>
                                    <a:srgbClr val="FF0000"/>
                                  </a:solidFill>
                                  <a:latin typeface="Cambria Math" panose="02040503050406030204" pitchFamily="18" charset="0"/>
                                </a:rPr>
                                <m:t>1</m:t>
                              </m:r>
                            </m:sub>
                          </m:sSub>
                        </m:sub>
                        <m:sup>
                          <m:sSub>
                            <m:sSubPr>
                              <m:ctrlPr>
                                <a:rPr lang="en-US" altLang="zh-CN" sz="2800" i="1">
                                  <a:solidFill>
                                    <a:srgbClr val="FF0000"/>
                                  </a:solidFill>
                                  <a:latin typeface="Cambria Math"/>
                                </a:rPr>
                              </m:ctrlPr>
                            </m:sSubPr>
                            <m:e>
                              <m:r>
                                <a:rPr lang="en-US" altLang="zh-CN" sz="2800" i="1">
                                  <a:solidFill>
                                    <a:srgbClr val="FF0000"/>
                                  </a:solidFill>
                                  <a:latin typeface="Cambria Math" panose="02040503050406030204" pitchFamily="18" charset="0"/>
                                </a:rPr>
                                <m:t>𝑡</m:t>
                              </m:r>
                            </m:e>
                            <m:sub>
                              <m:r>
                                <a:rPr lang="en-US" altLang="zh-CN" sz="2800" i="1">
                                  <a:solidFill>
                                    <a:srgbClr val="FF0000"/>
                                  </a:solidFill>
                                  <a:latin typeface="Cambria Math" panose="02040503050406030204" pitchFamily="18" charset="0"/>
                                </a:rPr>
                                <m:t>2</m:t>
                              </m:r>
                            </m:sub>
                          </m:sSub>
                        </m:sup>
                        <m:e>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𝐹</m:t>
                              </m:r>
                            </m:e>
                          </m:acc>
                          <m:d>
                            <m:dPr>
                              <m:ctrlPr>
                                <a:rPr lang="en-US" altLang="zh-CN" sz="2800" i="1">
                                  <a:solidFill>
                                    <a:srgbClr val="FF0000"/>
                                  </a:solidFill>
                                  <a:latin typeface="Cambria Math"/>
                                </a:rPr>
                              </m:ctrlPr>
                            </m:dPr>
                            <m:e>
                              <m:r>
                                <a:rPr lang="en-US" altLang="zh-CN" sz="2800" i="1">
                                  <a:solidFill>
                                    <a:srgbClr val="FF0000"/>
                                  </a:solidFill>
                                  <a:latin typeface="Cambria Math" panose="02040503050406030204" pitchFamily="18" charset="0"/>
                                </a:rPr>
                                <m:t>𝑡</m:t>
                              </m:r>
                            </m:e>
                          </m:d>
                          <m:r>
                            <a:rPr lang="en-US" altLang="zh-CN" sz="2800" i="1">
                              <a:solidFill>
                                <a:srgbClr val="FF0000"/>
                              </a:solidFill>
                              <a:latin typeface="Cambria Math" panose="02040503050406030204" pitchFamily="18" charset="0"/>
                            </a:rPr>
                            <m:t>𝑑𝑡</m:t>
                          </m:r>
                        </m:e>
                      </m:nary>
                    </m:oMath>
                  </m:oMathPara>
                </a14:m>
                <a:endParaRPr lang="zh-CN" altLang="en-US" sz="2800" dirty="0">
                  <a:solidFill>
                    <a:srgbClr val="0000FF"/>
                  </a:solidFill>
                  <a:latin typeface="+mn-lt"/>
                  <a:ea typeface="+mn-ea"/>
                </a:endParaRPr>
              </a:p>
            </p:txBody>
          </p:sp>
        </mc:Choice>
        <mc:Fallback xmlns="">
          <p:sp>
            <p:nvSpPr>
              <p:cNvPr id="5" name="文本框 4">
                <a:extLst>
                  <a:ext uri="{FF2B5EF4-FFF2-40B4-BE49-F238E27FC236}">
                    <a16:creationId xmlns:a16="http://schemas.microsoft.com/office/drawing/2014/main" id="{F6849872-C37F-4BA0-AE6D-C4723FA19BA9}"/>
                  </a:ext>
                </a:extLst>
              </p:cNvPr>
              <p:cNvSpPr txBox="1">
                <a:spLocks noRot="1" noChangeAspect="1" noMove="1" noResize="1" noEditPoints="1" noAdjustHandles="1" noChangeArrowheads="1" noChangeShapeType="1" noTextEdit="1"/>
              </p:cNvSpPr>
              <p:nvPr/>
            </p:nvSpPr>
            <p:spPr>
              <a:xfrm>
                <a:off x="617677" y="3655559"/>
                <a:ext cx="3697487" cy="1014252"/>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2063671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2" grpId="0"/>
      <p:bldP spid="3" grpId="0"/>
      <p:bldP spid="4"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1" name="Text Box 1035"/>
          <p:cNvSpPr txBox="1">
            <a:spLocks noChangeArrowheads="1"/>
          </p:cNvSpPr>
          <p:nvPr/>
        </p:nvSpPr>
        <p:spPr bwMode="auto">
          <a:xfrm>
            <a:off x="1129128" y="1543052"/>
            <a:ext cx="3124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确定研究对象 </a:t>
            </a:r>
          </a:p>
        </p:txBody>
      </p:sp>
      <p:sp>
        <p:nvSpPr>
          <p:cNvPr id="35852" name="Text Box 1036"/>
          <p:cNvSpPr txBox="1">
            <a:spLocks noChangeArrowheads="1"/>
          </p:cNvSpPr>
          <p:nvPr/>
        </p:nvSpPr>
        <p:spPr bwMode="auto">
          <a:xfrm>
            <a:off x="1129128" y="2525716"/>
            <a:ext cx="3810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进行受力分析 </a:t>
            </a:r>
          </a:p>
        </p:txBody>
      </p:sp>
      <p:sp>
        <p:nvSpPr>
          <p:cNvPr id="35853" name="Text Box 1037"/>
          <p:cNvSpPr txBox="1">
            <a:spLocks noChangeArrowheads="1"/>
          </p:cNvSpPr>
          <p:nvPr/>
        </p:nvSpPr>
        <p:spPr bwMode="auto">
          <a:xfrm>
            <a:off x="1129128" y="3506791"/>
            <a:ext cx="4876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建立坐标系或规定正方向 </a:t>
            </a:r>
          </a:p>
        </p:txBody>
      </p:sp>
      <p:sp>
        <p:nvSpPr>
          <p:cNvPr id="35854" name="Text Box 1038"/>
          <p:cNvSpPr txBox="1">
            <a:spLocks noChangeArrowheads="1"/>
          </p:cNvSpPr>
          <p:nvPr/>
        </p:nvSpPr>
        <p:spPr bwMode="auto">
          <a:xfrm>
            <a:off x="1129128" y="4487866"/>
            <a:ext cx="6762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确定冲量的方向、初动量和末动量 </a:t>
            </a:r>
          </a:p>
        </p:txBody>
      </p:sp>
      <p:sp>
        <p:nvSpPr>
          <p:cNvPr id="35855" name="Text Box 1039"/>
          <p:cNvSpPr txBox="1">
            <a:spLocks noChangeArrowheads="1"/>
          </p:cNvSpPr>
          <p:nvPr/>
        </p:nvSpPr>
        <p:spPr bwMode="auto">
          <a:xfrm>
            <a:off x="1129128" y="5470527"/>
            <a:ext cx="4800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根据动量定理列方程求解 </a:t>
            </a:r>
          </a:p>
        </p:txBody>
      </p:sp>
      <p:pic>
        <p:nvPicPr>
          <p:cNvPr id="35856" name="Picture 1040"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4" y="1487488"/>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7" name="Picture 1041"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4" y="2471738"/>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8" name="Picture 1042"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4" y="3454401"/>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9" name="Picture 1043"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4" y="4438651"/>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60" name="Picture 1044"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4" y="5422901"/>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运用动量定理解题时的步骤 </a:t>
            </a:r>
          </a:p>
        </p:txBody>
      </p:sp>
    </p:spTree>
    <p:extLst>
      <p:ext uri="{BB962C8B-B14F-4D97-AF65-F5344CB8AC3E}">
        <p14:creationId xmlns:p14="http://schemas.microsoft.com/office/powerpoint/2010/main" val="47023297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5856"/>
                                        </p:tgtEl>
                                        <p:attrNameLst>
                                          <p:attrName>style.visibility</p:attrName>
                                        </p:attrNameLst>
                                      </p:cBhvr>
                                      <p:to>
                                        <p:strVal val="visible"/>
                                      </p:to>
                                    </p:set>
                                    <p:animEffect transition="in" filter="wipe(left)">
                                      <p:cBhvr>
                                        <p:cTn id="7" dur="500"/>
                                        <p:tgtEl>
                                          <p:spTgt spid="358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851"/>
                                        </p:tgtEl>
                                        <p:attrNameLst>
                                          <p:attrName>style.visibility</p:attrName>
                                        </p:attrNameLst>
                                      </p:cBhvr>
                                      <p:to>
                                        <p:strVal val="visible"/>
                                      </p:to>
                                    </p:set>
                                    <p:animEffect transition="in" filter="wipe(left)">
                                      <p:cBhvr>
                                        <p:cTn id="12" dur="500"/>
                                        <p:tgtEl>
                                          <p:spTgt spid="358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5857"/>
                                        </p:tgtEl>
                                        <p:attrNameLst>
                                          <p:attrName>style.visibility</p:attrName>
                                        </p:attrNameLst>
                                      </p:cBhvr>
                                      <p:to>
                                        <p:strVal val="visible"/>
                                      </p:to>
                                    </p:set>
                                    <p:animEffect transition="in" filter="wipe(left)">
                                      <p:cBhvr>
                                        <p:cTn id="17" dur="500"/>
                                        <p:tgtEl>
                                          <p:spTgt spid="3585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5852"/>
                                        </p:tgtEl>
                                        <p:attrNameLst>
                                          <p:attrName>style.visibility</p:attrName>
                                        </p:attrNameLst>
                                      </p:cBhvr>
                                      <p:to>
                                        <p:strVal val="visible"/>
                                      </p:to>
                                    </p:set>
                                    <p:animEffect transition="in" filter="wipe(left)">
                                      <p:cBhvr>
                                        <p:cTn id="22" dur="500"/>
                                        <p:tgtEl>
                                          <p:spTgt spid="3585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5858"/>
                                        </p:tgtEl>
                                        <p:attrNameLst>
                                          <p:attrName>style.visibility</p:attrName>
                                        </p:attrNameLst>
                                      </p:cBhvr>
                                      <p:to>
                                        <p:strVal val="visible"/>
                                      </p:to>
                                    </p:set>
                                    <p:animEffect transition="in" filter="wipe(left)">
                                      <p:cBhvr>
                                        <p:cTn id="27" dur="500"/>
                                        <p:tgtEl>
                                          <p:spTgt spid="3585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5853"/>
                                        </p:tgtEl>
                                        <p:attrNameLst>
                                          <p:attrName>style.visibility</p:attrName>
                                        </p:attrNameLst>
                                      </p:cBhvr>
                                      <p:to>
                                        <p:strVal val="visible"/>
                                      </p:to>
                                    </p:set>
                                    <p:animEffect transition="in" filter="wipe(left)">
                                      <p:cBhvr>
                                        <p:cTn id="32" dur="500"/>
                                        <p:tgtEl>
                                          <p:spTgt spid="3585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5859"/>
                                        </p:tgtEl>
                                        <p:attrNameLst>
                                          <p:attrName>style.visibility</p:attrName>
                                        </p:attrNameLst>
                                      </p:cBhvr>
                                      <p:to>
                                        <p:strVal val="visible"/>
                                      </p:to>
                                    </p:set>
                                    <p:animEffect transition="in" filter="wipe(left)">
                                      <p:cBhvr>
                                        <p:cTn id="37" dur="500"/>
                                        <p:tgtEl>
                                          <p:spTgt spid="3585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5854"/>
                                        </p:tgtEl>
                                        <p:attrNameLst>
                                          <p:attrName>style.visibility</p:attrName>
                                        </p:attrNameLst>
                                      </p:cBhvr>
                                      <p:to>
                                        <p:strVal val="visible"/>
                                      </p:to>
                                    </p:set>
                                    <p:animEffect transition="in" filter="wipe(left)">
                                      <p:cBhvr>
                                        <p:cTn id="42" dur="500"/>
                                        <p:tgtEl>
                                          <p:spTgt spid="3585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5860"/>
                                        </p:tgtEl>
                                        <p:attrNameLst>
                                          <p:attrName>style.visibility</p:attrName>
                                        </p:attrNameLst>
                                      </p:cBhvr>
                                      <p:to>
                                        <p:strVal val="visible"/>
                                      </p:to>
                                    </p:set>
                                    <p:animEffect transition="in" filter="wipe(left)">
                                      <p:cBhvr>
                                        <p:cTn id="47" dur="500"/>
                                        <p:tgtEl>
                                          <p:spTgt spid="3586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5855"/>
                                        </p:tgtEl>
                                        <p:attrNameLst>
                                          <p:attrName>style.visibility</p:attrName>
                                        </p:attrNameLst>
                                      </p:cBhvr>
                                      <p:to>
                                        <p:strVal val="visible"/>
                                      </p:to>
                                    </p:set>
                                    <p:animEffect transition="in" filter="wipe(left)">
                                      <p:cBhvr>
                                        <p:cTn id="52" dur="500"/>
                                        <p:tgtEl>
                                          <p:spTgt spid="35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1" grpId="0"/>
      <p:bldP spid="35852" grpId="0"/>
      <p:bldP spid="35853" grpId="0"/>
      <p:bldP spid="35854" grpId="0"/>
      <p:bldP spid="3585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1095"/>
          <p:cNvGrpSpPr>
            <a:grpSpLocks/>
          </p:cNvGrpSpPr>
          <p:nvPr/>
        </p:nvGrpSpPr>
        <p:grpSpPr bwMode="auto">
          <a:xfrm>
            <a:off x="3219452" y="1990725"/>
            <a:ext cx="4035425" cy="2362200"/>
            <a:chOff x="2786" y="1440"/>
            <a:chExt cx="2542" cy="1488"/>
          </a:xfrm>
        </p:grpSpPr>
        <p:pic>
          <p:nvPicPr>
            <p:cNvPr id="20487" name="Picture 102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24" y="1440"/>
              <a:ext cx="1604" cy="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488" name="Group 1029"/>
            <p:cNvGrpSpPr>
              <a:grpSpLocks/>
            </p:cNvGrpSpPr>
            <p:nvPr/>
          </p:nvGrpSpPr>
          <p:grpSpPr bwMode="auto">
            <a:xfrm>
              <a:off x="3050" y="2096"/>
              <a:ext cx="573" cy="782"/>
              <a:chOff x="1680" y="960"/>
              <a:chExt cx="480" cy="672"/>
            </a:xfrm>
          </p:grpSpPr>
          <p:sp>
            <p:nvSpPr>
              <p:cNvPr id="20492" name="AutoShape 1030" descr="水滴"/>
              <p:cNvSpPr>
                <a:spLocks noChangeArrowheads="1"/>
              </p:cNvSpPr>
              <p:nvPr/>
            </p:nvSpPr>
            <p:spPr bwMode="auto">
              <a:xfrm>
                <a:off x="1680" y="1200"/>
                <a:ext cx="480" cy="432"/>
              </a:xfrm>
              <a:prstGeom prst="can">
                <a:avLst>
                  <a:gd name="adj" fmla="val 25000"/>
                </a:avLst>
              </a:prstGeom>
              <a:blipFill dpi="0" rotWithShape="0">
                <a:blip r:embed="rId3"/>
                <a:srcRect/>
                <a:tile tx="0" ty="0" sx="100000" sy="100000" flip="none" algn="tl"/>
              </a:blip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
            <p:nvSpPr>
              <p:cNvPr id="20493" name="AutoShape 1031"/>
              <p:cNvSpPr>
                <a:spLocks noChangeArrowheads="1"/>
              </p:cNvSpPr>
              <p:nvPr/>
            </p:nvSpPr>
            <p:spPr bwMode="auto">
              <a:xfrm>
                <a:off x="1680" y="960"/>
                <a:ext cx="480" cy="672"/>
              </a:xfrm>
              <a:prstGeom prst="can">
                <a:avLst>
                  <a:gd name="adj" fmla="val 35000"/>
                </a:avLst>
              </a:prstGeom>
              <a:solidFill>
                <a:srgbClr val="8ADECE">
                  <a:alpha val="50195"/>
                </a:srgbClr>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grpSp>
        <p:sp>
          <p:nvSpPr>
            <p:cNvPr id="20489" name="AutoShape 1032"/>
            <p:cNvSpPr>
              <a:spLocks noChangeArrowheads="1"/>
            </p:cNvSpPr>
            <p:nvPr/>
          </p:nvSpPr>
          <p:spPr bwMode="auto">
            <a:xfrm rot="1524662">
              <a:off x="2786" y="1966"/>
              <a:ext cx="1102" cy="479"/>
            </a:xfrm>
            <a:prstGeom prst="cube">
              <a:avLst>
                <a:gd name="adj" fmla="val 93560"/>
              </a:avLst>
            </a:prstGeom>
            <a:solidFill>
              <a:srgbClr val="F1F694">
                <a:alpha val="50195"/>
              </a:srgbClr>
            </a:solidFill>
            <a:ln w="12700">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
          <p:nvSpPr>
            <p:cNvPr id="20490" name="Oval 1033"/>
            <p:cNvSpPr>
              <a:spLocks noChangeArrowheads="1"/>
            </p:cNvSpPr>
            <p:nvPr/>
          </p:nvSpPr>
          <p:spPr bwMode="auto">
            <a:xfrm>
              <a:off x="3170" y="2011"/>
              <a:ext cx="336" cy="216"/>
            </a:xfrm>
            <a:prstGeom prst="ellipse">
              <a:avLst/>
            </a:prstGeom>
            <a:gradFill rotWithShape="0">
              <a:gsLst>
                <a:gs pos="0">
                  <a:srgbClr val="FFFFFF"/>
                </a:gs>
                <a:gs pos="100000">
                  <a:srgbClr val="EDBD91"/>
                </a:gs>
              </a:gsLst>
              <a:path path="shape">
                <a:fillToRect l="50000" t="50000" r="50000" b="50000"/>
              </a:path>
            </a:gradFill>
            <a:ln w="12700">
              <a:solidFill>
                <a:srgbClr val="996633"/>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
          <p:nvSpPr>
            <p:cNvPr id="20491" name="AutoShape 1034"/>
            <p:cNvSpPr>
              <a:spLocks noChangeArrowheads="1"/>
            </p:cNvSpPr>
            <p:nvPr/>
          </p:nvSpPr>
          <p:spPr bwMode="auto">
            <a:xfrm rot="-3535121">
              <a:off x="3949" y="1790"/>
              <a:ext cx="43" cy="794"/>
            </a:xfrm>
            <a:prstGeom prst="can">
              <a:avLst>
                <a:gd name="adj" fmla="val 75228"/>
              </a:avLst>
            </a:prstGeom>
            <a:gradFill rotWithShape="0">
              <a:gsLst>
                <a:gs pos="0">
                  <a:srgbClr val="004700"/>
                </a:gs>
                <a:gs pos="50000">
                  <a:srgbClr val="009900"/>
                </a:gs>
                <a:gs pos="100000">
                  <a:srgbClr val="004700"/>
                </a:gs>
              </a:gsLst>
              <a:lin ang="0" scaled="1"/>
            </a:gra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grpSp>
      <p:sp>
        <p:nvSpPr>
          <p:cNvPr id="20483" name="Text Box 1035"/>
          <p:cNvSpPr txBox="1">
            <a:spLocks noChangeArrowheads="1"/>
          </p:cNvSpPr>
          <p:nvPr/>
        </p:nvSpPr>
        <p:spPr bwMode="auto">
          <a:xfrm>
            <a:off x="628649" y="588963"/>
            <a:ext cx="9272587"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Tx/>
              <a:buSzTx/>
              <a:buFontTx/>
              <a:buNone/>
            </a:pPr>
            <a:r>
              <a:rPr lang="zh-CN" altLang="en-US" sz="2800" dirty="0">
                <a:solidFill>
                  <a:srgbClr val="0000FF"/>
                </a:solidFill>
                <a:latin typeface="+mn-lt"/>
                <a:ea typeface="+mn-ea"/>
              </a:rPr>
              <a:t>问：为什么迅速地把盖在杯上的薄板从侧面打去，鸡蛋就掉在杯中；慢慢地将薄板拉开，鸡蛋就会和薄板一起移动？</a:t>
            </a:r>
          </a:p>
        </p:txBody>
      </p:sp>
      <mc:AlternateContent xmlns:mc="http://schemas.openxmlformats.org/markup-compatibility/2006" xmlns:a14="http://schemas.microsoft.com/office/drawing/2010/main">
        <mc:Choice Requires="a14">
          <p:sp>
            <p:nvSpPr>
              <p:cNvPr id="20485" name="Text Box 1096"/>
              <p:cNvSpPr txBox="1">
                <a:spLocks noChangeArrowheads="1"/>
              </p:cNvSpPr>
              <p:nvPr/>
            </p:nvSpPr>
            <p:spPr bwMode="auto">
              <a:xfrm>
                <a:off x="628650" y="4657728"/>
                <a:ext cx="9272587" cy="13239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Tx/>
                  <a:buSzTx/>
                  <a:buFontTx/>
                  <a:buNone/>
                </a:pPr>
                <a:r>
                  <a:rPr lang="zh-CN" altLang="en-US" sz="2800" dirty="0">
                    <a:solidFill>
                      <a:srgbClr val="0000FF"/>
                    </a:solidFill>
                    <a:latin typeface="+mn-lt"/>
                    <a:ea typeface="+mn-ea"/>
                  </a:rPr>
                  <a:t>答：因为鸡蛋和薄板间的摩擦力有限，若棒打击时间很短，</a:t>
                </a:r>
                <a14:m>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rPr>
                          <m:t>𝑓</m:t>
                        </m:r>
                      </m:sub>
                    </m:sSub>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𝑡</m:t>
                    </m:r>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lang="zh-CN" altLang="en-US" sz="2800" dirty="0">
                    <a:solidFill>
                      <a:srgbClr val="0000FF"/>
                    </a:solidFill>
                    <a:latin typeface="+mn-lt"/>
                    <a:ea typeface="+mn-ea"/>
                  </a:rPr>
                  <a:t>，</a:t>
                </a:r>
                <a14:m>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𝑃</m:t>
                            </m:r>
                          </m:e>
                        </m:acc>
                      </m:e>
                      <m:sub>
                        <m:r>
                          <a:rPr lang="zh-CN" altLang="en-US" sz="2800" i="1" smtClean="0">
                            <a:solidFill>
                              <a:srgbClr val="0000FF"/>
                            </a:solidFill>
                            <a:latin typeface="Cambria Math" panose="02040503050406030204" pitchFamily="18" charset="0"/>
                          </a:rPr>
                          <m:t>蛋</m:t>
                        </m:r>
                      </m:sub>
                    </m:sSub>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lang="zh-CN" altLang="en-US" sz="2800" dirty="0">
                    <a:solidFill>
                      <a:srgbClr val="0000FF"/>
                    </a:solidFill>
                    <a:latin typeface="+mn-lt"/>
                    <a:ea typeface="+mn-ea"/>
                  </a:rPr>
                  <a:t>。所以鸡蛋就掉在杯中。</a:t>
                </a:r>
                <a:endParaRPr lang="en-US" altLang="zh-CN" sz="2800" dirty="0">
                  <a:solidFill>
                    <a:srgbClr val="0000FF"/>
                  </a:solidFill>
                  <a:latin typeface="+mn-lt"/>
                  <a:ea typeface="+mn-ea"/>
                </a:endParaRPr>
              </a:p>
            </p:txBody>
          </p:sp>
        </mc:Choice>
        <mc:Fallback xmlns="">
          <p:sp>
            <p:nvSpPr>
              <p:cNvPr id="20485" name="Text Box 1096"/>
              <p:cNvSpPr txBox="1">
                <a:spLocks noRot="1" noChangeAspect="1" noMove="1" noResize="1" noEditPoints="1" noAdjustHandles="1" noChangeArrowheads="1" noChangeShapeType="1" noTextEdit="1"/>
              </p:cNvSpPr>
              <p:nvPr/>
            </p:nvSpPr>
            <p:spPr bwMode="auto">
              <a:xfrm>
                <a:off x="628650" y="4657728"/>
                <a:ext cx="9272587" cy="1323976"/>
              </a:xfrm>
              <a:prstGeom prst="rect">
                <a:avLst/>
              </a:prstGeom>
              <a:blipFill>
                <a:blip r:embed="rId4"/>
                <a:stretch>
                  <a:fillRect l="-1315" t="-1382" r="-5260" b="-41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12382842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485"/>
                                        </p:tgtEl>
                                        <p:attrNameLst>
                                          <p:attrName>style.visibility</p:attrName>
                                        </p:attrNameLst>
                                      </p:cBhvr>
                                      <p:to>
                                        <p:strVal val="visible"/>
                                      </p:to>
                                    </p:set>
                                    <p:animEffect transition="in" filter="wipe(left)">
                                      <p:cBhvr>
                                        <p:cTn id="7" dur="500"/>
                                        <p:tgtEl>
                                          <p:spTgt spid="20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ChangeArrowheads="1"/>
          </p:cNvSpPr>
          <p:nvPr/>
        </p:nvSpPr>
        <p:spPr bwMode="auto">
          <a:xfrm>
            <a:off x="7056163" y="2482854"/>
            <a:ext cx="2362200" cy="309279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
        <p:nvSpPr>
          <p:cNvPr id="21507" name="Rectangle 4"/>
          <p:cNvSpPr>
            <a:spLocks noChangeArrowheads="1"/>
          </p:cNvSpPr>
          <p:nvPr/>
        </p:nvSpPr>
        <p:spPr bwMode="auto">
          <a:xfrm>
            <a:off x="9037363" y="2711454"/>
            <a:ext cx="152400" cy="2209800"/>
          </a:xfrm>
          <a:prstGeom prst="rect">
            <a:avLst/>
          </a:prstGeom>
          <a:gradFill rotWithShape="0">
            <a:gsLst>
              <a:gs pos="0">
                <a:srgbClr val="003300"/>
              </a:gs>
              <a:gs pos="100000">
                <a:srgbClr val="5D7D5D"/>
              </a:gs>
            </a:gsLst>
            <a:path path="rect">
              <a:fillToRect r="100000" b="100000"/>
            </a:path>
          </a:gradFill>
          <a:ln w="9525">
            <a:solidFill>
              <a:srgbClr val="00330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grpSp>
        <p:nvGrpSpPr>
          <p:cNvPr id="2" name="Group 5"/>
          <p:cNvGrpSpPr>
            <a:grpSpLocks/>
          </p:cNvGrpSpPr>
          <p:nvPr/>
        </p:nvGrpSpPr>
        <p:grpSpPr bwMode="auto">
          <a:xfrm>
            <a:off x="7741963" y="2863854"/>
            <a:ext cx="1143000" cy="914400"/>
            <a:chOff x="3648" y="1056"/>
            <a:chExt cx="720" cy="576"/>
          </a:xfrm>
        </p:grpSpPr>
        <p:sp>
          <p:nvSpPr>
            <p:cNvPr id="21550" name="Line 6"/>
            <p:cNvSpPr>
              <a:spLocks noChangeShapeType="1"/>
            </p:cNvSpPr>
            <p:nvPr/>
          </p:nvSpPr>
          <p:spPr bwMode="auto">
            <a:xfrm>
              <a:off x="3744" y="1152"/>
              <a:ext cx="624" cy="480"/>
            </a:xfrm>
            <a:prstGeom prst="line">
              <a:avLst/>
            </a:prstGeom>
            <a:noFill/>
            <a:ln w="22225">
              <a:solidFill>
                <a:srgbClr val="3333CC"/>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aphicFrame>
          <p:nvGraphicFramePr>
            <p:cNvPr id="21551" name="Object 3"/>
            <p:cNvGraphicFramePr>
              <a:graphicFrameLocks noChangeAspect="1"/>
            </p:cNvGraphicFramePr>
            <p:nvPr/>
          </p:nvGraphicFramePr>
          <p:xfrm>
            <a:off x="3648" y="1056"/>
            <a:ext cx="188" cy="192"/>
          </p:xfrm>
          <a:graphic>
            <a:graphicData uri="http://schemas.openxmlformats.org/presentationml/2006/ole">
              <mc:AlternateContent xmlns:mc="http://schemas.openxmlformats.org/markup-compatibility/2006">
                <mc:Choice xmlns:v="urn:schemas-microsoft-com:vml" Requires="v">
                  <p:oleObj spid="_x0000_s152808" name="Clip" r:id="rId3" imgW="380852" imgH="390270" progId="MS_ClipArt_Gallery.2">
                    <p:embed/>
                  </p:oleObj>
                </mc:Choice>
                <mc:Fallback>
                  <p:oleObj name="Clip" r:id="rId3" imgW="380852" imgH="390270" progId="MS_ClipArt_Gallery.2">
                    <p:embed/>
                    <p:pic>
                      <p:nvPicPr>
                        <p:cNvPr id="2155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8" y="1056"/>
                          <a:ext cx="18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0"/>
          <p:cNvGrpSpPr>
            <a:grpSpLocks/>
          </p:cNvGrpSpPr>
          <p:nvPr/>
        </p:nvGrpSpPr>
        <p:grpSpPr bwMode="auto">
          <a:xfrm>
            <a:off x="7741963" y="2863854"/>
            <a:ext cx="1295400" cy="1066800"/>
            <a:chOff x="3648" y="1056"/>
            <a:chExt cx="816" cy="672"/>
          </a:xfrm>
        </p:grpSpPr>
        <p:graphicFrame>
          <p:nvGraphicFramePr>
            <p:cNvPr id="21545" name="Object 6"/>
            <p:cNvGraphicFramePr>
              <a:graphicFrameLocks noChangeAspect="1"/>
            </p:cNvGraphicFramePr>
            <p:nvPr/>
          </p:nvGraphicFramePr>
          <p:xfrm>
            <a:off x="4276" y="1536"/>
            <a:ext cx="188" cy="192"/>
          </p:xfrm>
          <a:graphic>
            <a:graphicData uri="http://schemas.openxmlformats.org/presentationml/2006/ole">
              <mc:AlternateContent xmlns:mc="http://schemas.openxmlformats.org/markup-compatibility/2006">
                <mc:Choice xmlns:v="urn:schemas-microsoft-com:vml" Requires="v">
                  <p:oleObj spid="_x0000_s152809" name="剪辑" r:id="rId5" imgW="380852" imgH="390270" progId="MS_ClipArt_Gallery.2">
                    <p:embed/>
                  </p:oleObj>
                </mc:Choice>
                <mc:Fallback>
                  <p:oleObj name="剪辑" r:id="rId5" imgW="380852" imgH="390270" progId="MS_ClipArt_Gallery.2">
                    <p:embed/>
                    <p:pic>
                      <p:nvPicPr>
                        <p:cNvPr id="21545"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6" y="1536"/>
                          <a:ext cx="18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1546" name="Group 12"/>
            <p:cNvGrpSpPr>
              <a:grpSpLocks/>
            </p:cNvGrpSpPr>
            <p:nvPr/>
          </p:nvGrpSpPr>
          <p:grpSpPr bwMode="auto">
            <a:xfrm>
              <a:off x="3648" y="1056"/>
              <a:ext cx="720" cy="576"/>
              <a:chOff x="2544" y="1728"/>
              <a:chExt cx="720" cy="576"/>
            </a:xfrm>
          </p:grpSpPr>
          <p:sp>
            <p:nvSpPr>
              <p:cNvPr id="21547" name="Line 13"/>
              <p:cNvSpPr>
                <a:spLocks noChangeShapeType="1"/>
              </p:cNvSpPr>
              <p:nvPr/>
            </p:nvSpPr>
            <p:spPr bwMode="auto">
              <a:xfrm>
                <a:off x="2640" y="1824"/>
                <a:ext cx="624" cy="480"/>
              </a:xfrm>
              <a:prstGeom prst="line">
                <a:avLst/>
              </a:prstGeom>
              <a:noFill/>
              <a:ln w="22225">
                <a:solidFill>
                  <a:srgbClr val="3333CC"/>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aphicFrame>
            <p:nvGraphicFramePr>
              <p:cNvPr id="21548" name="Object 7"/>
              <p:cNvGraphicFramePr>
                <a:graphicFrameLocks noChangeAspect="1"/>
              </p:cNvGraphicFramePr>
              <p:nvPr/>
            </p:nvGraphicFramePr>
            <p:xfrm>
              <a:off x="2544" y="1728"/>
              <a:ext cx="188" cy="192"/>
            </p:xfrm>
            <a:graphic>
              <a:graphicData uri="http://schemas.openxmlformats.org/presentationml/2006/ole">
                <mc:AlternateContent xmlns:mc="http://schemas.openxmlformats.org/markup-compatibility/2006">
                  <mc:Choice xmlns:v="urn:schemas-microsoft-com:vml" Requires="v">
                    <p:oleObj spid="_x0000_s152810" name="Clip" r:id="rId6" imgW="380852" imgH="390270" progId="MS_ClipArt_Gallery.2">
                      <p:embed/>
                    </p:oleObj>
                  </mc:Choice>
                  <mc:Fallback>
                    <p:oleObj name="Clip" r:id="rId6" imgW="380852" imgH="390270" progId="MS_ClipArt_Gallery.2">
                      <p:embed/>
                      <p:pic>
                        <p:nvPicPr>
                          <p:cNvPr id="21548"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 y="1728"/>
                            <a:ext cx="18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49" name="Oval 15"/>
              <p:cNvSpPr>
                <a:spLocks noChangeArrowheads="1"/>
              </p:cNvSpPr>
              <p:nvPr/>
            </p:nvSpPr>
            <p:spPr bwMode="auto">
              <a:xfrm>
                <a:off x="2544" y="1728"/>
                <a:ext cx="192" cy="192"/>
              </a:xfrm>
              <a:prstGeom prst="ellipse">
                <a:avLst/>
              </a:prstGeom>
              <a:solidFill>
                <a:schemeClr val="bg1"/>
              </a:solidFill>
              <a:ln w="38100">
                <a:solidFill>
                  <a:srgbClr val="003300"/>
                </a:solidFill>
                <a:prstDash val="sysDot"/>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grpSp>
      </p:grpSp>
      <p:grpSp>
        <p:nvGrpSpPr>
          <p:cNvPr id="5" name="Group 16"/>
          <p:cNvGrpSpPr>
            <a:grpSpLocks/>
          </p:cNvGrpSpPr>
          <p:nvPr/>
        </p:nvGrpSpPr>
        <p:grpSpPr bwMode="auto">
          <a:xfrm>
            <a:off x="7741963" y="3016254"/>
            <a:ext cx="1289050" cy="1676400"/>
            <a:chOff x="4416" y="1776"/>
            <a:chExt cx="812" cy="1056"/>
          </a:xfrm>
        </p:grpSpPr>
        <p:grpSp>
          <p:nvGrpSpPr>
            <p:cNvPr id="21539" name="Group 17"/>
            <p:cNvGrpSpPr>
              <a:grpSpLocks/>
            </p:cNvGrpSpPr>
            <p:nvPr/>
          </p:nvGrpSpPr>
          <p:grpSpPr bwMode="auto">
            <a:xfrm>
              <a:off x="4416" y="2160"/>
              <a:ext cx="812" cy="672"/>
              <a:chOff x="4416" y="2160"/>
              <a:chExt cx="812" cy="672"/>
            </a:xfrm>
          </p:grpSpPr>
          <p:graphicFrame>
            <p:nvGraphicFramePr>
              <p:cNvPr id="21541" name="Object 8"/>
              <p:cNvGraphicFramePr>
                <a:graphicFrameLocks noChangeAspect="1"/>
              </p:cNvGraphicFramePr>
              <p:nvPr/>
            </p:nvGraphicFramePr>
            <p:xfrm>
              <a:off x="4416" y="2640"/>
              <a:ext cx="188" cy="192"/>
            </p:xfrm>
            <a:graphic>
              <a:graphicData uri="http://schemas.openxmlformats.org/presentationml/2006/ole">
                <mc:AlternateContent xmlns:mc="http://schemas.openxmlformats.org/markup-compatibility/2006">
                  <mc:Choice xmlns:v="urn:schemas-microsoft-com:vml" Requires="v">
                    <p:oleObj spid="_x0000_s152811" name="Clip" r:id="rId7" imgW="380852" imgH="390270" progId="MS_ClipArt_Gallery.2">
                      <p:embed/>
                    </p:oleObj>
                  </mc:Choice>
                  <mc:Fallback>
                    <p:oleObj name="Clip" r:id="rId7" imgW="380852" imgH="390270" progId="MS_ClipArt_Gallery.2">
                      <p:embed/>
                      <p:pic>
                        <p:nvPicPr>
                          <p:cNvPr id="21541"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6" y="2640"/>
                            <a:ext cx="18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1542" name="Group 19"/>
              <p:cNvGrpSpPr>
                <a:grpSpLocks/>
              </p:cNvGrpSpPr>
              <p:nvPr/>
            </p:nvGrpSpPr>
            <p:grpSpPr bwMode="auto">
              <a:xfrm>
                <a:off x="4560" y="2160"/>
                <a:ext cx="668" cy="671"/>
                <a:chOff x="4560" y="2160"/>
                <a:chExt cx="668" cy="671"/>
              </a:xfrm>
            </p:grpSpPr>
            <p:sp>
              <p:nvSpPr>
                <p:cNvPr id="21543" name="Oval 20"/>
                <p:cNvSpPr>
                  <a:spLocks noChangeArrowheads="1"/>
                </p:cNvSpPr>
                <p:nvPr/>
              </p:nvSpPr>
              <p:spPr bwMode="auto">
                <a:xfrm rot="6120688">
                  <a:off x="5036" y="2160"/>
                  <a:ext cx="192" cy="192"/>
                </a:xfrm>
                <a:prstGeom prst="ellipse">
                  <a:avLst/>
                </a:prstGeom>
                <a:solidFill>
                  <a:schemeClr val="bg1"/>
                </a:solidFill>
                <a:ln w="38100">
                  <a:solidFill>
                    <a:srgbClr val="003300"/>
                  </a:solidFill>
                  <a:prstDash val="sysDot"/>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
              <p:nvSpPr>
                <p:cNvPr id="21544" name="Line 21"/>
                <p:cNvSpPr>
                  <a:spLocks noChangeShapeType="1"/>
                </p:cNvSpPr>
                <p:nvPr/>
              </p:nvSpPr>
              <p:spPr bwMode="auto">
                <a:xfrm rot="6328702">
                  <a:off x="4465" y="2255"/>
                  <a:ext cx="671" cy="481"/>
                </a:xfrm>
                <a:prstGeom prst="line">
                  <a:avLst/>
                </a:prstGeom>
                <a:noFill/>
                <a:ln w="34925">
                  <a:solidFill>
                    <a:srgbClr val="3333CC"/>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sp>
          <p:nvSpPr>
            <p:cNvPr id="21540" name="Line 22"/>
            <p:cNvSpPr>
              <a:spLocks noChangeShapeType="1"/>
            </p:cNvSpPr>
            <p:nvPr/>
          </p:nvSpPr>
          <p:spPr bwMode="auto">
            <a:xfrm>
              <a:off x="4512" y="1776"/>
              <a:ext cx="624" cy="480"/>
            </a:xfrm>
            <a:prstGeom prst="line">
              <a:avLst/>
            </a:prstGeom>
            <a:noFill/>
            <a:ln w="34925">
              <a:solidFill>
                <a:srgbClr val="3333CC"/>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21537" name="Line 24"/>
          <p:cNvSpPr>
            <a:spLocks noChangeShapeType="1"/>
          </p:cNvSpPr>
          <p:nvPr/>
        </p:nvSpPr>
        <p:spPr bwMode="auto">
          <a:xfrm flipH="1">
            <a:off x="7194275" y="3751162"/>
            <a:ext cx="1676400" cy="0"/>
          </a:xfrm>
          <a:prstGeom prst="line">
            <a:avLst/>
          </a:prstGeom>
          <a:noFill/>
          <a:ln w="15875">
            <a:solidFill>
              <a:srgbClr val="003300"/>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lt"/>
              <a:ea typeface="+mn-ea"/>
            </a:endParaRPr>
          </a:p>
        </p:txBody>
      </p:sp>
      <p:grpSp>
        <p:nvGrpSpPr>
          <p:cNvPr id="9" name="Group 26"/>
          <p:cNvGrpSpPr>
            <a:grpSpLocks/>
          </p:cNvGrpSpPr>
          <p:nvPr/>
        </p:nvGrpSpPr>
        <p:grpSpPr bwMode="auto">
          <a:xfrm>
            <a:off x="8869384" y="3751162"/>
            <a:ext cx="243" cy="1905000"/>
            <a:chOff x="4848" y="2400"/>
            <a:chExt cx="243" cy="1200"/>
          </a:xfrm>
        </p:grpSpPr>
        <p:sp>
          <p:nvSpPr>
            <p:cNvPr id="21535" name="Line 27"/>
            <p:cNvSpPr>
              <a:spLocks noChangeShapeType="1"/>
            </p:cNvSpPr>
            <p:nvPr/>
          </p:nvSpPr>
          <p:spPr bwMode="auto">
            <a:xfrm>
              <a:off x="5088" y="2400"/>
              <a:ext cx="0" cy="1056"/>
            </a:xfrm>
            <a:prstGeom prst="line">
              <a:avLst/>
            </a:prstGeom>
            <a:noFill/>
            <a:ln w="15875">
              <a:solidFill>
                <a:srgbClr val="003300"/>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lt"/>
                <a:ea typeface="+mn-ea"/>
              </a:endParaRPr>
            </a:p>
          </p:txBody>
        </p:sp>
        <p:graphicFrame>
          <p:nvGraphicFramePr>
            <p:cNvPr id="21536" name="Object 10"/>
            <p:cNvGraphicFramePr>
              <a:graphicFrameLocks noChangeAspect="1"/>
            </p:cNvGraphicFramePr>
            <p:nvPr/>
          </p:nvGraphicFramePr>
          <p:xfrm>
            <a:off x="4848" y="3312"/>
            <a:ext cx="243" cy="288"/>
          </p:xfrm>
          <a:graphic>
            <a:graphicData uri="http://schemas.openxmlformats.org/presentationml/2006/ole">
              <mc:AlternateContent xmlns:mc="http://schemas.openxmlformats.org/markup-compatibility/2006">
                <mc:Choice xmlns:v="urn:schemas-microsoft-com:vml" Requires="v">
                  <p:oleObj spid="_x0000_s152812" name="Equation" r:id="rId8" imgW="139579" imgH="164957" progId="Equation.3">
                    <p:embed/>
                  </p:oleObj>
                </mc:Choice>
                <mc:Fallback>
                  <p:oleObj name="Equation" r:id="rId8" imgW="139579" imgH="164957" progId="Equation.3">
                    <p:embed/>
                    <p:pic>
                      <p:nvPicPr>
                        <p:cNvPr id="21536"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48" y="3312"/>
                          <a:ext cx="24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0" name="Text Box 29"/>
          <p:cNvSpPr txBox="1">
            <a:spLocks noChangeArrowheads="1"/>
          </p:cNvSpPr>
          <p:nvPr/>
        </p:nvSpPr>
        <p:spPr bwMode="auto">
          <a:xfrm>
            <a:off x="509588" y="2383643"/>
            <a:ext cx="6553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解：建立如图坐标系，由动量定理得</a:t>
            </a:r>
          </a:p>
        </p:txBody>
      </p:sp>
      <mc:AlternateContent xmlns:mc="http://schemas.openxmlformats.org/markup-compatibility/2006" xmlns:a14="http://schemas.microsoft.com/office/drawing/2010/main">
        <mc:Choice Requires="a14">
          <p:sp>
            <p:nvSpPr>
              <p:cNvPr id="21533" name="Text Box 2"/>
              <p:cNvSpPr txBox="1">
                <a:spLocks noChangeArrowheads="1"/>
              </p:cNvSpPr>
              <p:nvPr/>
            </p:nvSpPr>
            <p:spPr bwMode="auto">
              <a:xfrm>
                <a:off x="509588" y="425452"/>
                <a:ext cx="9351864" cy="20409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spcBef>
                    <a:spcPct val="50000"/>
                  </a:spcBef>
                  <a:buClrTx/>
                  <a:buSzTx/>
                  <a:buFontTx/>
                  <a:buNone/>
                </a:pPr>
                <a:r>
                  <a:rPr lang="zh-CN" altLang="en-US" sz="2800" dirty="0">
                    <a:solidFill>
                      <a:srgbClr val="0000FF"/>
                    </a:solidFill>
                    <a:latin typeface="+mn-lt"/>
                    <a:ea typeface="+mn-ea"/>
                  </a:rPr>
                  <a:t>例：一质量为</a:t>
                </a:r>
                <a14:m>
                  <m:oMath xmlns:m="http://schemas.openxmlformats.org/officeDocument/2006/math">
                    <m:r>
                      <a:rPr lang="en-US" altLang="zh-CN" sz="2800" b="0" i="1" smtClean="0">
                        <a:solidFill>
                          <a:srgbClr val="0000FF"/>
                        </a:solidFill>
                        <a:latin typeface="Cambria Math" panose="02040503050406030204" pitchFamily="18" charset="0"/>
                      </a:rPr>
                      <m:t>0.05</m:t>
                    </m:r>
                    <m:r>
                      <a:rPr lang="en-US" altLang="zh-CN" sz="2800" b="0" i="1" smtClean="0">
                        <a:solidFill>
                          <a:srgbClr val="0000FF"/>
                        </a:solidFill>
                        <a:latin typeface="Cambria Math" panose="02040503050406030204" pitchFamily="18" charset="0"/>
                      </a:rPr>
                      <m:t>𝑘𝑔</m:t>
                    </m:r>
                  </m:oMath>
                </a14:m>
                <a:r>
                  <a:rPr lang="zh-CN" altLang="en-US" sz="2800" dirty="0">
                    <a:solidFill>
                      <a:srgbClr val="0000FF"/>
                    </a:solidFill>
                    <a:latin typeface="+mn-lt"/>
                    <a:ea typeface="+mn-ea"/>
                  </a:rPr>
                  <a:t>、速率为</a:t>
                </a:r>
                <a14:m>
                  <m:oMath xmlns:m="http://schemas.openxmlformats.org/officeDocument/2006/math">
                    <m:r>
                      <a:rPr lang="en-US" altLang="zh-CN" sz="2800" i="1">
                        <a:solidFill>
                          <a:srgbClr val="0000FF"/>
                        </a:solidFill>
                        <a:latin typeface="Cambria Math" panose="02040503050406030204" pitchFamily="18" charset="0"/>
                      </a:rPr>
                      <m:t>0.</m:t>
                    </m:r>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0</m:t>
                    </m:r>
                    <m:r>
                      <a:rPr lang="en-US" altLang="zh-CN" sz="2800" b="0" i="1" smtClean="0">
                        <a:solidFill>
                          <a:srgbClr val="0000FF"/>
                        </a:solidFill>
                        <a:latin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oMath>
                </a14:m>
                <a:r>
                  <a:rPr lang="zh-CN" altLang="en-US" sz="2800" dirty="0">
                    <a:solidFill>
                      <a:srgbClr val="0000FF"/>
                    </a:solidFill>
                    <a:latin typeface="+mn-lt"/>
                    <a:ea typeface="+mn-ea"/>
                  </a:rPr>
                  <a:t>的刚球，以与钢板法线呈</a:t>
                </a:r>
                <a14:m>
                  <m:oMath xmlns:m="http://schemas.openxmlformats.org/officeDocument/2006/math">
                    <m:r>
                      <a:rPr lang="en-US" altLang="zh-CN" sz="2800" b="0" i="1" smtClean="0">
                        <a:solidFill>
                          <a:srgbClr val="0000FF"/>
                        </a:solidFill>
                        <a:latin typeface="Cambria Math" panose="02040503050406030204" pitchFamily="18" charset="0"/>
                      </a:rPr>
                      <m:t>4</m:t>
                    </m:r>
                    <m:r>
                      <a:rPr lang="en-US" altLang="zh-CN" sz="2800" i="1">
                        <a:solidFill>
                          <a:srgbClr val="0000FF"/>
                        </a:solidFill>
                        <a:latin typeface="Cambria Math" panose="02040503050406030204" pitchFamily="18" charset="0"/>
                      </a:rPr>
                      <m:t>5</m:t>
                    </m:r>
                    <m:r>
                      <a:rPr lang="en-US" altLang="zh-CN" sz="2800" i="1" smtClean="0">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latin typeface="+mn-lt"/>
                    <a:ea typeface="+mn-ea"/>
                  </a:rPr>
                  <a:t>角的方向撞击在钢板上，并以相同的速率和角度弹回来。设碰撞时间为</a:t>
                </a:r>
                <a14:m>
                  <m:oMath xmlns:m="http://schemas.openxmlformats.org/officeDocument/2006/math">
                    <m:r>
                      <a:rPr lang="en-US" altLang="zh-CN" sz="2800" i="1">
                        <a:solidFill>
                          <a:srgbClr val="0000FF"/>
                        </a:solidFill>
                        <a:latin typeface="Cambria Math" panose="02040503050406030204" pitchFamily="18" charset="0"/>
                      </a:rPr>
                      <m:t>0.05</m:t>
                    </m:r>
                    <m:r>
                      <a:rPr lang="en-US" altLang="zh-CN" sz="2800" b="0" i="1" smtClean="0">
                        <a:solidFill>
                          <a:srgbClr val="0000FF"/>
                        </a:solidFill>
                        <a:latin typeface="Cambria Math" panose="02040503050406030204" pitchFamily="18" charset="0"/>
                      </a:rPr>
                      <m:t>𝑠</m:t>
                    </m:r>
                  </m:oMath>
                </a14:m>
                <a:r>
                  <a:rPr lang="zh-CN" altLang="en-US" sz="2800" dirty="0">
                    <a:solidFill>
                      <a:srgbClr val="0000FF"/>
                    </a:solidFill>
                    <a:latin typeface="+mn-lt"/>
                    <a:ea typeface="+mn-ea"/>
                  </a:rPr>
                  <a:t>。求在此时间内钢板所受到的平均冲力</a:t>
                </a:r>
                <a14:m>
                  <m:oMath xmlns:m="http://schemas.openxmlformats.org/officeDocument/2006/math">
                    <m:bar>
                      <m:barPr>
                        <m:pos m:val="top"/>
                        <m:ctrlPr>
                          <a:rPr lang="en-US" altLang="zh-CN" sz="2800" i="1" smtClean="0">
                            <a:solidFill>
                              <a:srgbClr val="0000FF"/>
                            </a:solidFill>
                            <a:latin typeface="Cambria Math"/>
                          </a:rPr>
                        </m:ctrlPr>
                      </m:barPr>
                      <m:e>
                        <m:r>
                          <a:rPr lang="en-US" altLang="zh-CN" sz="2800" b="0" i="1" smtClean="0">
                            <a:solidFill>
                              <a:srgbClr val="0000FF"/>
                            </a:solidFill>
                            <a:latin typeface="Cambria Math" panose="02040503050406030204" pitchFamily="18" charset="0"/>
                          </a:rPr>
                          <m:t>𝐹</m:t>
                        </m:r>
                      </m:e>
                    </m:bar>
                  </m:oMath>
                </a14:m>
                <a:r>
                  <a:rPr lang="zh-CN" altLang="en-US" sz="2800" dirty="0">
                    <a:solidFill>
                      <a:srgbClr val="0000FF"/>
                    </a:solidFill>
                    <a:latin typeface="+mn-lt"/>
                    <a:ea typeface="+mn-ea"/>
                  </a:rPr>
                  <a:t>。</a:t>
                </a:r>
                <a:endParaRPr lang="en-US" altLang="zh-CN" sz="2800" dirty="0">
                  <a:solidFill>
                    <a:srgbClr val="0000FF"/>
                  </a:solidFill>
                  <a:latin typeface="+mn-lt"/>
                  <a:ea typeface="+mn-ea"/>
                </a:endParaRPr>
              </a:p>
            </p:txBody>
          </p:sp>
        </mc:Choice>
        <mc:Fallback xmlns="">
          <p:sp>
            <p:nvSpPr>
              <p:cNvPr id="21533" name="Text Box 2"/>
              <p:cNvSpPr txBox="1">
                <a:spLocks noRot="1" noChangeAspect="1" noMove="1" noResize="1" noEditPoints="1" noAdjustHandles="1" noChangeArrowheads="1" noChangeShapeType="1" noTextEdit="1"/>
              </p:cNvSpPr>
              <p:nvPr/>
            </p:nvSpPr>
            <p:spPr bwMode="auto">
              <a:xfrm>
                <a:off x="509588" y="425452"/>
                <a:ext cx="9351864" cy="2040943"/>
              </a:xfrm>
              <a:prstGeom prst="rect">
                <a:avLst/>
              </a:prstGeom>
              <a:blipFill>
                <a:blip r:embed="rId10"/>
                <a:stretch>
                  <a:fillRect l="-1369" t="-2687" r="-1304" b="-507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531" name="Text Box 35"/>
              <p:cNvSpPr txBox="1">
                <a:spLocks noChangeArrowheads="1"/>
              </p:cNvSpPr>
              <p:nvPr/>
            </p:nvSpPr>
            <p:spPr bwMode="auto">
              <a:xfrm>
                <a:off x="5995822" y="5860741"/>
                <a:ext cx="297180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方向沿</a:t>
                </a:r>
                <a14:m>
                  <m:oMath xmlns:m="http://schemas.openxmlformats.org/officeDocument/2006/math">
                    <m:r>
                      <a:rPr lang="en-US" altLang="zh-CN" sz="2800" i="1">
                        <a:solidFill>
                          <a:srgbClr val="0000FF"/>
                        </a:solidFill>
                        <a:latin typeface="Cambria Math" panose="02040503050406030204" pitchFamily="18" charset="0"/>
                      </a:rPr>
                      <m:t>𝑥</m:t>
                    </m:r>
                  </m:oMath>
                </a14:m>
                <a:r>
                  <a:rPr lang="zh-CN" altLang="en-US" sz="2800" dirty="0">
                    <a:solidFill>
                      <a:srgbClr val="0000FF"/>
                    </a:solidFill>
                    <a:latin typeface="+mn-lt"/>
                    <a:ea typeface="+mn-ea"/>
                  </a:rPr>
                  <a:t>轴反向</a:t>
                </a:r>
              </a:p>
            </p:txBody>
          </p:sp>
        </mc:Choice>
        <mc:Fallback xmlns="">
          <p:sp>
            <p:nvSpPr>
              <p:cNvPr id="21531" name="Text Box 35"/>
              <p:cNvSpPr txBox="1">
                <a:spLocks noRot="1" noChangeAspect="1" noMove="1" noResize="1" noEditPoints="1" noAdjustHandles="1" noChangeArrowheads="1" noChangeShapeType="1" noTextEdit="1"/>
              </p:cNvSpPr>
              <p:nvPr/>
            </p:nvSpPr>
            <p:spPr bwMode="auto">
              <a:xfrm>
                <a:off x="5995822" y="5860741"/>
                <a:ext cx="2971800" cy="523220"/>
              </a:xfrm>
              <a:prstGeom prst="rect">
                <a:avLst/>
              </a:prstGeom>
              <a:blipFill>
                <a:blip r:embed="rId11"/>
                <a:stretch>
                  <a:fillRect l="-4312"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12" name="Group 37"/>
          <p:cNvGrpSpPr>
            <a:grpSpLocks/>
          </p:cNvGrpSpPr>
          <p:nvPr/>
        </p:nvGrpSpPr>
        <p:grpSpPr bwMode="auto">
          <a:xfrm>
            <a:off x="8351563" y="3459169"/>
            <a:ext cx="152400" cy="533400"/>
            <a:chOff x="4800" y="2064"/>
            <a:chExt cx="96" cy="336"/>
          </a:xfrm>
        </p:grpSpPr>
        <p:sp>
          <p:nvSpPr>
            <p:cNvPr id="21527" name="Arc 39"/>
            <p:cNvSpPr>
              <a:spLocks/>
            </p:cNvSpPr>
            <p:nvPr/>
          </p:nvSpPr>
          <p:spPr bwMode="auto">
            <a:xfrm flipH="1">
              <a:off x="4800" y="2064"/>
              <a:ext cx="48" cy="1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21526" name="Freeform 43"/>
            <p:cNvSpPr>
              <a:spLocks/>
            </p:cNvSpPr>
            <p:nvPr/>
          </p:nvSpPr>
          <p:spPr bwMode="auto">
            <a:xfrm>
              <a:off x="4848" y="2256"/>
              <a:ext cx="48" cy="144"/>
            </a:xfrm>
            <a:custGeom>
              <a:avLst/>
              <a:gdLst>
                <a:gd name="T0" fmla="*/ 0 w 48"/>
                <a:gd name="T1" fmla="*/ 0 h 144"/>
                <a:gd name="T2" fmla="*/ 8 w 48"/>
                <a:gd name="T3" fmla="*/ 88 h 144"/>
                <a:gd name="T4" fmla="*/ 48 w 48"/>
                <a:gd name="T5" fmla="*/ 144 h 144"/>
                <a:gd name="T6" fmla="*/ 0 60000 65536"/>
                <a:gd name="T7" fmla="*/ 0 60000 65536"/>
                <a:gd name="T8" fmla="*/ 0 60000 65536"/>
                <a:gd name="T9" fmla="*/ 0 w 48"/>
                <a:gd name="T10" fmla="*/ 0 h 144"/>
                <a:gd name="T11" fmla="*/ 48 w 48"/>
                <a:gd name="T12" fmla="*/ 144 h 144"/>
              </a:gdLst>
              <a:ahLst/>
              <a:cxnLst>
                <a:cxn ang="T6">
                  <a:pos x="T0" y="T1"/>
                </a:cxn>
                <a:cxn ang="T7">
                  <a:pos x="T2" y="T3"/>
                </a:cxn>
                <a:cxn ang="T8">
                  <a:pos x="T4" y="T5"/>
                </a:cxn>
              </a:cxnLst>
              <a:rect l="T9" t="T10" r="T11" b="T12"/>
              <a:pathLst>
                <a:path w="48" h="144">
                  <a:moveTo>
                    <a:pt x="0" y="0"/>
                  </a:moveTo>
                  <a:cubicBezTo>
                    <a:pt x="1" y="15"/>
                    <a:pt x="0" y="64"/>
                    <a:pt x="8" y="88"/>
                  </a:cubicBezTo>
                  <a:cubicBezTo>
                    <a:pt x="16" y="112"/>
                    <a:pt x="40" y="132"/>
                    <a:pt x="48" y="144"/>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sz="2800">
                <a:latin typeface="+mn-lt"/>
                <a:ea typeface="+mn-ea"/>
              </a:endParaRPr>
            </a:p>
          </p:txBody>
        </p:sp>
      </p:grpSp>
      <mc:AlternateContent xmlns:mc="http://schemas.openxmlformats.org/markup-compatibility/2006" xmlns:a14="http://schemas.microsoft.com/office/drawing/2010/main">
        <mc:Choice Requires="a14">
          <p:sp>
            <p:nvSpPr>
              <p:cNvPr id="48" name="矩形 47"/>
              <p:cNvSpPr/>
              <p:nvPr/>
            </p:nvSpPr>
            <p:spPr>
              <a:xfrm>
                <a:off x="1132086" y="2994409"/>
                <a:ext cx="3525132" cy="57111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mj-ea"/>
                            </a:rPr>
                          </m:ctrlPr>
                        </m:barPr>
                        <m:e>
                          <m:sSub>
                            <m:sSubPr>
                              <m:ctrlPr>
                                <a:rPr lang="en-US" altLang="zh-CN" sz="2800" i="1" smtClean="0">
                                  <a:solidFill>
                                    <a:srgbClr val="0000FF"/>
                                  </a:solidFill>
                                  <a:latin typeface="Cambria Math"/>
                                  <a:ea typeface="+mj-ea"/>
                                </a:rPr>
                              </m:ctrlPr>
                            </m:sSubPr>
                            <m:e>
                              <m:r>
                                <a:rPr lang="en-US" altLang="zh-CN" sz="2800" b="0" i="1" smtClean="0">
                                  <a:solidFill>
                                    <a:srgbClr val="0000FF"/>
                                  </a:solidFill>
                                  <a:latin typeface="Cambria Math" panose="02040503050406030204" pitchFamily="18" charset="0"/>
                                  <a:ea typeface="+mj-ea"/>
                                </a:rPr>
                                <m:t>𝐹</m:t>
                              </m:r>
                            </m:e>
                            <m:sub>
                              <m:r>
                                <a:rPr lang="en-US" altLang="zh-CN" sz="2800" b="0" i="1" smtClean="0">
                                  <a:solidFill>
                                    <a:srgbClr val="0000FF"/>
                                  </a:solidFill>
                                  <a:latin typeface="Cambria Math" panose="02040503050406030204" pitchFamily="18" charset="0"/>
                                  <a:ea typeface="+mj-ea"/>
                                </a:rPr>
                                <m:t>𝑥</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𝑡</m:t>
                      </m:r>
                      <m:r>
                        <a:rPr lang="en-US" altLang="zh-CN" sz="2800" b="0" i="1" smtClean="0">
                          <a:solidFill>
                            <a:srgbClr val="0000FF"/>
                          </a:solidFill>
                          <a:latin typeface="Cambria Math" panose="02040503050406030204" pitchFamily="18" charset="0"/>
                          <a:ea typeface="+mj-ea"/>
                        </a:rPr>
                        <m:t>=</m:t>
                      </m:r>
                      <m:r>
                        <a:rPr lang="en-US" altLang="zh-CN" sz="2800" b="0" i="1" smtClean="0">
                          <a:solidFill>
                            <a:srgbClr val="0000FF"/>
                          </a:solidFill>
                          <a:latin typeface="Cambria Math" panose="02040503050406030204" pitchFamily="18" charset="0"/>
                          <a:ea typeface="+mj-ea"/>
                        </a:rPr>
                        <m:t>𝑚</m:t>
                      </m:r>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𝑥</m:t>
                          </m:r>
                        </m:sub>
                      </m:sSub>
                    </m:oMath>
                  </m:oMathPara>
                </a14:m>
                <a:endParaRPr lang="zh-CN" altLang="en-US" sz="2800" dirty="0">
                  <a:latin typeface="+mj-ea"/>
                  <a:ea typeface="+mj-ea"/>
                </a:endParaRPr>
              </a:p>
            </p:txBody>
          </p:sp>
        </mc:Choice>
        <mc:Fallback xmlns="">
          <p:sp>
            <p:nvSpPr>
              <p:cNvPr id="48" name="矩形 47"/>
              <p:cNvSpPr>
                <a:spLocks noRot="1" noChangeAspect="1" noMove="1" noResize="1" noEditPoints="1" noAdjustHandles="1" noChangeArrowheads="1" noChangeShapeType="1" noTextEdit="1"/>
              </p:cNvSpPr>
              <p:nvPr/>
            </p:nvSpPr>
            <p:spPr>
              <a:xfrm>
                <a:off x="1132086" y="2994409"/>
                <a:ext cx="3525132" cy="571118"/>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1906878" y="3566201"/>
                <a:ext cx="436318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m:t>
                      </m:r>
                      <m:r>
                        <a:rPr lang="en-US" altLang="zh-CN" sz="2800" b="0" i="1" smtClean="0">
                          <a:solidFill>
                            <a:srgbClr val="0000FF"/>
                          </a:solidFill>
                          <a:latin typeface="Cambria Math" panose="02040503050406030204" pitchFamily="18" charset="0"/>
                          <a:ea typeface="+mj-ea"/>
                        </a:rPr>
                        <m:t>𝑚𝑣</m:t>
                      </m:r>
                      <m:func>
                        <m:funcPr>
                          <m:ctrlPr>
                            <a:rPr lang="en-US" altLang="zh-CN" sz="2800" b="0" i="1" smtClean="0">
                              <a:solidFill>
                                <a:srgbClr val="0000FF"/>
                              </a:solidFill>
                              <a:latin typeface="Cambria Math"/>
                              <a:ea typeface="+mj-ea"/>
                            </a:rPr>
                          </m:ctrlPr>
                        </m:funcPr>
                        <m:fName>
                          <m:r>
                            <m:rPr>
                              <m:sty m:val="p"/>
                            </m:rPr>
                            <a:rPr lang="en-US" altLang="zh-CN" sz="2800" b="0" i="0" smtClean="0">
                              <a:solidFill>
                                <a:srgbClr val="0000FF"/>
                              </a:solidFill>
                              <a:latin typeface="Cambria Math" panose="02040503050406030204" pitchFamily="18" charset="0"/>
                              <a:ea typeface="+mj-ea"/>
                            </a:rPr>
                            <m:t>cos</m:t>
                          </m:r>
                        </m:fName>
                        <m:e>
                          <m:r>
                            <a:rPr lang="zh-CN" altLang="en-US" sz="2800" b="0" i="1" smtClean="0">
                              <a:solidFill>
                                <a:srgbClr val="0000FF"/>
                              </a:solidFill>
                              <a:latin typeface="Cambria Math" panose="02040503050406030204" pitchFamily="18" charset="0"/>
                              <a:ea typeface="+mj-ea"/>
                            </a:rPr>
                            <m:t>𝛼</m:t>
                          </m:r>
                        </m:e>
                      </m:func>
                      <m:r>
                        <a:rPr lang="en-US" altLang="zh-CN" sz="2800" b="0" i="1" smtClean="0">
                          <a:solidFill>
                            <a:srgbClr val="0000FF"/>
                          </a:solidFill>
                          <a:latin typeface="Cambria Math" panose="02040503050406030204" pitchFamily="18" charset="0"/>
                        </a:rPr>
                        <m:t>−</m:t>
                      </m:r>
                      <m:d>
                        <m:dPr>
                          <m:ctrlPr>
                            <a:rPr lang="en-US" altLang="zh-CN" sz="2800" b="0" i="1" smtClean="0">
                              <a:solidFill>
                                <a:srgbClr val="0000FF"/>
                              </a:solidFill>
                              <a:latin typeface="Cambria Math"/>
                            </a:rPr>
                          </m:ctrlPr>
                        </m:dPr>
                        <m:e>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𝑚𝑣</m:t>
                          </m:r>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cos</m:t>
                              </m:r>
                            </m:fName>
                            <m:e>
                              <m:r>
                                <a:rPr lang="zh-CN" altLang="en-US" sz="2800" i="1">
                                  <a:solidFill>
                                    <a:srgbClr val="0000FF"/>
                                  </a:solidFill>
                                  <a:latin typeface="Cambria Math" panose="02040503050406030204" pitchFamily="18" charset="0"/>
                                </a:rPr>
                                <m:t>𝛼</m:t>
                              </m:r>
                            </m:e>
                          </m:func>
                        </m:e>
                      </m:d>
                    </m:oMath>
                  </m:oMathPara>
                </a14:m>
                <a:endParaRPr lang="zh-CN" altLang="en-US" sz="2800" dirty="0">
                  <a:latin typeface="+mj-ea"/>
                  <a:ea typeface="+mj-ea"/>
                </a:endParaRPr>
              </a:p>
            </p:txBody>
          </p:sp>
        </mc:Choice>
        <mc:Fallback xmlns="">
          <p:sp>
            <p:nvSpPr>
              <p:cNvPr id="49" name="矩形 48"/>
              <p:cNvSpPr>
                <a:spLocks noRot="1" noChangeAspect="1" noMove="1" noResize="1" noEditPoints="1" noAdjustHandles="1" noChangeArrowheads="1" noChangeShapeType="1" noTextEdit="1"/>
              </p:cNvSpPr>
              <p:nvPr/>
            </p:nvSpPr>
            <p:spPr>
              <a:xfrm>
                <a:off x="1906878" y="3566201"/>
                <a:ext cx="4363182"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1906878" y="4073254"/>
                <a:ext cx="2212849"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=2</m:t>
                      </m:r>
                      <m:r>
                        <a:rPr lang="en-US" altLang="zh-CN" sz="2800" b="0" i="1" smtClean="0">
                          <a:solidFill>
                            <a:srgbClr val="0000FF"/>
                          </a:solidFill>
                          <a:latin typeface="Cambria Math" panose="02040503050406030204" pitchFamily="18" charset="0"/>
                          <a:ea typeface="+mj-ea"/>
                        </a:rPr>
                        <m:t>𝑚𝑣</m:t>
                      </m:r>
                      <m:func>
                        <m:funcPr>
                          <m:ctrlPr>
                            <a:rPr lang="en-US" altLang="zh-CN" sz="2800" b="0" i="1" smtClean="0">
                              <a:solidFill>
                                <a:srgbClr val="0000FF"/>
                              </a:solidFill>
                              <a:latin typeface="Cambria Math"/>
                              <a:ea typeface="+mj-ea"/>
                            </a:rPr>
                          </m:ctrlPr>
                        </m:funcPr>
                        <m:fName>
                          <m:r>
                            <m:rPr>
                              <m:sty m:val="p"/>
                            </m:rPr>
                            <a:rPr lang="en-US" altLang="zh-CN" sz="2800" b="0" i="0" smtClean="0">
                              <a:solidFill>
                                <a:srgbClr val="0000FF"/>
                              </a:solidFill>
                              <a:latin typeface="Cambria Math" panose="02040503050406030204" pitchFamily="18" charset="0"/>
                              <a:ea typeface="+mj-ea"/>
                            </a:rPr>
                            <m:t>cos</m:t>
                          </m:r>
                        </m:fName>
                        <m:e>
                          <m:r>
                            <a:rPr lang="zh-CN" altLang="en-US" sz="2800" b="0" i="1" smtClean="0">
                              <a:solidFill>
                                <a:srgbClr val="0000FF"/>
                              </a:solidFill>
                              <a:latin typeface="Cambria Math" panose="02040503050406030204" pitchFamily="18" charset="0"/>
                              <a:ea typeface="+mj-ea"/>
                            </a:rPr>
                            <m:t>𝛼</m:t>
                          </m:r>
                        </m:e>
                      </m:func>
                    </m:oMath>
                  </m:oMathPara>
                </a14:m>
                <a:endParaRPr lang="zh-CN" altLang="en-US" sz="2800" dirty="0">
                  <a:latin typeface="+mj-ea"/>
                  <a:ea typeface="+mj-ea"/>
                </a:endParaRPr>
              </a:p>
            </p:txBody>
          </p:sp>
        </mc:Choice>
        <mc:Fallback xmlns="">
          <p:sp>
            <p:nvSpPr>
              <p:cNvPr id="50" name="矩形 49"/>
              <p:cNvSpPr>
                <a:spLocks noRot="1" noChangeAspect="1" noMove="1" noResize="1" noEditPoints="1" noAdjustHandles="1" noChangeArrowheads="1" noChangeShapeType="1" noTextEdit="1"/>
              </p:cNvSpPr>
              <p:nvPr/>
            </p:nvSpPr>
            <p:spPr>
              <a:xfrm>
                <a:off x="1906878" y="4073254"/>
                <a:ext cx="2212849"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1132086" y="4467152"/>
                <a:ext cx="3556871" cy="61504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mj-ea"/>
                            </a:rPr>
                          </m:ctrlPr>
                        </m:barPr>
                        <m:e>
                          <m:sSub>
                            <m:sSubPr>
                              <m:ctrlPr>
                                <a:rPr lang="en-US" altLang="zh-CN" sz="2800" i="1" smtClean="0">
                                  <a:solidFill>
                                    <a:srgbClr val="0000FF"/>
                                  </a:solidFill>
                                  <a:latin typeface="Cambria Math"/>
                                  <a:ea typeface="+mj-ea"/>
                                </a:rPr>
                              </m:ctrlPr>
                            </m:sSubPr>
                            <m:e>
                              <m:r>
                                <a:rPr lang="en-US" altLang="zh-CN" sz="2800" b="0" i="1" smtClean="0">
                                  <a:solidFill>
                                    <a:srgbClr val="0000FF"/>
                                  </a:solidFill>
                                  <a:latin typeface="Cambria Math" panose="02040503050406030204" pitchFamily="18" charset="0"/>
                                  <a:ea typeface="+mj-ea"/>
                                </a:rPr>
                                <m:t>𝐹</m:t>
                              </m:r>
                            </m:e>
                            <m:sub>
                              <m:r>
                                <a:rPr lang="en-US" altLang="zh-CN" sz="2800" b="0" i="1" smtClean="0">
                                  <a:solidFill>
                                    <a:srgbClr val="0000FF"/>
                                  </a:solidFill>
                                  <a:latin typeface="Cambria Math" panose="02040503050406030204" pitchFamily="18" charset="0"/>
                                  <a:ea typeface="+mj-ea"/>
                                </a:rPr>
                                <m:t>𝑦</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𝑡</m:t>
                      </m:r>
                      <m:r>
                        <a:rPr lang="en-US" altLang="zh-CN" sz="2800" b="0" i="1" smtClean="0">
                          <a:solidFill>
                            <a:srgbClr val="0000FF"/>
                          </a:solidFill>
                          <a:latin typeface="Cambria Math" panose="02040503050406030204" pitchFamily="18" charset="0"/>
                          <a:ea typeface="+mj-ea"/>
                        </a:rPr>
                        <m:t>=</m:t>
                      </m:r>
                      <m:r>
                        <a:rPr lang="en-US" altLang="zh-CN" sz="2800" b="0" i="1" smtClean="0">
                          <a:solidFill>
                            <a:srgbClr val="0000FF"/>
                          </a:solidFill>
                          <a:latin typeface="Cambria Math" panose="02040503050406030204" pitchFamily="18" charset="0"/>
                          <a:ea typeface="+mj-ea"/>
                        </a:rPr>
                        <m:t>𝑚</m:t>
                      </m:r>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𝑦</m:t>
                          </m:r>
                        </m:sub>
                      </m:sSub>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1</m:t>
                          </m:r>
                          <m:r>
                            <a:rPr lang="en-US" altLang="zh-CN" sz="2800" b="0" i="1" smtClean="0">
                              <a:solidFill>
                                <a:srgbClr val="0000FF"/>
                              </a:solidFill>
                              <a:latin typeface="Cambria Math" panose="02040503050406030204" pitchFamily="18" charset="0"/>
                            </a:rPr>
                            <m:t>𝑦</m:t>
                          </m:r>
                        </m:sub>
                      </m:sSub>
                    </m:oMath>
                  </m:oMathPara>
                </a14:m>
                <a:endParaRPr lang="zh-CN" altLang="en-US" sz="2800" dirty="0">
                  <a:latin typeface="+mj-ea"/>
                  <a:ea typeface="+mj-ea"/>
                </a:endParaRPr>
              </a:p>
            </p:txBody>
          </p:sp>
        </mc:Choice>
        <mc:Fallback xmlns="">
          <p:sp>
            <p:nvSpPr>
              <p:cNvPr id="51" name="矩形 50"/>
              <p:cNvSpPr>
                <a:spLocks noRot="1" noChangeAspect="1" noMove="1" noResize="1" noEditPoints="1" noAdjustHandles="1" noChangeArrowheads="1" noChangeShapeType="1" noTextEdit="1"/>
              </p:cNvSpPr>
              <p:nvPr/>
            </p:nvSpPr>
            <p:spPr>
              <a:xfrm>
                <a:off x="1132086" y="4467152"/>
                <a:ext cx="3556871" cy="61504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1926442" y="5078091"/>
                <a:ext cx="436408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m:t>
                      </m:r>
                      <m:r>
                        <a:rPr lang="en-US" altLang="zh-CN" sz="2800" b="0" i="1" smtClean="0">
                          <a:solidFill>
                            <a:srgbClr val="0000FF"/>
                          </a:solidFill>
                          <a:latin typeface="Cambria Math" panose="02040503050406030204" pitchFamily="18" charset="0"/>
                          <a:ea typeface="+mj-ea"/>
                        </a:rPr>
                        <m:t>𝑚𝑣</m:t>
                      </m:r>
                      <m:func>
                        <m:funcPr>
                          <m:ctrlPr>
                            <a:rPr lang="en-US" altLang="zh-CN" sz="2800" b="0" i="1" smtClean="0">
                              <a:solidFill>
                                <a:srgbClr val="0000FF"/>
                              </a:solidFill>
                              <a:latin typeface="Cambria Math"/>
                              <a:ea typeface="+mj-ea"/>
                            </a:rPr>
                          </m:ctrlPr>
                        </m:funcPr>
                        <m:fName>
                          <m:r>
                            <m:rPr>
                              <m:sty m:val="p"/>
                            </m:rPr>
                            <a:rPr lang="en-US" altLang="zh-CN" sz="2800" b="0" i="0" smtClean="0">
                              <a:solidFill>
                                <a:srgbClr val="0000FF"/>
                              </a:solidFill>
                              <a:latin typeface="Cambria Math" panose="02040503050406030204" pitchFamily="18" charset="0"/>
                              <a:ea typeface="+mj-ea"/>
                            </a:rPr>
                            <m:t>sin</m:t>
                          </m:r>
                        </m:fName>
                        <m:e>
                          <m:r>
                            <a:rPr lang="zh-CN" altLang="en-US" sz="2800" b="0" i="1" smtClean="0">
                              <a:solidFill>
                                <a:srgbClr val="0000FF"/>
                              </a:solidFill>
                              <a:latin typeface="Cambria Math" panose="02040503050406030204" pitchFamily="18" charset="0"/>
                              <a:ea typeface="+mj-ea"/>
                            </a:rPr>
                            <m:t>𝛼</m:t>
                          </m:r>
                        </m:e>
                      </m:func>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𝑚𝑣</m:t>
                      </m:r>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r>
                            <a:rPr lang="zh-CN" altLang="en-US" sz="2800" i="1">
                              <a:solidFill>
                                <a:srgbClr val="0000FF"/>
                              </a:solidFill>
                              <a:latin typeface="Cambria Math" panose="02040503050406030204" pitchFamily="18" charset="0"/>
                            </a:rPr>
                            <m:t>𝛼</m:t>
                          </m:r>
                        </m:e>
                      </m:func>
                      <m:r>
                        <a:rPr lang="en-US" altLang="zh-CN" sz="2800" b="0" i="1" smtClean="0">
                          <a:solidFill>
                            <a:srgbClr val="0000FF"/>
                          </a:solidFill>
                          <a:latin typeface="Cambria Math" panose="02040503050406030204" pitchFamily="18" charset="0"/>
                        </a:rPr>
                        <m:t>=0</m:t>
                      </m:r>
                    </m:oMath>
                  </m:oMathPara>
                </a14:m>
                <a:endParaRPr lang="zh-CN" altLang="en-US" sz="2800" dirty="0">
                  <a:latin typeface="+mj-ea"/>
                  <a:ea typeface="+mj-ea"/>
                </a:endParaRPr>
              </a:p>
            </p:txBody>
          </p:sp>
        </mc:Choice>
        <mc:Fallback xmlns="">
          <p:sp>
            <p:nvSpPr>
              <p:cNvPr id="52" name="矩形 51"/>
              <p:cNvSpPr>
                <a:spLocks noRot="1" noChangeAspect="1" noMove="1" noResize="1" noEditPoints="1" noAdjustHandles="1" noChangeArrowheads="1" noChangeShapeType="1" noTextEdit="1"/>
              </p:cNvSpPr>
              <p:nvPr/>
            </p:nvSpPr>
            <p:spPr>
              <a:xfrm>
                <a:off x="1926442" y="5078091"/>
                <a:ext cx="4364080"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1132086" y="5617856"/>
                <a:ext cx="3340402" cy="901785"/>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rPr>
                          </m:ctrlPr>
                        </m:barPr>
                        <m:e>
                          <m:r>
                            <a:rPr lang="en-US" altLang="zh-CN" sz="2800" b="0" i="1" smtClean="0">
                              <a:solidFill>
                                <a:srgbClr val="0000FF"/>
                              </a:solidFill>
                              <a:latin typeface="Cambria Math" panose="02040503050406030204" pitchFamily="18" charset="0"/>
                            </a:rPr>
                            <m:t>𝐹</m:t>
                          </m:r>
                        </m:e>
                      </m:bar>
                      <m:r>
                        <a:rPr lang="en-US" altLang="zh-CN" sz="2800" i="1">
                          <a:solidFill>
                            <a:srgbClr val="0000FF"/>
                          </a:solidFill>
                          <a:latin typeface="Cambria Math" panose="02040503050406030204" pitchFamily="18" charset="0"/>
                          <a:ea typeface="+mj-ea"/>
                        </a:rPr>
                        <m:t>=</m:t>
                      </m:r>
                      <m:bar>
                        <m:barPr>
                          <m:pos m:val="top"/>
                          <m:ctrlPr>
                            <a:rPr lang="en-US" altLang="zh-CN" sz="2800" i="1" smtClean="0">
                              <a:solidFill>
                                <a:srgbClr val="0000FF"/>
                              </a:solidFill>
                              <a:latin typeface="Cambria Math"/>
                              <a:ea typeface="+mj-ea"/>
                            </a:rPr>
                          </m:ctrlPr>
                        </m:barPr>
                        <m:e>
                          <m:sSub>
                            <m:sSubPr>
                              <m:ctrlPr>
                                <a:rPr lang="en-US" altLang="zh-CN" sz="2800" i="1" smtClean="0">
                                  <a:solidFill>
                                    <a:srgbClr val="0000FF"/>
                                  </a:solidFill>
                                  <a:latin typeface="Cambria Math"/>
                                  <a:ea typeface="+mj-ea"/>
                                </a:rPr>
                              </m:ctrlPr>
                            </m:sSubPr>
                            <m:e>
                              <m:r>
                                <a:rPr lang="en-US" altLang="zh-CN" sz="2800" b="0" i="1" smtClean="0">
                                  <a:solidFill>
                                    <a:srgbClr val="0000FF"/>
                                  </a:solidFill>
                                  <a:latin typeface="Cambria Math" panose="02040503050406030204" pitchFamily="18" charset="0"/>
                                  <a:ea typeface="+mj-ea"/>
                                </a:rPr>
                                <m:t>𝐹</m:t>
                              </m:r>
                            </m:e>
                            <m:sub>
                              <m:r>
                                <a:rPr lang="en-US" altLang="zh-CN" sz="2800" b="0" i="1" smtClean="0">
                                  <a:solidFill>
                                    <a:srgbClr val="0000FF"/>
                                  </a:solidFill>
                                  <a:latin typeface="Cambria Math" panose="02040503050406030204" pitchFamily="18" charset="0"/>
                                  <a:ea typeface="+mj-ea"/>
                                </a:rPr>
                                <m:t>𝑥</m:t>
                              </m:r>
                            </m:sub>
                          </m:sSub>
                        </m:e>
                      </m:bar>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a:ea typeface="+mj-ea"/>
                            </a:rPr>
                          </m:ctrlPr>
                        </m:fPr>
                        <m:num>
                          <m:r>
                            <a:rPr lang="en-US" altLang="zh-CN" sz="2800" i="1">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𝑚𝑣</m:t>
                          </m:r>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cos</m:t>
                              </m:r>
                            </m:fName>
                            <m:e>
                              <m:r>
                                <a:rPr lang="zh-CN" altLang="en-US" sz="2800" i="1">
                                  <a:solidFill>
                                    <a:srgbClr val="0000FF"/>
                                  </a:solidFill>
                                  <a:latin typeface="Cambria Math" panose="02040503050406030204" pitchFamily="18" charset="0"/>
                                </a:rPr>
                                <m:t>𝛼</m:t>
                              </m:r>
                            </m:e>
                          </m:func>
                        </m:num>
                        <m:den>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𝑡</m:t>
                          </m:r>
                        </m:den>
                      </m:f>
                    </m:oMath>
                  </m:oMathPara>
                </a14:m>
                <a:endParaRPr lang="zh-CN" altLang="en-US" sz="2800" dirty="0">
                  <a:latin typeface="+mj-ea"/>
                  <a:ea typeface="+mj-ea"/>
                </a:endParaRPr>
              </a:p>
            </p:txBody>
          </p:sp>
        </mc:Choice>
        <mc:Fallback xmlns="">
          <p:sp>
            <p:nvSpPr>
              <p:cNvPr id="47" name="矩形 46"/>
              <p:cNvSpPr>
                <a:spLocks noRot="1" noChangeAspect="1" noMove="1" noResize="1" noEditPoints="1" noAdjustHandles="1" noChangeArrowheads="1" noChangeShapeType="1" noTextEdit="1"/>
              </p:cNvSpPr>
              <p:nvPr/>
            </p:nvSpPr>
            <p:spPr>
              <a:xfrm>
                <a:off x="1132086" y="5617856"/>
                <a:ext cx="3340402" cy="90178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4330318" y="5863410"/>
                <a:ext cx="1599669"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=14.1</m:t>
                      </m:r>
                      <m:r>
                        <a:rPr lang="en-US" altLang="zh-CN" sz="2800" b="0" i="1" smtClean="0">
                          <a:solidFill>
                            <a:srgbClr val="0000FF"/>
                          </a:solidFill>
                          <a:latin typeface="Cambria Math" panose="02040503050406030204" pitchFamily="18" charset="0"/>
                          <a:ea typeface="+mj-ea"/>
                        </a:rPr>
                        <m:t>𝑁</m:t>
                      </m:r>
                    </m:oMath>
                  </m:oMathPara>
                </a14:m>
                <a:endParaRPr lang="zh-CN" altLang="en-US" sz="2800" dirty="0">
                  <a:latin typeface="+mj-ea"/>
                  <a:ea typeface="+mj-ea"/>
                </a:endParaRPr>
              </a:p>
            </p:txBody>
          </p:sp>
        </mc:Choice>
        <mc:Fallback xmlns="">
          <p:sp>
            <p:nvSpPr>
              <p:cNvPr id="53" name="矩形 52"/>
              <p:cNvSpPr>
                <a:spLocks noRot="1" noChangeAspect="1" noMove="1" noResize="1" noEditPoints="1" noAdjustHandles="1" noChangeArrowheads="1" noChangeShapeType="1" noTextEdit="1"/>
              </p:cNvSpPr>
              <p:nvPr/>
            </p:nvSpPr>
            <p:spPr>
              <a:xfrm>
                <a:off x="4330318" y="5863410"/>
                <a:ext cx="1599669"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7082871" y="3276932"/>
                <a:ext cx="49212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𝑥</m:t>
                      </m:r>
                    </m:oMath>
                  </m:oMathPara>
                </a14:m>
                <a:endParaRPr lang="zh-CN" altLang="en-US" sz="2800" dirty="0">
                  <a:latin typeface="+mj-ea"/>
                  <a:ea typeface="+mj-ea"/>
                </a:endParaRPr>
              </a:p>
            </p:txBody>
          </p:sp>
        </mc:Choice>
        <mc:Fallback xmlns="">
          <p:sp>
            <p:nvSpPr>
              <p:cNvPr id="54" name="矩形 53"/>
              <p:cNvSpPr>
                <a:spLocks noRot="1" noChangeAspect="1" noMove="1" noResize="1" noEditPoints="1" noAdjustHandles="1" noChangeArrowheads="1" noChangeShapeType="1" noTextEdit="1"/>
              </p:cNvSpPr>
              <p:nvPr/>
            </p:nvSpPr>
            <p:spPr>
              <a:xfrm>
                <a:off x="7082871" y="3276932"/>
                <a:ext cx="492122"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8470626" y="4977192"/>
                <a:ext cx="49699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𝑦</m:t>
                      </m:r>
                    </m:oMath>
                  </m:oMathPara>
                </a14:m>
                <a:endParaRPr lang="zh-CN" altLang="en-US" sz="2800" dirty="0">
                  <a:latin typeface="+mj-ea"/>
                  <a:ea typeface="+mj-ea"/>
                </a:endParaRPr>
              </a:p>
            </p:txBody>
          </p:sp>
        </mc:Choice>
        <mc:Fallback xmlns="">
          <p:sp>
            <p:nvSpPr>
              <p:cNvPr id="55" name="矩形 54"/>
              <p:cNvSpPr>
                <a:spLocks noRot="1" noChangeAspect="1" noMove="1" noResize="1" noEditPoints="1" noAdjustHandles="1" noChangeArrowheads="1" noChangeShapeType="1" noTextEdit="1"/>
              </p:cNvSpPr>
              <p:nvPr/>
            </p:nvSpPr>
            <p:spPr>
              <a:xfrm>
                <a:off x="8470626" y="4977192"/>
                <a:ext cx="496996"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7941079" y="3272143"/>
                <a:ext cx="516167"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𝛼</m:t>
                      </m:r>
                    </m:oMath>
                  </m:oMathPara>
                </a14:m>
                <a:endParaRPr lang="zh-CN" altLang="en-US" sz="2800" dirty="0">
                  <a:latin typeface="+mj-ea"/>
                  <a:ea typeface="+mj-ea"/>
                </a:endParaRPr>
              </a:p>
            </p:txBody>
          </p:sp>
        </mc:Choice>
        <mc:Fallback xmlns="">
          <p:sp>
            <p:nvSpPr>
              <p:cNvPr id="56" name="矩形 55"/>
              <p:cNvSpPr>
                <a:spLocks noRot="1" noChangeAspect="1" noMove="1" noResize="1" noEditPoints="1" noAdjustHandles="1" noChangeArrowheads="1" noChangeShapeType="1" noTextEdit="1"/>
              </p:cNvSpPr>
              <p:nvPr/>
            </p:nvSpPr>
            <p:spPr>
              <a:xfrm>
                <a:off x="7941079" y="3272143"/>
                <a:ext cx="516167"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8021982" y="3653147"/>
                <a:ext cx="516167"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𝛼</m:t>
                      </m:r>
                    </m:oMath>
                  </m:oMathPara>
                </a14:m>
                <a:endParaRPr lang="zh-CN" altLang="en-US" sz="2800" dirty="0">
                  <a:latin typeface="+mj-ea"/>
                  <a:ea typeface="+mj-ea"/>
                </a:endParaRPr>
              </a:p>
            </p:txBody>
          </p:sp>
        </mc:Choice>
        <mc:Fallback xmlns="">
          <p:sp>
            <p:nvSpPr>
              <p:cNvPr id="57" name="矩形 56"/>
              <p:cNvSpPr>
                <a:spLocks noRot="1" noChangeAspect="1" noMove="1" noResize="1" noEditPoints="1" noAdjustHandles="1" noChangeArrowheads="1" noChangeShapeType="1" noTextEdit="1"/>
              </p:cNvSpPr>
              <p:nvPr/>
            </p:nvSpPr>
            <p:spPr>
              <a:xfrm>
                <a:off x="8021982" y="3653147"/>
                <a:ext cx="516167"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8119818" y="2866993"/>
                <a:ext cx="9328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𝑚</m:t>
                      </m:r>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rPr>
                            <m:t>1</m:t>
                          </m:r>
                        </m:sub>
                      </m:sSub>
                    </m:oMath>
                  </m:oMathPara>
                </a14:m>
                <a:endParaRPr lang="zh-CN" altLang="en-US" sz="2800" dirty="0">
                  <a:latin typeface="+mn-lt"/>
                  <a:ea typeface="+mn-ea"/>
                </a:endParaRPr>
              </a:p>
            </p:txBody>
          </p:sp>
        </mc:Choice>
        <mc:Fallback xmlns="">
          <p:sp>
            <p:nvSpPr>
              <p:cNvPr id="58" name="矩形 57"/>
              <p:cNvSpPr>
                <a:spLocks noRot="1" noChangeAspect="1" noMove="1" noResize="1" noEditPoints="1" noAdjustHandles="1" noChangeArrowheads="1" noChangeShapeType="1" noTextEdit="1"/>
              </p:cNvSpPr>
              <p:nvPr/>
            </p:nvSpPr>
            <p:spPr>
              <a:xfrm>
                <a:off x="8119818" y="2866993"/>
                <a:ext cx="932883"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7943808" y="4246113"/>
                <a:ext cx="9411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𝑚</m:t>
                      </m:r>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rPr>
                            <m:t>2</m:t>
                          </m:r>
                        </m:sub>
                      </m:sSub>
                    </m:oMath>
                  </m:oMathPara>
                </a14:m>
                <a:endParaRPr lang="zh-CN" altLang="en-US" sz="2800" dirty="0">
                  <a:latin typeface="+mn-lt"/>
                  <a:ea typeface="+mn-ea"/>
                </a:endParaRPr>
              </a:p>
            </p:txBody>
          </p:sp>
        </mc:Choice>
        <mc:Fallback xmlns="">
          <p:sp>
            <p:nvSpPr>
              <p:cNvPr id="59" name="矩形 58"/>
              <p:cNvSpPr>
                <a:spLocks noRot="1" noChangeAspect="1" noMove="1" noResize="1" noEditPoints="1" noAdjustHandles="1" noChangeArrowheads="1" noChangeShapeType="1" noTextEdit="1"/>
              </p:cNvSpPr>
              <p:nvPr/>
            </p:nvSpPr>
            <p:spPr>
              <a:xfrm>
                <a:off x="7943808" y="4246113"/>
                <a:ext cx="941155" cy="523220"/>
              </a:xfrm>
              <a:prstGeom prst="rect">
                <a:avLst/>
              </a:prstGeom>
              <a:blipFill>
                <a:blip r:embed="rId2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6174511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wipe(left)">
                                      <p:cBhvr>
                                        <p:cTn id="7" dur="500"/>
                                        <p:tgtEl>
                                          <p:spTgt spid="215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1507"/>
                                        </p:tgtEl>
                                        <p:attrNameLst>
                                          <p:attrName>style.visibility</p:attrName>
                                        </p:attrNameLst>
                                      </p:cBhvr>
                                      <p:to>
                                        <p:strVal val="visible"/>
                                      </p:to>
                                    </p:set>
                                    <p:animEffect transition="in" filter="wipe(up)">
                                      <p:cBhvr>
                                        <p:cTn id="12" dur="500"/>
                                        <p:tgtEl>
                                          <p:spTgt spid="2150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par>
                          <p:cTn id="17" fill="hold" nodeType="afterGroup">
                            <p:stCondLst>
                              <p:cond delay="500"/>
                            </p:stCondLst>
                            <p:childTnLst>
                              <p:par>
                                <p:cTn id="18" presetID="1" presetClass="entr" presetSubtype="0" fill="hold" nodeType="afterEffect">
                                  <p:stCondLst>
                                    <p:cond delay="1000"/>
                                  </p:stCondLst>
                                  <p:childTnLst>
                                    <p:set>
                                      <p:cBhvr>
                                        <p:cTn id="19" dur="1" fill="hold">
                                          <p:stCondLst>
                                            <p:cond delay="499"/>
                                          </p:stCondLst>
                                        </p:cTn>
                                        <p:tgtEl>
                                          <p:spTgt spid="3"/>
                                        </p:tgtEl>
                                        <p:attrNameLst>
                                          <p:attrName>style.visibility</p:attrName>
                                        </p:attrNameLst>
                                      </p:cBhvr>
                                      <p:to>
                                        <p:strVal val="visible"/>
                                      </p:to>
                                    </p:se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left)">
                                      <p:cBhvr>
                                        <p:cTn id="23" dur="500"/>
                                        <p:tgtEl>
                                          <p:spTgt spid="58"/>
                                        </p:tgtEl>
                                      </p:cBhvr>
                                    </p:animEffect>
                                  </p:childTnLst>
                                </p:cTn>
                              </p:par>
                            </p:childTnLst>
                          </p:cTn>
                        </p:par>
                        <p:par>
                          <p:cTn id="24" fill="hold">
                            <p:stCondLst>
                              <p:cond delay="2500"/>
                            </p:stCondLst>
                            <p:childTnLst>
                              <p:par>
                                <p:cTn id="25" presetID="1" presetClass="entr" presetSubtype="0" fill="hold" nodeType="afterEffect">
                                  <p:stCondLst>
                                    <p:cond delay="1000"/>
                                  </p:stCondLst>
                                  <p:childTnLst>
                                    <p:set>
                                      <p:cBhvr>
                                        <p:cTn id="26" dur="1" fill="hold">
                                          <p:stCondLst>
                                            <p:cond delay="499"/>
                                          </p:stCondLst>
                                        </p:cTn>
                                        <p:tgtEl>
                                          <p:spTgt spid="5"/>
                                        </p:tgtEl>
                                        <p:attrNameLst>
                                          <p:attrName>style.visibility</p:attrName>
                                        </p:attrNameLst>
                                      </p:cBhvr>
                                      <p:to>
                                        <p:strVal val="visible"/>
                                      </p:to>
                                    </p:set>
                                  </p:childTnLst>
                                </p:cTn>
                              </p:par>
                            </p:childTnLst>
                          </p:cTn>
                        </p:par>
                        <p:par>
                          <p:cTn id="27" fill="hold" nodeType="afterGroup">
                            <p:stCondLst>
                              <p:cond delay="4000"/>
                            </p:stCondLst>
                            <p:childTnLst>
                              <p:par>
                                <p:cTn id="28" presetID="22" presetClass="entr" presetSubtype="8" fill="hold" grpId="0" nodeType="after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wipe(left)">
                                      <p:cBhvr>
                                        <p:cTn id="30" dur="500"/>
                                        <p:tgtEl>
                                          <p:spTgt spid="5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grpId="0" nodeType="clickEffect">
                                  <p:stCondLst>
                                    <p:cond delay="0"/>
                                  </p:stCondLst>
                                  <p:childTnLst>
                                    <p:set>
                                      <p:cBhvr>
                                        <p:cTn id="34" dur="1" fill="hold">
                                          <p:stCondLst>
                                            <p:cond delay="0"/>
                                          </p:stCondLst>
                                        </p:cTn>
                                        <p:tgtEl>
                                          <p:spTgt spid="21537"/>
                                        </p:tgtEl>
                                        <p:attrNameLst>
                                          <p:attrName>style.visibility</p:attrName>
                                        </p:attrNameLst>
                                      </p:cBhvr>
                                      <p:to>
                                        <p:strVal val="visible"/>
                                      </p:to>
                                    </p:set>
                                    <p:animEffect transition="in" filter="wipe(right)">
                                      <p:cBhvr>
                                        <p:cTn id="35" dur="500"/>
                                        <p:tgtEl>
                                          <p:spTgt spid="21537"/>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wipe(left)">
                                      <p:cBhvr>
                                        <p:cTn id="38" dur="500"/>
                                        <p:tgtEl>
                                          <p:spTgt spid="54"/>
                                        </p:tgtEl>
                                      </p:cBhvr>
                                    </p:animEffect>
                                  </p:childTnLst>
                                </p:cTn>
                              </p:par>
                            </p:childTnLst>
                          </p:cTn>
                        </p:par>
                        <p:par>
                          <p:cTn id="39" fill="hold">
                            <p:stCondLst>
                              <p:cond delay="500"/>
                            </p:stCondLst>
                            <p:childTnLst>
                              <p:par>
                                <p:cTn id="40" presetID="17" presetClass="entr" presetSubtype="1" fill="hold" nodeType="afterEffect">
                                  <p:stCondLst>
                                    <p:cond delay="100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ppt_x</p:attrName>
                                        </p:attrNameLst>
                                      </p:cBhvr>
                                      <p:tavLst>
                                        <p:tav tm="0">
                                          <p:val>
                                            <p:strVal val="#ppt_x"/>
                                          </p:val>
                                        </p:tav>
                                        <p:tav tm="100000">
                                          <p:val>
                                            <p:strVal val="#ppt_x"/>
                                          </p:val>
                                        </p:tav>
                                      </p:tavLst>
                                    </p:anim>
                                    <p:anim calcmode="lin" valueType="num">
                                      <p:cBhvr>
                                        <p:cTn id="43" dur="500" fill="hold"/>
                                        <p:tgtEl>
                                          <p:spTgt spid="9"/>
                                        </p:tgtEl>
                                        <p:attrNameLst>
                                          <p:attrName>ppt_y</p:attrName>
                                        </p:attrNameLst>
                                      </p:cBhvr>
                                      <p:tavLst>
                                        <p:tav tm="0">
                                          <p:val>
                                            <p:strVal val="#ppt_y-#ppt_h/2"/>
                                          </p:val>
                                        </p:tav>
                                        <p:tav tm="100000">
                                          <p:val>
                                            <p:strVal val="#ppt_y"/>
                                          </p:val>
                                        </p:tav>
                                      </p:tavLst>
                                    </p:anim>
                                    <p:anim calcmode="lin" valueType="num">
                                      <p:cBhvr>
                                        <p:cTn id="44" dur="500" fill="hold"/>
                                        <p:tgtEl>
                                          <p:spTgt spid="9"/>
                                        </p:tgtEl>
                                        <p:attrNameLst>
                                          <p:attrName>ppt_w</p:attrName>
                                        </p:attrNameLst>
                                      </p:cBhvr>
                                      <p:tavLst>
                                        <p:tav tm="0">
                                          <p:val>
                                            <p:strVal val="#ppt_w"/>
                                          </p:val>
                                        </p:tav>
                                        <p:tav tm="100000">
                                          <p:val>
                                            <p:strVal val="#ppt_w"/>
                                          </p:val>
                                        </p:tav>
                                      </p:tavLst>
                                    </p:anim>
                                    <p:anim calcmode="lin" valueType="num">
                                      <p:cBhvr>
                                        <p:cTn id="45" dur="500" fill="hold"/>
                                        <p:tgtEl>
                                          <p:spTgt spid="9"/>
                                        </p:tgtEl>
                                        <p:attrNameLst>
                                          <p:attrName>ppt_h</p:attrName>
                                        </p:attrNameLst>
                                      </p:cBhvr>
                                      <p:tavLst>
                                        <p:tav tm="0">
                                          <p:val>
                                            <p:fltVal val="0"/>
                                          </p:val>
                                        </p:tav>
                                        <p:tav tm="100000">
                                          <p:val>
                                            <p:strVal val="#ppt_h"/>
                                          </p:val>
                                        </p:tav>
                                      </p:tavLst>
                                    </p:anim>
                                  </p:childTnLst>
                                </p:cTn>
                              </p:par>
                            </p:childTnLst>
                          </p:cTn>
                        </p:par>
                        <p:par>
                          <p:cTn id="46" fill="hold" nodeType="afterGroup">
                            <p:stCondLst>
                              <p:cond delay="2000"/>
                            </p:stCondLst>
                            <p:childTnLst>
                              <p:par>
                                <p:cTn id="47" presetID="22" presetClass="entr" presetSubtype="8"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wipe(left)">
                                      <p:cBhvr>
                                        <p:cTn id="49" dur="500"/>
                                        <p:tgtEl>
                                          <p:spTgt spid="55"/>
                                        </p:tgtEl>
                                      </p:cBhvr>
                                    </p:animEffect>
                                  </p:childTnLst>
                                </p:cTn>
                              </p:par>
                            </p:childTnLst>
                          </p:cTn>
                        </p:par>
                        <p:par>
                          <p:cTn id="50" fill="hold">
                            <p:stCondLst>
                              <p:cond delay="2500"/>
                            </p:stCondLst>
                            <p:childTnLst>
                              <p:par>
                                <p:cTn id="51" presetID="3" presetClass="entr" presetSubtype="10" fill="hold" nodeType="afterEffect">
                                  <p:stCondLst>
                                    <p:cond delay="1000"/>
                                  </p:stCondLst>
                                  <p:childTnLst>
                                    <p:set>
                                      <p:cBhvr>
                                        <p:cTn id="52" dur="1" fill="hold">
                                          <p:stCondLst>
                                            <p:cond delay="0"/>
                                          </p:stCondLst>
                                        </p:cTn>
                                        <p:tgtEl>
                                          <p:spTgt spid="12"/>
                                        </p:tgtEl>
                                        <p:attrNameLst>
                                          <p:attrName>style.visibility</p:attrName>
                                        </p:attrNameLst>
                                      </p:cBhvr>
                                      <p:to>
                                        <p:strVal val="visible"/>
                                      </p:to>
                                    </p:set>
                                    <p:animEffect transition="in" filter="blinds(horizontal)">
                                      <p:cBhvr>
                                        <p:cTn id="53" dur="500"/>
                                        <p:tgtEl>
                                          <p:spTgt spid="12"/>
                                        </p:tgtEl>
                                      </p:cBhvr>
                                    </p:animEffect>
                                  </p:childTnLst>
                                </p:cTn>
                              </p:par>
                            </p:childTnLst>
                          </p:cTn>
                        </p:par>
                        <p:par>
                          <p:cTn id="54" fill="hold" nodeType="withGroup">
                            <p:stCondLst>
                              <p:cond delay="4000"/>
                            </p:stCondLst>
                            <p:childTnLst>
                              <p:par>
                                <p:cTn id="55" presetID="22" presetClass="entr" presetSubtype="8" fill="hold" grpId="0" nodeType="after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left)">
                                      <p:cBhvr>
                                        <p:cTn id="57" dur="500"/>
                                        <p:tgtEl>
                                          <p:spTgt spid="56"/>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wipe(left)">
                                      <p:cBhvr>
                                        <p:cTn id="60" dur="500"/>
                                        <p:tgtEl>
                                          <p:spTgt spid="57"/>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blinds(horizontal)">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wipe(left)">
                                      <p:cBhvr>
                                        <p:cTn id="70" dur="500"/>
                                        <p:tgtEl>
                                          <p:spTgt spid="4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wipe(left)">
                                      <p:cBhvr>
                                        <p:cTn id="75" dur="500"/>
                                        <p:tgtEl>
                                          <p:spTgt spid="4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wipe(left)">
                                      <p:cBhvr>
                                        <p:cTn id="80" dur="500"/>
                                        <p:tgtEl>
                                          <p:spTgt spid="5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51"/>
                                        </p:tgtEl>
                                        <p:attrNameLst>
                                          <p:attrName>style.visibility</p:attrName>
                                        </p:attrNameLst>
                                      </p:cBhvr>
                                      <p:to>
                                        <p:strVal val="visible"/>
                                      </p:to>
                                    </p:set>
                                    <p:animEffect transition="in" filter="wipe(left)">
                                      <p:cBhvr>
                                        <p:cTn id="85" dur="500"/>
                                        <p:tgtEl>
                                          <p:spTgt spid="51"/>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wipe(left)">
                                      <p:cBhvr>
                                        <p:cTn id="90" dur="500"/>
                                        <p:tgtEl>
                                          <p:spTgt spid="52"/>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47"/>
                                        </p:tgtEl>
                                        <p:attrNameLst>
                                          <p:attrName>style.visibility</p:attrName>
                                        </p:attrNameLst>
                                      </p:cBhvr>
                                      <p:to>
                                        <p:strVal val="visible"/>
                                      </p:to>
                                    </p:set>
                                    <p:animEffect transition="in" filter="wipe(left)">
                                      <p:cBhvr>
                                        <p:cTn id="95" dur="500"/>
                                        <p:tgtEl>
                                          <p:spTgt spid="47"/>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wipe(left)">
                                      <p:cBhvr>
                                        <p:cTn id="100" dur="500"/>
                                        <p:tgtEl>
                                          <p:spTgt spid="53"/>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21531"/>
                                        </p:tgtEl>
                                        <p:attrNameLst>
                                          <p:attrName>style.visibility</p:attrName>
                                        </p:attrNameLst>
                                      </p:cBhvr>
                                      <p:to>
                                        <p:strVal val="visible"/>
                                      </p:to>
                                    </p:set>
                                    <p:animEffect transition="in" filter="wipe(left)">
                                      <p:cBhvr>
                                        <p:cTn id="105" dur="500"/>
                                        <p:tgtEl>
                                          <p:spTgt spid="21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animBg="1"/>
      <p:bldP spid="21507" grpId="0" animBg="1"/>
      <p:bldP spid="21537" grpId="0" animBg="1"/>
      <p:bldP spid="40" grpId="0" autoUpdateAnimBg="0"/>
      <p:bldP spid="21531" grpId="0"/>
      <p:bldP spid="48" grpId="0"/>
      <p:bldP spid="49" grpId="0"/>
      <p:bldP spid="50" grpId="0"/>
      <p:bldP spid="51" grpId="0"/>
      <p:bldP spid="52" grpId="0"/>
      <p:bldP spid="47" grpId="0"/>
      <p:bldP spid="53" grpId="0"/>
      <p:bldP spid="54" grpId="0"/>
      <p:bldP spid="55" grpId="0"/>
      <p:bldP spid="56" grpId="0"/>
      <p:bldP spid="57" grpId="0"/>
      <p:bldP spid="58" grpId="0"/>
      <p:bldP spid="5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1" name="Text Box 9"/>
          <p:cNvSpPr txBox="1">
            <a:spLocks noChangeArrowheads="1"/>
          </p:cNvSpPr>
          <p:nvPr/>
        </p:nvSpPr>
        <p:spPr bwMode="auto">
          <a:xfrm>
            <a:off x="1112032" y="3745971"/>
            <a:ext cx="65913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（３）子弹从枪口射出时的速率</a:t>
            </a:r>
          </a:p>
        </p:txBody>
      </p:sp>
      <p:grpSp>
        <p:nvGrpSpPr>
          <p:cNvPr id="2" name="Group 21"/>
          <p:cNvGrpSpPr>
            <a:grpSpLocks/>
          </p:cNvGrpSpPr>
          <p:nvPr/>
        </p:nvGrpSpPr>
        <p:grpSpPr bwMode="auto">
          <a:xfrm>
            <a:off x="672295" y="656697"/>
            <a:ext cx="8424862" cy="1785937"/>
            <a:chOff x="199" y="171"/>
            <a:chExt cx="5307" cy="1125"/>
          </a:xfrm>
        </p:grpSpPr>
        <p:sp>
          <p:nvSpPr>
            <p:cNvPr id="22537" name="Text Box 3"/>
            <p:cNvSpPr txBox="1">
              <a:spLocks noChangeArrowheads="1"/>
            </p:cNvSpPr>
            <p:nvPr/>
          </p:nvSpPr>
          <p:spPr bwMode="auto">
            <a:xfrm>
              <a:off x="199" y="171"/>
              <a:ext cx="530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例：一颗子弹在枪筒里前进时所受的合力大小为 </a:t>
              </a:r>
            </a:p>
          </p:txBody>
        </p:sp>
        <mc:AlternateContent xmlns:mc="http://schemas.openxmlformats.org/markup-compatibility/2006" xmlns:a14="http://schemas.microsoft.com/office/drawing/2010/main">
          <mc:Choice Requires="a14">
            <p:sp>
              <p:nvSpPr>
                <p:cNvPr id="22539" name="Text Box 6"/>
                <p:cNvSpPr txBox="1">
                  <a:spLocks noChangeArrowheads="1"/>
                </p:cNvSpPr>
                <p:nvPr/>
              </p:nvSpPr>
              <p:spPr bwMode="auto">
                <a:xfrm>
                  <a:off x="199" y="969"/>
                  <a:ext cx="5136" cy="327"/>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设子弹的质量为</a:t>
                  </a:r>
                  <a14:m>
                    <m:oMath xmlns:m="http://schemas.openxmlformats.org/officeDocument/2006/math">
                      <m:r>
                        <a:rPr lang="en-US" altLang="zh-CN" sz="2800" b="0" i="1" smtClean="0">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𝑔</m:t>
                      </m:r>
                    </m:oMath>
                  </a14:m>
                  <a:r>
                    <a:rPr lang="zh-CN" altLang="en-US" sz="2800" dirty="0">
                      <a:solidFill>
                        <a:srgbClr val="0000FF"/>
                      </a:solidFill>
                      <a:latin typeface="+mn-lt"/>
                      <a:ea typeface="+mn-ea"/>
                    </a:rPr>
                    <a:t>。求</a:t>
                  </a:r>
                </a:p>
              </p:txBody>
            </p:sp>
          </mc:Choice>
          <mc:Fallback xmlns="">
            <p:sp>
              <p:nvSpPr>
                <p:cNvPr id="22539" name="Text Box 6"/>
                <p:cNvSpPr txBox="1">
                  <a:spLocks noRot="1" noChangeAspect="1" noMove="1" noResize="1" noEditPoints="1" noAdjustHandles="1" noChangeArrowheads="1" noChangeShapeType="1" noTextEdit="1"/>
                </p:cNvSpPr>
                <p:nvPr/>
              </p:nvSpPr>
              <p:spPr bwMode="auto">
                <a:xfrm>
                  <a:off x="199" y="969"/>
                  <a:ext cx="5136" cy="327"/>
                </a:xfrm>
                <a:prstGeom prst="rect">
                  <a:avLst/>
                </a:prstGeom>
                <a:blipFill>
                  <a:blip r:embed="rId2"/>
                  <a:stretch>
                    <a:fillRect l="-1495"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p:grpSp>
      <p:sp>
        <p:nvSpPr>
          <p:cNvPr id="59404" name="Text Box 12"/>
          <p:cNvSpPr txBox="1">
            <a:spLocks noChangeArrowheads="1"/>
          </p:cNvSpPr>
          <p:nvPr/>
        </p:nvSpPr>
        <p:spPr bwMode="auto">
          <a:xfrm>
            <a:off x="1112032" y="2588684"/>
            <a:ext cx="66405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（１）子弹走完枪筒全长所用的时间 </a:t>
            </a:r>
          </a:p>
        </p:txBody>
      </p:sp>
      <p:sp>
        <p:nvSpPr>
          <p:cNvPr id="59405" name="Text Box 13"/>
          <p:cNvSpPr txBox="1">
            <a:spLocks noChangeArrowheads="1"/>
          </p:cNvSpPr>
          <p:nvPr/>
        </p:nvSpPr>
        <p:spPr bwMode="auto">
          <a:xfrm>
            <a:off x="1112032" y="3171296"/>
            <a:ext cx="62674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（２）子弹在枪筒中所受力的冲量 </a:t>
            </a:r>
          </a:p>
        </p:txBody>
      </p:sp>
      <mc:AlternateContent xmlns:mc="http://schemas.openxmlformats.org/markup-compatibility/2006" xmlns:a14="http://schemas.microsoft.com/office/drawing/2010/main">
        <mc:Choice Requires="a14">
          <p:sp>
            <p:nvSpPr>
              <p:cNvPr id="13" name="矩形 12"/>
              <p:cNvSpPr/>
              <p:nvPr/>
            </p:nvSpPr>
            <p:spPr>
              <a:xfrm>
                <a:off x="2233929" y="1039858"/>
                <a:ext cx="3388043" cy="9630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𝐹</m:t>
                      </m:r>
                      <m:r>
                        <a:rPr lang="en-US" altLang="zh-CN" sz="2800" b="0" i="1" smtClean="0">
                          <a:solidFill>
                            <a:srgbClr val="0000FF"/>
                          </a:solidFill>
                          <a:latin typeface="Cambria Math" panose="02040503050406030204" pitchFamily="18" charset="0"/>
                          <a:ea typeface="+mn-ea"/>
                        </a:rPr>
                        <m:t>=400−</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4</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5</m:t>
                              </m:r>
                            </m:sup>
                          </m:sSup>
                        </m:num>
                        <m:den>
                          <m:r>
                            <a:rPr lang="en-US" altLang="zh-CN" sz="2800" b="0" i="1" smtClean="0">
                              <a:solidFill>
                                <a:srgbClr val="0000FF"/>
                              </a:solidFill>
                              <a:latin typeface="Cambria Math" panose="02040503050406030204" pitchFamily="18" charset="0"/>
                              <a:ea typeface="+mn-ea"/>
                            </a:rPr>
                            <m:t>3</m:t>
                          </m:r>
                        </m:den>
                      </m:f>
                      <m:r>
                        <a:rPr lang="en-US" altLang="zh-CN" sz="2800" b="0" i="1" smtClean="0">
                          <a:solidFill>
                            <a:srgbClr val="0000FF"/>
                          </a:solidFill>
                          <a:latin typeface="Cambria Math" panose="02040503050406030204" pitchFamily="18" charset="0"/>
                          <a:ea typeface="+mn-ea"/>
                        </a:rPr>
                        <m:t>𝑡</m:t>
                      </m:r>
                    </m:oMath>
                  </m:oMathPara>
                </a14:m>
                <a:endParaRPr lang="zh-CN" altLang="en-US" sz="2800" dirty="0">
                  <a:latin typeface="+mn-lt"/>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2233929" y="1039858"/>
                <a:ext cx="3388043" cy="9630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672295" y="5196548"/>
                <a:ext cx="13157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0.003</m:t>
                      </m:r>
                      <m:r>
                        <a:rPr lang="en-US" altLang="zh-CN" sz="2800" b="0" i="1" smtClean="0">
                          <a:solidFill>
                            <a:srgbClr val="0000FF"/>
                          </a:solidFill>
                          <a:latin typeface="Cambria Math" panose="02040503050406030204" pitchFamily="18" charset="0"/>
                          <a:ea typeface="+mn-ea"/>
                        </a:rPr>
                        <m:t>𝑠</m:t>
                      </m:r>
                    </m:oMath>
                  </m:oMathPara>
                </a14:m>
                <a:endParaRPr lang="zh-CN" altLang="en-US" sz="2800" dirty="0">
                  <a:latin typeface="+mn-lt"/>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672295" y="5196548"/>
                <a:ext cx="131574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889171" y="5196548"/>
                <a:ext cx="14503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0.6</m:t>
                      </m:r>
                      <m:r>
                        <a:rPr lang="en-US" altLang="zh-CN" sz="2800" b="0" i="1" smtClean="0">
                          <a:solidFill>
                            <a:srgbClr val="0000FF"/>
                          </a:solidFill>
                          <a:latin typeface="Cambria Math" panose="02040503050406030204" pitchFamily="18" charset="0"/>
                          <a:ea typeface="+mn-ea"/>
                        </a:rPr>
                        <m:t>𝑁</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𝑠</m:t>
                      </m:r>
                    </m:oMath>
                  </m:oMathPara>
                </a14:m>
                <a:endParaRPr lang="zh-CN" altLang="en-US" sz="2800" dirty="0">
                  <a:latin typeface="+mn-lt"/>
                  <a:ea typeface="+mn-ea"/>
                </a:endParaRPr>
              </a:p>
            </p:txBody>
          </p:sp>
        </mc:Choice>
        <mc:Fallback xmlns="">
          <p:sp>
            <p:nvSpPr>
              <p:cNvPr id="15" name="矩形 14"/>
              <p:cNvSpPr>
                <a:spLocks noRot="1" noChangeAspect="1" noMove="1" noResize="1" noEditPoints="1" noAdjustHandles="1" noChangeArrowheads="1" noChangeShapeType="1" noTextEdit="1"/>
              </p:cNvSpPr>
              <p:nvPr/>
            </p:nvSpPr>
            <p:spPr>
              <a:xfrm>
                <a:off x="2889171" y="5196548"/>
                <a:ext cx="1450397"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240700" y="5196548"/>
                <a:ext cx="152708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300</m:t>
                      </m:r>
                      <m:r>
                        <a:rPr lang="en-US" altLang="zh-CN" sz="2800" b="0" i="1" smtClean="0">
                          <a:solidFill>
                            <a:srgbClr val="0000FF"/>
                          </a:solidFill>
                          <a:latin typeface="Cambria Math" panose="02040503050406030204" pitchFamily="18" charset="0"/>
                          <a:ea typeface="+mn-ea"/>
                        </a:rPr>
                        <m:t>𝑚</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𝑠</m:t>
                      </m:r>
                    </m:oMath>
                  </m:oMathPara>
                </a14:m>
                <a:endParaRPr lang="zh-CN" altLang="en-US" sz="2800" dirty="0">
                  <a:latin typeface="+mn-lt"/>
                  <a:ea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5240700" y="5196548"/>
                <a:ext cx="1527085" cy="523220"/>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757794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9401"/>
                                        </p:tgtEl>
                                        <p:attrNameLst>
                                          <p:attrName>style.visibility</p:attrName>
                                        </p:attrNameLst>
                                      </p:cBhvr>
                                      <p:to>
                                        <p:strVal val="visible"/>
                                      </p:to>
                                    </p:set>
                                    <p:animEffect transition="in" filter="wipe(left)">
                                      <p:cBhvr>
                                        <p:cTn id="7" dur="500"/>
                                        <p:tgtEl>
                                          <p:spTgt spid="594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9404"/>
                                        </p:tgtEl>
                                        <p:attrNameLst>
                                          <p:attrName>style.visibility</p:attrName>
                                        </p:attrNameLst>
                                      </p:cBhvr>
                                      <p:to>
                                        <p:strVal val="visible"/>
                                      </p:to>
                                    </p:set>
                                    <p:animEffect transition="in" filter="wipe(left)">
                                      <p:cBhvr>
                                        <p:cTn id="12" dur="500"/>
                                        <p:tgtEl>
                                          <p:spTgt spid="5940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405"/>
                                        </p:tgtEl>
                                        <p:attrNameLst>
                                          <p:attrName>style.visibility</p:attrName>
                                        </p:attrNameLst>
                                      </p:cBhvr>
                                      <p:to>
                                        <p:strVal val="visible"/>
                                      </p:to>
                                    </p:set>
                                    <p:animEffect transition="in" filter="wipe(left)">
                                      <p:cBhvr>
                                        <p:cTn id="17" dur="500"/>
                                        <p:tgtEl>
                                          <p:spTgt spid="5940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1" grpId="0"/>
      <p:bldP spid="59404" grpId="0"/>
      <p:bldP spid="59405" grpId="0"/>
      <p:bldP spid="14" grpId="0"/>
      <p:bldP spid="15" grpId="0"/>
      <p:bldP spid="1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6"/>
          <p:cNvSpPr>
            <a:spLocks noChangeArrowheads="1"/>
          </p:cNvSpPr>
          <p:nvPr/>
        </p:nvSpPr>
        <p:spPr bwMode="auto">
          <a:xfrm>
            <a:off x="2286000" y="-76200"/>
            <a:ext cx="1981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a:solidFill>
                  <a:schemeClr val="bg1"/>
                </a:solidFill>
                <a:latin typeface="楷体_GB2312" pitchFamily="49" charset="-122"/>
                <a:ea typeface="楷体_GB2312" pitchFamily="49" charset="-122"/>
              </a:rPr>
              <a:t>动量定理</a:t>
            </a:r>
          </a:p>
        </p:txBody>
      </p:sp>
      <mc:AlternateContent xmlns:mc="http://schemas.openxmlformats.org/markup-compatibility/2006" xmlns:a14="http://schemas.microsoft.com/office/drawing/2010/main">
        <mc:Choice Requires="a14">
          <p:sp>
            <p:nvSpPr>
              <p:cNvPr id="27" name="矩形 26"/>
              <p:cNvSpPr>
                <a:spLocks noChangeArrowheads="1"/>
              </p:cNvSpPr>
              <p:nvPr/>
            </p:nvSpPr>
            <p:spPr bwMode="auto">
              <a:xfrm>
                <a:off x="491404" y="460665"/>
                <a:ext cx="8957396"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ea"/>
                    <a:ea typeface="+mn-ea"/>
                  </a:rPr>
                  <a:t>例</a:t>
                </a:r>
                <a:r>
                  <a:rPr lang="en-US" altLang="zh-CN" sz="2800" dirty="0">
                    <a:solidFill>
                      <a:srgbClr val="0000FF"/>
                    </a:solidFill>
                    <a:latin typeface="+mn-ea"/>
                    <a:ea typeface="+mn-ea"/>
                  </a:rPr>
                  <a:t>1.15</a:t>
                </a:r>
                <a:r>
                  <a:rPr lang="zh-CN" altLang="en-US" sz="2800" dirty="0">
                    <a:solidFill>
                      <a:srgbClr val="0000FF"/>
                    </a:solidFill>
                    <a:latin typeface="+mn-ea"/>
                    <a:ea typeface="+mn-ea"/>
                  </a:rPr>
                  <a:t>：质量</a:t>
                </a:r>
                <a14:m>
                  <m:oMath xmlns:m="http://schemas.openxmlformats.org/officeDocument/2006/math">
                    <m:r>
                      <a:rPr lang="en-US" altLang="zh-CN" sz="2800" i="1">
                        <a:solidFill>
                          <a:srgbClr val="0000FF"/>
                        </a:solidFill>
                        <a:latin typeface="Cambria Math" panose="02040503050406030204" pitchFamily="18" charset="0"/>
                      </a:rPr>
                      <m:t>𝑚</m:t>
                    </m:r>
                    <m:r>
                      <a:rPr lang="en-US" altLang="zh-CN" sz="280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1</m:t>
                    </m:r>
                    <m:r>
                      <a:rPr lang="en-US" altLang="zh-CN" sz="2800" b="0" i="1" smtClean="0">
                        <a:solidFill>
                          <a:srgbClr val="0000FF"/>
                        </a:solidFill>
                        <a:latin typeface="Cambria Math" panose="02040503050406030204" pitchFamily="18" charset="0"/>
                      </a:rPr>
                      <m:t>𝑘𝑔</m:t>
                    </m:r>
                  </m:oMath>
                </a14:m>
                <a:r>
                  <a:rPr lang="zh-CN" altLang="en-US" sz="2800" dirty="0">
                    <a:solidFill>
                      <a:srgbClr val="0000FF"/>
                    </a:solidFill>
                    <a:latin typeface="+mn-ea"/>
                    <a:ea typeface="+mn-ea"/>
                  </a:rPr>
                  <a:t>的物体，与水平桌面间的滑动摩擦因数</a:t>
                </a:r>
                <a14:m>
                  <m:oMath xmlns:m="http://schemas.openxmlformats.org/officeDocument/2006/math">
                    <m:r>
                      <a:rPr lang="zh-CN" altLang="en-US" sz="2800" i="1" smtClean="0">
                        <a:solidFill>
                          <a:srgbClr val="0000FF"/>
                        </a:solidFill>
                        <a:latin typeface="Cambria Math" panose="02040503050406030204" pitchFamily="18" charset="0"/>
                      </a:rPr>
                      <m:t>𝜇</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0.2</m:t>
                    </m:r>
                  </m:oMath>
                </a14:m>
                <a:r>
                  <a:rPr lang="zh-CN" altLang="en-US" sz="2800" dirty="0">
                    <a:solidFill>
                      <a:srgbClr val="0000FF"/>
                    </a:solidFill>
                    <a:latin typeface="+mn-ea"/>
                    <a:ea typeface="+mn-ea"/>
                  </a:rPr>
                  <a:t>。对物体施以变力</a:t>
                </a:r>
                <a14:m>
                  <m:oMath xmlns:m="http://schemas.openxmlformats.org/officeDocument/2006/math">
                    <m:r>
                      <a:rPr lang="en-US" altLang="zh-CN" sz="2800" b="0" i="1" smtClean="0">
                        <a:solidFill>
                          <a:srgbClr val="0000FF"/>
                        </a:solidFill>
                        <a:latin typeface="Cambria Math" panose="02040503050406030204" pitchFamily="18" charset="0"/>
                      </a:rPr>
                      <m:t>𝐹</m:t>
                    </m:r>
                  </m:oMath>
                </a14:m>
                <a:r>
                  <a:rPr lang="zh-CN" altLang="en-US" sz="2800" dirty="0">
                    <a:solidFill>
                      <a:srgbClr val="0000FF"/>
                    </a:solidFill>
                    <a:latin typeface="+mn-ea"/>
                    <a:ea typeface="+mn-ea"/>
                  </a:rPr>
                  <a:t>，</a:t>
                </a:r>
                <a14:m>
                  <m:oMath xmlns:m="http://schemas.openxmlformats.org/officeDocument/2006/math">
                    <m:r>
                      <a:rPr lang="en-US" altLang="zh-CN" sz="2800" i="1">
                        <a:solidFill>
                          <a:srgbClr val="0000FF"/>
                        </a:solidFill>
                        <a:latin typeface="Cambria Math" panose="02040503050406030204" pitchFamily="18" charset="0"/>
                      </a:rPr>
                      <m:t>𝐹</m:t>
                    </m:r>
                  </m:oMath>
                </a14:m>
                <a:r>
                  <a:rPr lang="zh-CN" altLang="en-US" sz="2800" dirty="0">
                    <a:solidFill>
                      <a:srgbClr val="0000FF"/>
                    </a:solidFill>
                    <a:latin typeface="+mn-ea"/>
                    <a:ea typeface="+mn-ea"/>
                  </a:rPr>
                  <a:t>的大小为</a:t>
                </a:r>
                <a14:m>
                  <m:oMath xmlns:m="http://schemas.openxmlformats.org/officeDocument/2006/math">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𝑡</m:t>
                    </m:r>
                  </m:oMath>
                </a14:m>
                <a:r>
                  <a:rPr lang="en-US" altLang="zh-CN" sz="2800" dirty="0">
                    <a:solidFill>
                      <a:srgbClr val="0000FF"/>
                    </a:solidFill>
                    <a:latin typeface="+mn-ea"/>
                    <a:ea typeface="+mn-ea"/>
                  </a:rPr>
                  <a:t>(</a:t>
                </a:r>
                <a14:m>
                  <m:oMath xmlns:m="http://schemas.openxmlformats.org/officeDocument/2006/math">
                    <m:r>
                      <a:rPr lang="en-US" altLang="zh-CN" sz="2800" b="0" i="1" smtClean="0">
                        <a:solidFill>
                          <a:srgbClr val="0000FF"/>
                        </a:solidFill>
                        <a:latin typeface="Cambria Math" panose="02040503050406030204" pitchFamily="18" charset="0"/>
                      </a:rPr>
                      <m:t>𝑁</m:t>
                    </m:r>
                  </m:oMath>
                </a14:m>
                <a:r>
                  <a:rPr lang="en-US" altLang="zh-CN" sz="2800" dirty="0">
                    <a:solidFill>
                      <a:srgbClr val="0000FF"/>
                    </a:solidFill>
                    <a:latin typeface="+mn-ea"/>
                    <a:ea typeface="+mn-ea"/>
                  </a:rPr>
                  <a:t>)</a:t>
                </a:r>
                <a:r>
                  <a:rPr lang="zh-CN" altLang="en-US" sz="2800" dirty="0">
                    <a:solidFill>
                      <a:srgbClr val="0000FF"/>
                    </a:solidFill>
                    <a:latin typeface="+mn-ea"/>
                    <a:ea typeface="+mn-ea"/>
                  </a:rPr>
                  <a:t>，</a:t>
                </a:r>
                <a14:m>
                  <m:oMath xmlns:m="http://schemas.openxmlformats.org/officeDocument/2006/math">
                    <m:r>
                      <a:rPr lang="en-US" altLang="zh-CN" sz="2800" i="1">
                        <a:solidFill>
                          <a:srgbClr val="0000FF"/>
                        </a:solidFill>
                        <a:latin typeface="Cambria Math" panose="02040503050406030204" pitchFamily="18" charset="0"/>
                      </a:rPr>
                      <m:t>𝑡</m:t>
                    </m:r>
                  </m:oMath>
                </a14:m>
                <a:r>
                  <a:rPr lang="zh-CN" altLang="en-US" sz="2800" dirty="0">
                    <a:solidFill>
                      <a:srgbClr val="0000FF"/>
                    </a:solidFill>
                    <a:latin typeface="+mn-ea"/>
                    <a:ea typeface="+mn-ea"/>
                  </a:rPr>
                  <a:t>为时间，与水平面夹角</a:t>
                </a:r>
                <a14:m>
                  <m:oMath xmlns:m="http://schemas.openxmlformats.org/officeDocument/2006/math">
                    <m:r>
                      <a:rPr lang="zh-CN" altLang="en-US" sz="2800" i="1" smtClean="0">
                        <a:solidFill>
                          <a:srgbClr val="0000FF"/>
                        </a:solidFill>
                        <a:latin typeface="Cambria Math" panose="02040503050406030204" pitchFamily="18" charset="0"/>
                      </a:rPr>
                      <m:t>𝜃</m:t>
                    </m:r>
                    <m:r>
                      <a:rPr lang="en-US" altLang="zh-CN" sz="2800" b="0" i="1" smtClean="0">
                        <a:solidFill>
                          <a:srgbClr val="0000FF"/>
                        </a:solidFill>
                        <a:latin typeface="Cambria Math" panose="02040503050406030204" pitchFamily="18" charset="0"/>
                      </a:rPr>
                      <m:t>=37</m:t>
                    </m:r>
                    <m:r>
                      <a:rPr lang="en-US" altLang="zh-CN" sz="2800" b="0" i="1" smtClean="0">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latin typeface="+mn-ea"/>
                    <a:ea typeface="+mn-ea"/>
                  </a:rPr>
                  <a:t>，如图所示，求物体在</a:t>
                </a:r>
                <a14:m>
                  <m:oMath xmlns:m="http://schemas.openxmlformats.org/officeDocument/2006/math">
                    <m:r>
                      <a:rPr lang="en-US" altLang="zh-CN" sz="2800" i="1">
                        <a:solidFill>
                          <a:srgbClr val="0000FF"/>
                        </a:solidFill>
                        <a:latin typeface="Cambria Math" panose="02040503050406030204" pitchFamily="18" charset="0"/>
                      </a:rPr>
                      <m:t>𝑡</m:t>
                    </m:r>
                    <m:r>
                      <a:rPr lang="en-US" altLang="zh-CN" sz="2800" b="0" i="1" smtClean="0">
                        <a:solidFill>
                          <a:srgbClr val="0000FF"/>
                        </a:solidFill>
                        <a:latin typeface="Cambria Math" panose="02040503050406030204" pitchFamily="18" charset="0"/>
                      </a:rPr>
                      <m:t>=3</m:t>
                    </m:r>
                  </m:oMath>
                </a14:m>
                <a:r>
                  <a:rPr lang="en-US" altLang="zh-CN" sz="2800" dirty="0">
                    <a:solidFill>
                      <a:srgbClr val="0000FF"/>
                    </a:solidFill>
                    <a:latin typeface="+mn-ea"/>
                    <a:ea typeface="+mn-ea"/>
                  </a:rPr>
                  <a:t>(</a:t>
                </a:r>
                <a14:m>
                  <m:oMath xmlns:m="http://schemas.openxmlformats.org/officeDocument/2006/math">
                    <m:r>
                      <a:rPr lang="en-US" altLang="zh-CN" sz="2800" b="0" i="1" smtClean="0">
                        <a:solidFill>
                          <a:srgbClr val="0000FF"/>
                        </a:solidFill>
                        <a:latin typeface="Cambria Math" panose="02040503050406030204" pitchFamily="18" charset="0"/>
                      </a:rPr>
                      <m:t>𝑠</m:t>
                    </m:r>
                  </m:oMath>
                </a14:m>
                <a:r>
                  <a:rPr lang="en-US" altLang="zh-CN" sz="2800" dirty="0">
                    <a:solidFill>
                      <a:srgbClr val="0000FF"/>
                    </a:solidFill>
                    <a:latin typeface="+mn-ea"/>
                    <a:ea typeface="+mn-ea"/>
                  </a:rPr>
                  <a:t>)</a:t>
                </a:r>
                <a:r>
                  <a:rPr lang="zh-CN" altLang="en-US" sz="2800" dirty="0">
                    <a:solidFill>
                      <a:srgbClr val="0000FF"/>
                    </a:solidFill>
                    <a:latin typeface="+mn-ea"/>
                    <a:ea typeface="+mn-ea"/>
                  </a:rPr>
                  <a:t>时的速度。</a:t>
                </a:r>
              </a:p>
            </p:txBody>
          </p:sp>
        </mc:Choice>
        <mc:Fallback xmlns="">
          <p:sp>
            <p:nvSpPr>
              <p:cNvPr id="27" name="矩形 26"/>
              <p:cNvSpPr>
                <a:spLocks noRot="1" noChangeAspect="1" noMove="1" noResize="1" noEditPoints="1" noAdjustHandles="1" noChangeArrowheads="1" noChangeShapeType="1" noTextEdit="1"/>
              </p:cNvSpPr>
              <p:nvPr/>
            </p:nvSpPr>
            <p:spPr bwMode="auto">
              <a:xfrm>
                <a:off x="491404" y="460665"/>
                <a:ext cx="8957396" cy="1815882"/>
              </a:xfrm>
              <a:prstGeom prst="rect">
                <a:avLst/>
              </a:prstGeom>
              <a:blipFill>
                <a:blip r:embed="rId2"/>
                <a:stretch>
                  <a:fillRect l="-1430" t="-3704" r="-5310" b="-87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28" name="图片 27" descr="QQ图片20160325124448.png"/>
          <p:cNvPicPr>
            <a:picLocks noChangeAspect="1"/>
          </p:cNvPicPr>
          <p:nvPr/>
        </p:nvPicPr>
        <p:blipFill rotWithShape="1">
          <a:blip r:embed="rId3">
            <a:extLst>
              <a:ext uri="{28A0092B-C50C-407E-A947-70E740481C1C}">
                <a14:useLocalDpi xmlns:a14="http://schemas.microsoft.com/office/drawing/2010/main" val="0"/>
              </a:ext>
            </a:extLst>
          </a:blip>
          <a:srcRect b="15004"/>
          <a:stretch/>
        </p:blipFill>
        <p:spPr bwMode="auto">
          <a:xfrm>
            <a:off x="2286000" y="2516524"/>
            <a:ext cx="5005977" cy="3530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304062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linds(horizontal)">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utoShape 7"/>
          <p:cNvSpPr>
            <a:spLocks/>
          </p:cNvSpPr>
          <p:nvPr/>
        </p:nvSpPr>
        <p:spPr bwMode="auto">
          <a:xfrm>
            <a:off x="1133733" y="1852358"/>
            <a:ext cx="242888" cy="797485"/>
          </a:xfrm>
          <a:prstGeom prst="leftBrace">
            <a:avLst>
              <a:gd name="adj1" fmla="val 27778"/>
              <a:gd name="adj2" fmla="val 50000"/>
            </a:avLst>
          </a:prstGeom>
          <a:noFill/>
          <a:ln w="2857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3" name="Text Box 8"/>
          <p:cNvSpPr txBox="1">
            <a:spLocks noChangeArrowheads="1"/>
          </p:cNvSpPr>
          <p:nvPr/>
        </p:nvSpPr>
        <p:spPr bwMode="auto">
          <a:xfrm>
            <a:off x="612774" y="1080844"/>
            <a:ext cx="2160588"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pPr>
            <a:r>
              <a:rPr lang="zh-CN" altLang="en-US" sz="2800" dirty="0">
                <a:solidFill>
                  <a:srgbClr val="0000FF"/>
                </a:solidFill>
                <a:latin typeface="+mn-lt"/>
                <a:ea typeface="+mn-ea"/>
              </a:rPr>
              <a:t>直角坐标系</a:t>
            </a:r>
          </a:p>
        </p:txBody>
      </p:sp>
      <p:sp>
        <p:nvSpPr>
          <p:cNvPr id="24" name="Text Box 9"/>
          <p:cNvSpPr txBox="1">
            <a:spLocks noChangeArrowheads="1"/>
          </p:cNvSpPr>
          <p:nvPr/>
        </p:nvSpPr>
        <p:spPr bwMode="auto">
          <a:xfrm>
            <a:off x="612774" y="4071204"/>
            <a:ext cx="2735263"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pPr>
            <a:r>
              <a:rPr lang="zh-CN" altLang="en-US" sz="2800" dirty="0">
                <a:solidFill>
                  <a:srgbClr val="0000FF"/>
                </a:solidFill>
                <a:latin typeface="+mn-lt"/>
                <a:ea typeface="+mn-ea"/>
              </a:rPr>
              <a:t>平面自然坐标系</a:t>
            </a:r>
          </a:p>
        </p:txBody>
      </p:sp>
      <p:sp>
        <p:nvSpPr>
          <p:cNvPr id="13"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FF"/>
                </a:solidFill>
                <a:latin typeface="+mn-lt"/>
                <a:ea typeface="+mn-ea"/>
              </a:rPr>
              <a:t>变力的功</a:t>
            </a:r>
          </a:p>
        </p:txBody>
      </p:sp>
      <mc:AlternateContent xmlns:mc="http://schemas.openxmlformats.org/markup-compatibility/2006" xmlns:a14="http://schemas.microsoft.com/office/drawing/2010/main">
        <mc:Choice Requires="a14">
          <p:sp>
            <p:nvSpPr>
              <p:cNvPr id="14" name="矩形 13"/>
              <p:cNvSpPr/>
              <p:nvPr/>
            </p:nvSpPr>
            <p:spPr>
              <a:xfrm>
                <a:off x="1325711" y="1595630"/>
                <a:ext cx="3288849" cy="6308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𝐹</m:t>
                          </m:r>
                        </m:e>
                      </m:acc>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𝐹</m:t>
                          </m:r>
                        </m:e>
                        <m:sub>
                          <m:r>
                            <a:rPr lang="en-US" altLang="zh-CN" sz="2800" b="0" i="1" smtClean="0">
                              <a:solidFill>
                                <a:srgbClr val="0000FF"/>
                              </a:solidFill>
                              <a:latin typeface="Cambria Math" panose="02040503050406030204" pitchFamily="18" charset="0"/>
                              <a:ea typeface="Cambria Math" panose="02040503050406030204" pitchFamily="18" charset="0"/>
                            </a:rPr>
                            <m:t>𝑥</m:t>
                          </m:r>
                        </m:sub>
                      </m:sSub>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𝑖</m:t>
                          </m:r>
                        </m:e>
                      </m:acc>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𝐹</m:t>
                          </m:r>
                        </m:e>
                        <m:sub>
                          <m:r>
                            <a:rPr lang="en-US" altLang="zh-CN" sz="2800" b="0" i="1" smtClean="0">
                              <a:solidFill>
                                <a:srgbClr val="0000FF"/>
                              </a:solidFill>
                              <a:latin typeface="Cambria Math" panose="02040503050406030204" pitchFamily="18" charset="0"/>
                              <a:ea typeface="Cambria Math" panose="02040503050406030204" pitchFamily="18" charset="0"/>
                            </a:rPr>
                            <m:t>𝑦</m:t>
                          </m:r>
                        </m:sub>
                      </m:sSub>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𝑗</m:t>
                          </m:r>
                        </m:e>
                      </m:acc>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𝐹</m:t>
                          </m:r>
                        </m:e>
                        <m:sub>
                          <m:r>
                            <a:rPr lang="en-US" altLang="zh-CN" sz="2800" b="0" i="1" smtClean="0">
                              <a:solidFill>
                                <a:srgbClr val="0000FF"/>
                              </a:solidFill>
                              <a:latin typeface="Cambria Math" panose="02040503050406030204" pitchFamily="18" charset="0"/>
                              <a:ea typeface="Cambria Math" panose="02040503050406030204" pitchFamily="18" charset="0"/>
                            </a:rPr>
                            <m:t>𝑧</m:t>
                          </m:r>
                        </m:sub>
                      </m:sSub>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𝑘</m:t>
                          </m:r>
                        </m:e>
                      </m:acc>
                    </m:oMath>
                  </m:oMathPara>
                </a14:m>
                <a:endParaRPr lang="zh-CN" altLang="en-US" sz="2800" dirty="0"/>
              </a:p>
            </p:txBody>
          </p:sp>
        </mc:Choice>
        <mc:Fallback xmlns="">
          <p:sp>
            <p:nvSpPr>
              <p:cNvPr id="14" name="矩形 13"/>
              <p:cNvSpPr>
                <a:spLocks noRot="1" noChangeAspect="1" noMove="1" noResize="1" noEditPoints="1" noAdjustHandles="1" noChangeArrowheads="1" noChangeShapeType="1" noTextEdit="1"/>
              </p:cNvSpPr>
              <p:nvPr/>
            </p:nvSpPr>
            <p:spPr>
              <a:xfrm>
                <a:off x="1325711" y="1595630"/>
                <a:ext cx="3288849" cy="63081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325711" y="2207414"/>
                <a:ext cx="3675813"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𝑟</m:t>
                          </m:r>
                        </m:e>
                      </m:ac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𝑑𝑥</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𝑖</m:t>
                          </m:r>
                        </m:e>
                      </m:ac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𝑑𝑦</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𝑗</m:t>
                          </m:r>
                        </m:e>
                      </m:ac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𝑑𝑧</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𝑘</m:t>
                          </m:r>
                        </m:e>
                      </m:acc>
                    </m:oMath>
                  </m:oMathPara>
                </a14:m>
                <a:endParaRPr lang="zh-CN" altLang="en-US" sz="2800" dirty="0"/>
              </a:p>
            </p:txBody>
          </p:sp>
        </mc:Choice>
        <mc:Fallback xmlns="">
          <p:sp>
            <p:nvSpPr>
              <p:cNvPr id="15" name="矩形 14"/>
              <p:cNvSpPr>
                <a:spLocks noRot="1" noChangeAspect="1" noMove="1" noResize="1" noEditPoints="1" noAdjustHandles="1" noChangeArrowheads="1" noChangeShapeType="1" noTextEdit="1"/>
              </p:cNvSpPr>
              <p:nvPr/>
            </p:nvSpPr>
            <p:spPr>
              <a:xfrm>
                <a:off x="1325711" y="2207414"/>
                <a:ext cx="3675813" cy="58689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1133733" y="2964231"/>
                <a:ext cx="5071838" cy="12225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en-US" altLang="zh-CN" sz="2800" b="0" i="1" smtClean="0">
                          <a:solidFill>
                            <a:srgbClr val="FF0000"/>
                          </a:solidFill>
                          <a:latin typeface="Cambria Math" panose="02040503050406030204" pitchFamily="18" charset="0"/>
                          <a:ea typeface="Cambria Math" panose="02040503050406030204" pitchFamily="18" charset="0"/>
                        </a:rPr>
                        <m:t>=</m:t>
                      </m:r>
                      <m:nary>
                        <m:naryPr>
                          <m:limLoc m:val="undOvr"/>
                          <m:subHide m:val="on"/>
                          <m:supHide m:val="on"/>
                          <m:ctrlPr>
                            <a:rPr lang="en-US" altLang="zh-CN" sz="2800" b="0" i="1" smtClean="0">
                              <a:solidFill>
                                <a:srgbClr val="FF0000"/>
                              </a:solidFill>
                              <a:latin typeface="Cambria Math"/>
                              <a:ea typeface="Cambria Math" panose="02040503050406030204" pitchFamily="18" charset="0"/>
                            </a:rPr>
                          </m:ctrlPr>
                        </m:naryPr>
                        <m:sub/>
                        <m:sup/>
                        <m:e>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𝐹</m:t>
                              </m:r>
                            </m:e>
                            <m:sub>
                              <m:r>
                                <a:rPr lang="en-US" altLang="zh-CN" sz="2800" i="1">
                                  <a:solidFill>
                                    <a:srgbClr val="FF0000"/>
                                  </a:solidFill>
                                  <a:latin typeface="Cambria Math" panose="02040503050406030204" pitchFamily="18" charset="0"/>
                                  <a:ea typeface="Cambria Math" panose="02040503050406030204" pitchFamily="18" charset="0"/>
                                </a:rPr>
                                <m:t>𝑥</m:t>
                              </m:r>
                            </m:sub>
                          </m:sSub>
                          <m:r>
                            <a:rPr lang="en-US" altLang="zh-CN" sz="2800" b="0" i="1" smtClean="0">
                              <a:solidFill>
                                <a:srgbClr val="FF0000"/>
                              </a:solidFill>
                              <a:latin typeface="Cambria Math" panose="02040503050406030204" pitchFamily="18" charset="0"/>
                              <a:ea typeface="Cambria Math" panose="02040503050406030204" pitchFamily="18" charset="0"/>
                            </a:rPr>
                            <m:t>𝑑𝑥</m:t>
                          </m:r>
                        </m:e>
                      </m:nary>
                      <m:r>
                        <a:rPr lang="en-US" altLang="zh-CN" sz="2800" b="0" i="1" smtClean="0">
                          <a:solidFill>
                            <a:srgbClr val="FF0000"/>
                          </a:solidFill>
                          <a:latin typeface="Cambria Math" panose="02040503050406030204" pitchFamily="18" charset="0"/>
                          <a:ea typeface="Cambria Math" panose="02040503050406030204" pitchFamily="18" charset="0"/>
                        </a:rPr>
                        <m:t>+</m:t>
                      </m:r>
                      <m:nary>
                        <m:naryPr>
                          <m:limLoc m:val="undOvr"/>
                          <m:subHide m:val="on"/>
                          <m:supHide m:val="on"/>
                          <m:ctrlPr>
                            <a:rPr lang="en-US" altLang="zh-CN" sz="2800" i="1">
                              <a:solidFill>
                                <a:srgbClr val="FF0000"/>
                              </a:solidFill>
                              <a:latin typeface="Cambria Math"/>
                              <a:ea typeface="Cambria Math" panose="02040503050406030204" pitchFamily="18" charset="0"/>
                            </a:rPr>
                          </m:ctrlPr>
                        </m:naryPr>
                        <m:sub/>
                        <m:sup/>
                        <m:e>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𝐹</m:t>
                              </m:r>
                            </m:e>
                            <m:sub>
                              <m:r>
                                <a:rPr lang="en-US" altLang="zh-CN" sz="2800" b="0" i="1" smtClean="0">
                                  <a:solidFill>
                                    <a:srgbClr val="FF0000"/>
                                  </a:solidFill>
                                  <a:latin typeface="Cambria Math" panose="02040503050406030204" pitchFamily="18" charset="0"/>
                                  <a:ea typeface="Cambria Math" panose="02040503050406030204" pitchFamily="18" charset="0"/>
                                </a:rPr>
                                <m:t>𝑦</m:t>
                              </m:r>
                            </m:sub>
                          </m:sSub>
                          <m:r>
                            <a:rPr lang="en-US" altLang="zh-CN" sz="2800" i="1">
                              <a:solidFill>
                                <a:srgbClr val="FF0000"/>
                              </a:solidFill>
                              <a:latin typeface="Cambria Math" panose="02040503050406030204" pitchFamily="18" charset="0"/>
                              <a:ea typeface="Cambria Math" panose="02040503050406030204" pitchFamily="18" charset="0"/>
                            </a:rPr>
                            <m:t>𝑑</m:t>
                          </m:r>
                          <m:r>
                            <a:rPr lang="en-US" altLang="zh-CN" sz="2800" b="0" i="1" smtClean="0">
                              <a:solidFill>
                                <a:srgbClr val="FF0000"/>
                              </a:solidFill>
                              <a:latin typeface="Cambria Math" panose="02040503050406030204" pitchFamily="18" charset="0"/>
                              <a:ea typeface="Cambria Math" panose="02040503050406030204" pitchFamily="18" charset="0"/>
                            </a:rPr>
                            <m:t>𝑦</m:t>
                          </m:r>
                        </m:e>
                      </m:nary>
                      <m:r>
                        <a:rPr lang="en-US" altLang="zh-CN" sz="2800" b="0" i="1" smtClean="0">
                          <a:solidFill>
                            <a:srgbClr val="FF0000"/>
                          </a:solidFill>
                          <a:latin typeface="Cambria Math" panose="02040503050406030204" pitchFamily="18" charset="0"/>
                          <a:ea typeface="Cambria Math" panose="02040503050406030204" pitchFamily="18" charset="0"/>
                        </a:rPr>
                        <m:t>+</m:t>
                      </m:r>
                      <m:nary>
                        <m:naryPr>
                          <m:limLoc m:val="undOvr"/>
                          <m:subHide m:val="on"/>
                          <m:supHide m:val="on"/>
                          <m:ctrlPr>
                            <a:rPr lang="en-US" altLang="zh-CN" sz="2800" i="1">
                              <a:solidFill>
                                <a:srgbClr val="FF0000"/>
                              </a:solidFill>
                              <a:latin typeface="Cambria Math"/>
                              <a:ea typeface="Cambria Math" panose="02040503050406030204" pitchFamily="18" charset="0"/>
                            </a:rPr>
                          </m:ctrlPr>
                        </m:naryPr>
                        <m:sub/>
                        <m:sup/>
                        <m:e>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𝐹</m:t>
                              </m:r>
                            </m:e>
                            <m:sub>
                              <m:r>
                                <a:rPr lang="en-US" altLang="zh-CN" sz="2800" b="0" i="1" smtClean="0">
                                  <a:solidFill>
                                    <a:srgbClr val="FF0000"/>
                                  </a:solidFill>
                                  <a:latin typeface="Cambria Math" panose="02040503050406030204" pitchFamily="18" charset="0"/>
                                  <a:ea typeface="Cambria Math" panose="02040503050406030204" pitchFamily="18" charset="0"/>
                                </a:rPr>
                                <m:t>𝑧</m:t>
                              </m:r>
                            </m:sub>
                          </m:sSub>
                          <m:r>
                            <a:rPr lang="en-US" altLang="zh-CN" sz="2800" i="1">
                              <a:solidFill>
                                <a:srgbClr val="FF0000"/>
                              </a:solidFill>
                              <a:latin typeface="Cambria Math" panose="02040503050406030204" pitchFamily="18" charset="0"/>
                              <a:ea typeface="Cambria Math" panose="02040503050406030204" pitchFamily="18" charset="0"/>
                            </a:rPr>
                            <m:t>𝑑</m:t>
                          </m:r>
                          <m:r>
                            <a:rPr lang="en-US" altLang="zh-CN" sz="2800" b="0" i="1" smtClean="0">
                              <a:solidFill>
                                <a:srgbClr val="FF0000"/>
                              </a:solidFill>
                              <a:latin typeface="Cambria Math" panose="02040503050406030204" pitchFamily="18" charset="0"/>
                              <a:ea typeface="Cambria Math" panose="02040503050406030204" pitchFamily="18" charset="0"/>
                            </a:rPr>
                            <m:t>𝑧</m:t>
                          </m:r>
                        </m:e>
                      </m:nary>
                    </m:oMath>
                  </m:oMathPara>
                </a14:m>
                <a:endParaRPr lang="zh-CN" altLang="en-US" sz="2800" dirty="0">
                  <a:solidFill>
                    <a:srgbClr val="FF0000"/>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1133733" y="2964231"/>
                <a:ext cx="5071838" cy="122251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6781375" y="3296886"/>
                <a:ext cx="3118674" cy="557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i="1">
                              <a:solidFill>
                                <a:srgbClr val="0000FF"/>
                              </a:solidFill>
                              <a:latin typeface="Cambria Math" panose="02040503050406030204" pitchFamily="18" charset="0"/>
                              <a:ea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𝑦</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𝑧</m:t>
                          </m:r>
                        </m:sub>
                      </m:sSub>
                    </m:oMath>
                  </m:oMathPara>
                </a14:m>
                <a:endParaRPr lang="zh-CN" altLang="en-US" sz="2800" dirty="0"/>
              </a:p>
            </p:txBody>
          </p:sp>
        </mc:Choice>
        <mc:Fallback xmlns="">
          <p:sp>
            <p:nvSpPr>
              <p:cNvPr id="27" name="矩形 26"/>
              <p:cNvSpPr>
                <a:spLocks noRot="1" noChangeAspect="1" noMove="1" noResize="1" noEditPoints="1" noAdjustHandles="1" noChangeArrowheads="1" noChangeShapeType="1" noTextEdit="1"/>
              </p:cNvSpPr>
              <p:nvPr/>
            </p:nvSpPr>
            <p:spPr>
              <a:xfrm>
                <a:off x="6781375" y="3296886"/>
                <a:ext cx="3118674" cy="55720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1376621" y="4671493"/>
                <a:ext cx="207460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𝑑𝐴</m:t>
                      </m:r>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𝐹</m:t>
                          </m:r>
                        </m:e>
                      </m:acc>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𝑟</m:t>
                          </m:r>
                        </m:e>
                      </m:acc>
                    </m:oMath>
                  </m:oMathPara>
                </a14:m>
                <a:endParaRPr lang="zh-CN" altLang="en-US" sz="2800" dirty="0">
                  <a:solidFill>
                    <a:srgbClr val="0000FF"/>
                  </a:solidFill>
                  <a:latin typeface="+mn-lt"/>
                  <a:ea typeface="+mn-ea"/>
                </a:endParaRPr>
              </a:p>
            </p:txBody>
          </p:sp>
        </mc:Choice>
        <mc:Fallback xmlns="">
          <p:sp>
            <p:nvSpPr>
              <p:cNvPr id="28" name="矩形 27"/>
              <p:cNvSpPr>
                <a:spLocks noRot="1" noChangeAspect="1" noMove="1" noResize="1" noEditPoints="1" noAdjustHandles="1" noChangeArrowheads="1" noChangeShapeType="1" noTextEdit="1"/>
              </p:cNvSpPr>
              <p:nvPr/>
            </p:nvSpPr>
            <p:spPr>
              <a:xfrm>
                <a:off x="1376621" y="4671493"/>
                <a:ext cx="2074606"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3397494" y="4723752"/>
                <a:ext cx="37772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𝐹</m:t>
                              </m:r>
                            </m:e>
                            <m:sub>
                              <m:r>
                                <a:rPr lang="zh-CN" altLang="en-US" sz="2800" i="1">
                                  <a:solidFill>
                                    <a:srgbClr val="0000FF"/>
                                  </a:solidFill>
                                  <a:latin typeface="Cambria Math" panose="02040503050406030204" pitchFamily="18" charset="0"/>
                                </a:rPr>
                                <m:t>𝜏</m:t>
                              </m:r>
                            </m:sub>
                          </m:sSub>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𝑒</m:t>
                                  </m:r>
                                </m:e>
                              </m:acc>
                            </m:e>
                            <m:sub>
                              <m:r>
                                <a:rPr lang="zh-CN" altLang="en-US" sz="2800" i="1">
                                  <a:solidFill>
                                    <a:srgbClr val="0000FF"/>
                                  </a:solidFill>
                                  <a:latin typeface="Cambria Math" panose="02040503050406030204" pitchFamily="18" charset="0"/>
                                </a:rPr>
                                <m:t>𝜏</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𝐹</m:t>
                              </m:r>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𝑒</m:t>
                                  </m:r>
                                </m:e>
                              </m:acc>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e>
                      </m:d>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𝑠</m:t>
                          </m:r>
                        </m:e>
                      </m:acc>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𝑒</m:t>
                              </m:r>
                            </m:e>
                          </m:acc>
                        </m:e>
                        <m:sub>
                          <m:r>
                            <a:rPr lang="zh-CN" altLang="en-US" sz="2800" i="1">
                              <a:solidFill>
                                <a:srgbClr val="0000FF"/>
                              </a:solidFill>
                              <a:latin typeface="Cambria Math" panose="02040503050406030204" pitchFamily="18" charset="0"/>
                            </a:rPr>
                            <m:t>𝜏</m:t>
                          </m:r>
                        </m:sub>
                      </m:sSub>
                    </m:oMath>
                  </m:oMathPara>
                </a14:m>
                <a:endParaRPr lang="zh-CN" altLang="en-US" sz="2800" dirty="0">
                  <a:solidFill>
                    <a:srgbClr val="0000FF"/>
                  </a:solidFill>
                  <a:latin typeface="+mn-lt"/>
                  <a:ea typeface="+mn-ea"/>
                </a:endParaRPr>
              </a:p>
            </p:txBody>
          </p:sp>
        </mc:Choice>
        <mc:Fallback xmlns="">
          <p:sp>
            <p:nvSpPr>
              <p:cNvPr id="29" name="矩形 28"/>
              <p:cNvSpPr>
                <a:spLocks noRot="1" noChangeAspect="1" noMove="1" noResize="1" noEditPoints="1" noAdjustHandles="1" noChangeArrowheads="1" noChangeShapeType="1" noTextEdit="1"/>
              </p:cNvSpPr>
              <p:nvPr/>
            </p:nvSpPr>
            <p:spPr>
              <a:xfrm>
                <a:off x="3397494" y="4723752"/>
                <a:ext cx="377725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6937953" y="4723752"/>
                <a:ext cx="13258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𝐹</m:t>
                          </m:r>
                        </m:e>
                        <m:sub>
                          <m:r>
                            <a:rPr lang="zh-CN" altLang="en-US" sz="2800" i="1">
                              <a:solidFill>
                                <a:srgbClr val="0000FF"/>
                              </a:solidFill>
                              <a:latin typeface="Cambria Math" panose="02040503050406030204" pitchFamily="18" charset="0"/>
                            </a:rPr>
                            <m:t>𝜏</m:t>
                          </m:r>
                        </m:sub>
                      </m:sSub>
                      <m:r>
                        <a:rPr lang="en-US" altLang="zh-CN" sz="2800" b="0" i="1" smtClean="0">
                          <a:solidFill>
                            <a:srgbClr val="0000FF"/>
                          </a:solidFill>
                          <a:latin typeface="Cambria Math" panose="02040503050406030204" pitchFamily="18" charset="0"/>
                          <a:ea typeface="Cambria Math" panose="02040503050406030204" pitchFamily="18" charset="0"/>
                        </a:rPr>
                        <m:t>𝑑𝑠</m:t>
                      </m:r>
                    </m:oMath>
                  </m:oMathPara>
                </a14:m>
                <a:endParaRPr lang="zh-CN" altLang="en-US" sz="2800" dirty="0">
                  <a:solidFill>
                    <a:srgbClr val="0000FF"/>
                  </a:solidFill>
                  <a:latin typeface="+mn-lt"/>
                  <a:ea typeface="+mn-ea"/>
                </a:endParaRPr>
              </a:p>
            </p:txBody>
          </p:sp>
        </mc:Choice>
        <mc:Fallback xmlns="">
          <p:sp>
            <p:nvSpPr>
              <p:cNvPr id="30" name="矩形 29"/>
              <p:cNvSpPr>
                <a:spLocks noRot="1" noChangeAspect="1" noMove="1" noResize="1" noEditPoints="1" noAdjustHandles="1" noChangeArrowheads="1" noChangeShapeType="1" noTextEdit="1"/>
              </p:cNvSpPr>
              <p:nvPr/>
            </p:nvSpPr>
            <p:spPr>
              <a:xfrm>
                <a:off x="6937953" y="4723752"/>
                <a:ext cx="1325812"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1376621" y="5273101"/>
                <a:ext cx="2006190" cy="12225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limLoc m:val="undOvr"/>
                          <m:subHide m:val="on"/>
                          <m:supHide m:val="on"/>
                          <m:ctrlPr>
                            <a:rPr lang="en-US" altLang="zh-CN" sz="2800" b="0" i="1" smtClean="0">
                              <a:solidFill>
                                <a:srgbClr val="0000FF"/>
                              </a:solidFill>
                              <a:latin typeface="Cambria Math"/>
                              <a:ea typeface="Cambria Math" panose="02040503050406030204" pitchFamily="18" charset="0"/>
                            </a:rPr>
                          </m:ctrlPr>
                        </m:naryPr>
                        <m:sub/>
                        <m:sup/>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𝐹</m:t>
                              </m:r>
                            </m:e>
                            <m:sub>
                              <m:r>
                                <a:rPr lang="zh-CN" altLang="en-US" sz="2800" i="1">
                                  <a:solidFill>
                                    <a:srgbClr val="0000FF"/>
                                  </a:solidFill>
                                  <a:latin typeface="Cambria Math" panose="02040503050406030204" pitchFamily="18" charset="0"/>
                                </a:rPr>
                                <m:t>𝜏</m:t>
                              </m:r>
                            </m:sub>
                          </m:sSub>
                          <m:r>
                            <a:rPr lang="en-US" altLang="zh-CN" sz="2800" i="1">
                              <a:solidFill>
                                <a:srgbClr val="0000FF"/>
                              </a:solidFill>
                              <a:latin typeface="Cambria Math" panose="02040503050406030204" pitchFamily="18" charset="0"/>
                              <a:ea typeface="Cambria Math" panose="02040503050406030204" pitchFamily="18" charset="0"/>
                            </a:rPr>
                            <m:t>𝑑𝑠</m:t>
                          </m:r>
                        </m:e>
                      </m:nary>
                    </m:oMath>
                  </m:oMathPara>
                </a14:m>
                <a:endParaRPr lang="zh-CN" altLang="en-US" sz="2800" dirty="0">
                  <a:solidFill>
                    <a:srgbClr val="0000FF"/>
                  </a:solidFill>
                  <a:latin typeface="+mn-lt"/>
                  <a:ea typeface="+mn-ea"/>
                </a:endParaRPr>
              </a:p>
            </p:txBody>
          </p:sp>
        </mc:Choice>
        <mc:Fallback xmlns="">
          <p:sp>
            <p:nvSpPr>
              <p:cNvPr id="31" name="矩形 30"/>
              <p:cNvSpPr>
                <a:spLocks noRot="1" noChangeAspect="1" noMove="1" noResize="1" noEditPoints="1" noAdjustHandles="1" noChangeArrowheads="1" noChangeShapeType="1" noTextEdit="1"/>
              </p:cNvSpPr>
              <p:nvPr/>
            </p:nvSpPr>
            <p:spPr>
              <a:xfrm>
                <a:off x="1376621" y="5273101"/>
                <a:ext cx="2006190" cy="1222514"/>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3584717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left)">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left)">
                                      <p:cBhvr>
                                        <p:cTn id="5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p:bldP spid="14" grpId="0"/>
      <p:bldP spid="15" grpId="0"/>
      <p:bldP spid="16" grpId="0"/>
      <p:bldP spid="27" grpId="0"/>
      <p:bldP spid="28" grpId="0"/>
      <p:bldP spid="29" grpId="0"/>
      <p:bldP spid="30" grpId="0"/>
      <p:bldP spid="3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a:spLocks noChangeArrowheads="1"/>
              </p:cNvSpPr>
              <p:nvPr/>
            </p:nvSpPr>
            <p:spPr bwMode="auto">
              <a:xfrm>
                <a:off x="465065" y="525721"/>
                <a:ext cx="6974825"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ea"/>
                    <a:ea typeface="+mn-ea"/>
                  </a:rPr>
                  <a:t>解：以物体为研究对象，它共受四个力的作用，即拉力</a:t>
                </a:r>
                <a14:m>
                  <m:oMath xmlns:m="http://schemas.openxmlformats.org/officeDocument/2006/math">
                    <m:r>
                      <a:rPr lang="en-US" altLang="zh-CN" sz="2800" i="1">
                        <a:solidFill>
                          <a:srgbClr val="0000FF"/>
                        </a:solidFill>
                        <a:latin typeface="Cambria Math" panose="02040503050406030204" pitchFamily="18" charset="0"/>
                      </a:rPr>
                      <m:t>𝐹</m:t>
                    </m:r>
                  </m:oMath>
                </a14:m>
                <a:r>
                  <a:rPr lang="zh-CN" altLang="en-US" sz="2800" dirty="0">
                    <a:solidFill>
                      <a:srgbClr val="0000FF"/>
                    </a:solidFill>
                    <a:latin typeface="+mn-ea"/>
                    <a:ea typeface="+mn-ea"/>
                  </a:rPr>
                  <a:t>、重力</a:t>
                </a:r>
                <a14:m>
                  <m:oMath xmlns:m="http://schemas.openxmlformats.org/officeDocument/2006/math">
                    <m:r>
                      <a:rPr lang="en-US" altLang="zh-CN" sz="2800" b="0" i="1" smtClean="0">
                        <a:solidFill>
                          <a:srgbClr val="0000FF"/>
                        </a:solidFill>
                        <a:latin typeface="Cambria Math" panose="02040503050406030204" pitchFamily="18" charset="0"/>
                      </a:rPr>
                      <m:t>𝑚𝑔</m:t>
                    </m:r>
                  </m:oMath>
                </a14:m>
                <a:r>
                  <a:rPr lang="zh-CN" altLang="en-US" sz="2800" dirty="0">
                    <a:solidFill>
                      <a:srgbClr val="0000FF"/>
                    </a:solidFill>
                    <a:latin typeface="+mn-ea"/>
                    <a:ea typeface="+mn-ea"/>
                  </a:rPr>
                  <a:t>、支持力</a:t>
                </a:r>
                <a14:m>
                  <m:oMath xmlns:m="http://schemas.openxmlformats.org/officeDocument/2006/math">
                    <m:r>
                      <a:rPr lang="en-US" altLang="zh-CN" sz="2800" b="0" i="1" smtClean="0">
                        <a:solidFill>
                          <a:srgbClr val="0000FF"/>
                        </a:solidFill>
                        <a:latin typeface="Cambria Math" panose="02040503050406030204" pitchFamily="18" charset="0"/>
                      </a:rPr>
                      <m:t>𝑁</m:t>
                    </m:r>
                  </m:oMath>
                </a14:m>
                <a:r>
                  <a:rPr lang="zh-CN" altLang="en-US" sz="2800" dirty="0">
                    <a:solidFill>
                      <a:srgbClr val="0000FF"/>
                    </a:solidFill>
                    <a:latin typeface="+mn-ea"/>
                    <a:ea typeface="+mn-ea"/>
                  </a:rPr>
                  <a:t>和摩擦力</a:t>
                </a:r>
                <a14:m>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𝑓</m:t>
                        </m:r>
                      </m:e>
                      <m:sub>
                        <m:r>
                          <a:rPr lang="en-US" altLang="zh-CN" sz="2800" b="0" i="1" smtClean="0">
                            <a:solidFill>
                              <a:srgbClr val="0000FF"/>
                            </a:solidFill>
                            <a:latin typeface="Cambria Math" panose="02040503050406030204" pitchFamily="18" charset="0"/>
                          </a:rPr>
                          <m:t>𝑟</m:t>
                        </m:r>
                      </m:sub>
                    </m:sSub>
                  </m:oMath>
                </a14:m>
                <a:r>
                  <a:rPr lang="zh-CN" altLang="en-US" sz="2800" dirty="0">
                    <a:solidFill>
                      <a:srgbClr val="0000FF"/>
                    </a:solidFill>
                    <a:latin typeface="+mn-ea"/>
                    <a:ea typeface="+mn-ea"/>
                  </a:rPr>
                  <a:t>。由于</a:t>
                </a:r>
                <a14:m>
                  <m:oMath xmlns:m="http://schemas.openxmlformats.org/officeDocument/2006/math">
                    <m:r>
                      <a:rPr lang="en-US" altLang="zh-CN" sz="2800" i="1">
                        <a:solidFill>
                          <a:srgbClr val="0000FF"/>
                        </a:solidFill>
                        <a:latin typeface="Cambria Math" panose="02040503050406030204" pitchFamily="18" charset="0"/>
                      </a:rPr>
                      <m:t>𝐹</m:t>
                    </m:r>
                  </m:oMath>
                </a14:m>
                <a:r>
                  <a:rPr lang="zh-CN" altLang="en-US" sz="2800" dirty="0">
                    <a:solidFill>
                      <a:srgbClr val="0000FF"/>
                    </a:solidFill>
                    <a:latin typeface="+mn-ea"/>
                    <a:ea typeface="+mn-ea"/>
                  </a:rPr>
                  <a:t>的大小随时间变化，从而引起</a:t>
                </a:r>
                <a14:m>
                  <m:oMath xmlns:m="http://schemas.openxmlformats.org/officeDocument/2006/math">
                    <m:r>
                      <a:rPr lang="en-US" altLang="zh-CN" sz="2800" i="1">
                        <a:solidFill>
                          <a:srgbClr val="0000FF"/>
                        </a:solidFill>
                        <a:latin typeface="Cambria Math" panose="02040503050406030204" pitchFamily="18" charset="0"/>
                      </a:rPr>
                      <m:t>𝑁</m:t>
                    </m:r>
                  </m:oMath>
                </a14:m>
                <a:r>
                  <a:rPr lang="zh-CN" altLang="en-US" sz="2800" dirty="0">
                    <a:solidFill>
                      <a:srgbClr val="0000FF"/>
                    </a:solidFill>
                    <a:latin typeface="+mn-ea"/>
                    <a:ea typeface="+mn-ea"/>
                  </a:rPr>
                  <a:t>和</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𝑓</m:t>
                        </m:r>
                      </m:e>
                      <m:sub>
                        <m:r>
                          <a:rPr lang="en-US" altLang="zh-CN" sz="2800" i="1">
                            <a:solidFill>
                              <a:srgbClr val="0000FF"/>
                            </a:solidFill>
                            <a:latin typeface="Cambria Math" panose="02040503050406030204" pitchFamily="18" charset="0"/>
                          </a:rPr>
                          <m:t>𝑟</m:t>
                        </m:r>
                      </m:sub>
                    </m:sSub>
                  </m:oMath>
                </a14:m>
                <a:r>
                  <a:rPr lang="zh-CN" altLang="en-US" sz="2800" dirty="0">
                    <a:solidFill>
                      <a:srgbClr val="0000FF"/>
                    </a:solidFill>
                    <a:latin typeface="+mn-ea"/>
                    <a:ea typeface="+mn-ea"/>
                  </a:rPr>
                  <a:t>的大小也随时间变化。</a:t>
                </a:r>
                <a:endParaRPr lang="en-US" altLang="zh-CN" sz="2800" dirty="0">
                  <a:solidFill>
                    <a:srgbClr val="0000FF"/>
                  </a:solidFill>
                  <a:latin typeface="+mn-ea"/>
                  <a:ea typeface="+mn-ea"/>
                </a:endParaRPr>
              </a:p>
            </p:txBody>
          </p:sp>
        </mc:Choice>
        <mc:Fallback xmlns="">
          <p:sp>
            <p:nvSpPr>
              <p:cNvPr id="2" name="矩形 1"/>
              <p:cNvSpPr>
                <a:spLocks noRot="1" noChangeAspect="1" noMove="1" noResize="1" noEditPoints="1" noAdjustHandles="1" noChangeArrowheads="1" noChangeShapeType="1" noTextEdit="1"/>
              </p:cNvSpPr>
              <p:nvPr/>
            </p:nvSpPr>
            <p:spPr bwMode="auto">
              <a:xfrm>
                <a:off x="465065" y="525721"/>
                <a:ext cx="6974825" cy="1815882"/>
              </a:xfrm>
              <a:prstGeom prst="rect">
                <a:avLst/>
              </a:prstGeom>
              <a:blipFill>
                <a:blip r:embed="rId2"/>
                <a:stretch>
                  <a:fillRect l="-1748" t="-3356" r="-1836"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127" name="TextBox 6"/>
          <p:cNvSpPr txBox="1">
            <a:spLocks noChangeArrowheads="1"/>
          </p:cNvSpPr>
          <p:nvPr/>
        </p:nvSpPr>
        <p:spPr bwMode="auto">
          <a:xfrm>
            <a:off x="5355965" y="5974502"/>
            <a:ext cx="14236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spcBef>
                <a:spcPct val="50000"/>
              </a:spcBef>
              <a:defRPr kumimoji="1" sz="2800">
                <a:solidFill>
                  <a:srgbClr val="0000FF"/>
                </a:solidFill>
                <a:latin typeface="+mn-ea"/>
                <a:ea typeface="+mn-ea"/>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dirty="0"/>
              <a:t>（</a:t>
            </a:r>
            <a:r>
              <a:rPr lang="en-US" altLang="zh-CN" dirty="0"/>
              <a:t>1</a:t>
            </a:r>
            <a:r>
              <a:rPr lang="zh-CN" altLang="en-US" dirty="0"/>
              <a:t>）</a:t>
            </a:r>
          </a:p>
        </p:txBody>
      </p:sp>
      <p:pic>
        <p:nvPicPr>
          <p:cNvPr id="8" name="图片 7" descr="QQ图片20160325124448.png"/>
          <p:cNvPicPr>
            <a:picLocks noChangeAspect="1"/>
          </p:cNvPicPr>
          <p:nvPr/>
        </p:nvPicPr>
        <p:blipFill rotWithShape="1">
          <a:blip r:embed="rId3">
            <a:extLst>
              <a:ext uri="{28A0092B-C50C-407E-A947-70E740481C1C}">
                <a14:useLocalDpi xmlns:a14="http://schemas.microsoft.com/office/drawing/2010/main" val="0"/>
              </a:ext>
            </a:extLst>
          </a:blip>
          <a:srcRect b="15004"/>
          <a:stretch/>
        </p:blipFill>
        <p:spPr bwMode="auto">
          <a:xfrm>
            <a:off x="7585578" y="670431"/>
            <a:ext cx="3973513" cy="280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 name="矩形 2"/>
              <p:cNvSpPr/>
              <p:nvPr/>
            </p:nvSpPr>
            <p:spPr>
              <a:xfrm>
                <a:off x="465064" y="2336119"/>
                <a:ext cx="6096000"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mn-ea"/>
                    <a:ea typeface="+mn-ea"/>
                  </a:rPr>
                  <a:t>当</a:t>
                </a:r>
                <a14:m>
                  <m:oMath xmlns:m="http://schemas.openxmlformats.org/officeDocument/2006/math">
                    <m:r>
                      <a:rPr lang="en-US" altLang="zh-CN" sz="2800" i="1">
                        <a:solidFill>
                          <a:srgbClr val="0000FF"/>
                        </a:solidFill>
                        <a:latin typeface="Cambria Math" panose="02040503050406030204" pitchFamily="18" charset="0"/>
                      </a:rPr>
                      <m:t>𝑡</m:t>
                    </m:r>
                    <m:r>
                      <a:rPr lang="en-US" altLang="zh-CN" sz="2800" i="1">
                        <a:solidFill>
                          <a:srgbClr val="0000FF"/>
                        </a:solidFill>
                        <a:latin typeface="Cambria Math" panose="02040503050406030204" pitchFamily="18" charset="0"/>
                      </a:rPr>
                      <m:t>=3</m:t>
                    </m:r>
                    <m:r>
                      <a:rPr lang="en-US" altLang="zh-CN" sz="2800" i="1">
                        <a:solidFill>
                          <a:srgbClr val="0000FF"/>
                        </a:solidFill>
                        <a:latin typeface="Cambria Math" panose="02040503050406030204" pitchFamily="18" charset="0"/>
                      </a:rPr>
                      <m:t>𝑠</m:t>
                    </m:r>
                  </m:oMath>
                </a14:m>
                <a:r>
                  <a:rPr kumimoji="1" lang="zh-CN" altLang="en-US" sz="2800" dirty="0">
                    <a:solidFill>
                      <a:srgbClr val="0000FF"/>
                    </a:solidFill>
                    <a:latin typeface="+mn-ea"/>
                    <a:ea typeface="+mn-ea"/>
                  </a:rPr>
                  <a:t>时，</a:t>
                </a:r>
                <a14:m>
                  <m:oMath xmlns:m="http://schemas.openxmlformats.org/officeDocument/2006/math">
                    <m:r>
                      <a:rPr lang="en-US" altLang="zh-CN" sz="2800" i="1">
                        <a:solidFill>
                          <a:srgbClr val="0000FF"/>
                        </a:solidFill>
                        <a:latin typeface="Cambria Math" panose="02040503050406030204" pitchFamily="18" charset="0"/>
                      </a:rPr>
                      <m:t>𝐹</m:t>
                    </m:r>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1.12</m:t>
                    </m:r>
                    <m:r>
                      <a:rPr lang="en-US" altLang="zh-CN" sz="2800" i="1">
                        <a:solidFill>
                          <a:srgbClr val="0000FF"/>
                        </a:solidFill>
                        <a:latin typeface="Cambria Math" panose="02040503050406030204" pitchFamily="18" charset="0"/>
                      </a:rPr>
                      <m:t>𝑡</m:t>
                    </m:r>
                    <m:r>
                      <a:rPr lang="en-US" altLang="zh-CN" sz="2800" b="0" i="1" smtClean="0">
                        <a:solidFill>
                          <a:srgbClr val="0000FF"/>
                        </a:solidFill>
                        <a:latin typeface="Cambria Math" panose="02040503050406030204" pitchFamily="18" charset="0"/>
                      </a:rPr>
                      <m:t>=3.36</m:t>
                    </m:r>
                    <m:r>
                      <a:rPr lang="en-US" altLang="zh-CN" sz="2800" b="0" i="1" smtClean="0">
                        <a:solidFill>
                          <a:srgbClr val="0000FF"/>
                        </a:solidFill>
                        <a:latin typeface="Cambria Math" panose="02040503050406030204" pitchFamily="18" charset="0"/>
                      </a:rPr>
                      <m:t>𝑁</m:t>
                    </m:r>
                  </m:oMath>
                </a14:m>
                <a:r>
                  <a:rPr kumimoji="1" lang="zh-CN" altLang="en-US" sz="2800" dirty="0">
                    <a:solidFill>
                      <a:srgbClr val="0000FF"/>
                    </a:solidFill>
                    <a:latin typeface="+mn-ea"/>
                    <a:ea typeface="+mn-ea"/>
                  </a:rPr>
                  <a:t>，它的竖直分量</a:t>
                </a:r>
                <a:endParaRPr kumimoji="1" lang="en-US" altLang="zh-CN" sz="2800" dirty="0">
                  <a:solidFill>
                    <a:srgbClr val="0000FF"/>
                  </a:solidFill>
                  <a:latin typeface="+mn-ea"/>
                  <a:ea typeface="+mn-ea"/>
                </a:endParaRPr>
              </a:p>
            </p:txBody>
          </p:sp>
        </mc:Choice>
        <mc:Fallback xmlns="">
          <p:sp>
            <p:nvSpPr>
              <p:cNvPr id="3" name="矩形 2"/>
              <p:cNvSpPr>
                <a:spLocks noRot="1" noChangeAspect="1" noMove="1" noResize="1" noEditPoints="1" noAdjustHandles="1" noChangeArrowheads="1" noChangeShapeType="1" noTextEdit="1"/>
              </p:cNvSpPr>
              <p:nvPr/>
            </p:nvSpPr>
            <p:spPr>
              <a:xfrm>
                <a:off x="465064" y="2336119"/>
                <a:ext cx="6096000" cy="954107"/>
              </a:xfrm>
              <a:prstGeom prst="rect">
                <a:avLst/>
              </a:prstGeom>
              <a:blipFill>
                <a:blip r:embed="rId4"/>
                <a:stretch>
                  <a:fillRect l="-2000" t="-6369" r="-2100"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矩形 3"/>
          <p:cNvSpPr/>
          <p:nvPr/>
        </p:nvSpPr>
        <p:spPr>
          <a:xfrm>
            <a:off x="465064" y="3778121"/>
            <a:ext cx="80139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mn-ea"/>
                <a:ea typeface="+mn-ea"/>
              </a:rPr>
              <a:t>故在这段时间内物体只在水平方向上运动。</a:t>
            </a:r>
          </a:p>
        </p:txBody>
      </p:sp>
      <mc:AlternateContent xmlns:mc="http://schemas.openxmlformats.org/markup-compatibility/2006" xmlns:a14="http://schemas.microsoft.com/office/drawing/2010/main">
        <mc:Choice Requires="a14">
          <p:sp>
            <p:nvSpPr>
              <p:cNvPr id="5" name="文本框 4"/>
              <p:cNvSpPr txBox="1"/>
              <p:nvPr/>
            </p:nvSpPr>
            <p:spPr>
              <a:xfrm>
                <a:off x="1192114" y="3284514"/>
                <a:ext cx="7286867"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𝐹</m:t>
                      </m:r>
                      <m:func>
                        <m:funcPr>
                          <m:ctrlPr>
                            <a:rPr lang="en-US" altLang="zh-CN" sz="2800" b="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en-US" altLang="zh-CN" sz="2800" b="0" i="1" smtClean="0">
                              <a:solidFill>
                                <a:srgbClr val="0000FF"/>
                              </a:solidFill>
                              <a:latin typeface="Cambria Math" panose="02040503050406030204" pitchFamily="18" charset="0"/>
                              <a:ea typeface="+mn-ea"/>
                            </a:rPr>
                            <m:t>37</m:t>
                          </m:r>
                          <m:r>
                            <a:rPr lang="en-US" altLang="zh-CN" sz="2800" b="0" i="1" smtClean="0">
                              <a:solidFill>
                                <a:srgbClr val="0000FF"/>
                              </a:solidFill>
                              <a:latin typeface="Cambria Math" panose="02040503050406030204" pitchFamily="18" charset="0"/>
                              <a:ea typeface="Cambria Math" panose="02040503050406030204" pitchFamily="18" charset="0"/>
                            </a:rPr>
                            <m:t>°</m:t>
                          </m:r>
                        </m:e>
                      </m:func>
                      <m:r>
                        <a:rPr lang="en-US" altLang="zh-CN" sz="2800" b="0" i="1" smtClean="0">
                          <a:solidFill>
                            <a:srgbClr val="0000FF"/>
                          </a:solidFill>
                          <a:latin typeface="Cambria Math" panose="02040503050406030204" pitchFamily="18" charset="0"/>
                          <a:ea typeface="+mn-ea"/>
                        </a:rPr>
                        <m:t>=3.36</m:t>
                      </m:r>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r>
                            <a:rPr lang="en-US" altLang="zh-CN" sz="2800" i="1">
                              <a:solidFill>
                                <a:srgbClr val="0000FF"/>
                              </a:solidFill>
                              <a:latin typeface="Cambria Math" panose="02040503050406030204" pitchFamily="18" charset="0"/>
                            </a:rPr>
                            <m:t>37</m:t>
                          </m:r>
                          <m:r>
                            <a:rPr lang="en-US" altLang="zh-CN" sz="2800" i="1">
                              <a:solidFill>
                                <a:srgbClr val="0000FF"/>
                              </a:solidFill>
                              <a:latin typeface="Cambria Math" panose="02040503050406030204" pitchFamily="18" charset="0"/>
                              <a:ea typeface="Cambria Math" panose="02040503050406030204" pitchFamily="18" charset="0"/>
                            </a:rPr>
                            <m:t>°</m:t>
                          </m:r>
                        </m:e>
                      </m:func>
                      <m:r>
                        <a:rPr lang="en-US" altLang="zh-CN" sz="2800" b="0" i="1" smtClean="0">
                          <a:solidFill>
                            <a:srgbClr val="0000FF"/>
                          </a:solidFill>
                          <a:latin typeface="Cambria Math" panose="02040503050406030204" pitchFamily="18" charset="0"/>
                          <a:ea typeface="Cambria Math" panose="02040503050406030204" pitchFamily="18" charset="0"/>
                        </a:rPr>
                        <m:t>=2.02</m:t>
                      </m:r>
                      <m:r>
                        <a:rPr lang="en-US" altLang="zh-CN" sz="2800" b="0" i="1" smtClean="0">
                          <a:solidFill>
                            <a:srgbClr val="0000FF"/>
                          </a:solidFill>
                          <a:latin typeface="Cambria Math" panose="02040503050406030204" pitchFamily="18" charset="0"/>
                          <a:ea typeface="Cambria Math" panose="02040503050406030204" pitchFamily="18" charset="0"/>
                        </a:rPr>
                        <m:t>𝑁</m:t>
                      </m:r>
                      <m:r>
                        <a:rPr lang="en-US" altLang="zh-CN" sz="2800" b="0" i="1" smtClean="0">
                          <a:solidFill>
                            <a:srgbClr val="0000FF"/>
                          </a:solidFill>
                          <a:latin typeface="Cambria Math" panose="02040503050406030204" pitchFamily="18" charset="0"/>
                          <a:ea typeface="Cambria Math" panose="02040503050406030204" pitchFamily="18" charset="0"/>
                        </a:rPr>
                        <m:t>&lt;</m:t>
                      </m:r>
                      <m:r>
                        <a:rPr lang="en-US" altLang="zh-CN" sz="2800" b="0" i="1" smtClean="0">
                          <a:solidFill>
                            <a:srgbClr val="0000FF"/>
                          </a:solidFill>
                          <a:latin typeface="Cambria Math" panose="02040503050406030204" pitchFamily="18" charset="0"/>
                          <a:ea typeface="Cambria Math" panose="02040503050406030204" pitchFamily="18" charset="0"/>
                        </a:rPr>
                        <m:t>𝑚𝑔</m:t>
                      </m:r>
                      <m:r>
                        <a:rPr lang="en-US" altLang="zh-CN" sz="2800" b="0" i="1" smtClean="0">
                          <a:solidFill>
                            <a:srgbClr val="0000FF"/>
                          </a:solidFill>
                          <a:latin typeface="Cambria Math" panose="02040503050406030204" pitchFamily="18" charset="0"/>
                          <a:ea typeface="Cambria Math" panose="02040503050406030204" pitchFamily="18" charset="0"/>
                        </a:rPr>
                        <m:t>=9.8</m:t>
                      </m:r>
                      <m:r>
                        <a:rPr lang="en-US" altLang="zh-CN" sz="2800" b="0" i="1" smtClean="0">
                          <a:solidFill>
                            <a:srgbClr val="0000FF"/>
                          </a:solidFill>
                          <a:latin typeface="Cambria Math" panose="02040503050406030204" pitchFamily="18" charset="0"/>
                          <a:ea typeface="Cambria Math" panose="02040503050406030204" pitchFamily="18" charset="0"/>
                        </a:rPr>
                        <m:t>𝑁</m:t>
                      </m:r>
                    </m:oMath>
                  </m:oMathPara>
                </a14:m>
                <a:endParaRPr lang="zh-CN" altLang="en-US" sz="2800" dirty="0">
                  <a:solidFill>
                    <a:srgbClr val="0000FF"/>
                  </a:solidFill>
                  <a:latin typeface="+mn-lt"/>
                  <a:ea typeface="+mn-ea"/>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192114" y="3284514"/>
                <a:ext cx="7286867" cy="430887"/>
              </a:xfrm>
              <a:prstGeom prst="rect">
                <a:avLst/>
              </a:prstGeom>
              <a:blipFill>
                <a:blip r:embed="rId5"/>
                <a:stretch>
                  <a:fillRect/>
                </a:stretch>
              </a:blipFill>
            </p:spPr>
            <p:txBody>
              <a:bodyPr/>
              <a:lstStyle/>
              <a:p>
                <a:r>
                  <a:rPr lang="zh-CN" altLang="en-US">
                    <a:noFill/>
                  </a:rPr>
                  <a:t> </a:t>
                </a:r>
              </a:p>
            </p:txBody>
          </p:sp>
        </mc:Fallback>
      </mc:AlternateContent>
      <p:sp>
        <p:nvSpPr>
          <p:cNvPr id="12" name="矩形 11"/>
          <p:cNvSpPr/>
          <p:nvPr/>
        </p:nvSpPr>
        <p:spPr>
          <a:xfrm>
            <a:off x="465064" y="4309813"/>
            <a:ext cx="80139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mn-ea"/>
                <a:ea typeface="+mn-ea"/>
              </a:rPr>
              <a:t>在水平方向应用动量定理，有</a:t>
            </a:r>
          </a:p>
        </p:txBody>
      </p:sp>
      <mc:AlternateContent xmlns:mc="http://schemas.openxmlformats.org/markup-compatibility/2006" xmlns:a14="http://schemas.microsoft.com/office/drawing/2010/main">
        <mc:Choice Requires="a14">
          <p:sp>
            <p:nvSpPr>
              <p:cNvPr id="13" name="矩形 12"/>
              <p:cNvSpPr/>
              <p:nvPr/>
            </p:nvSpPr>
            <p:spPr>
              <a:xfrm>
                <a:off x="1192114" y="4798149"/>
                <a:ext cx="3260828" cy="110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mn-ea"/>
                            </a:rPr>
                          </m:ctrlPr>
                        </m:naryPr>
                        <m:sub>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2</m:t>
                              </m:r>
                            </m:sub>
                          </m:sSub>
                        </m:sup>
                        <m:e>
                          <m:d>
                            <m:dPr>
                              <m:ctrlPr>
                                <a:rPr lang="en-US" altLang="zh-CN" sz="2800" b="0" i="1" smtClean="0">
                                  <a:solidFill>
                                    <a:srgbClr val="0000FF"/>
                                  </a:solidFill>
                                  <a:latin typeface="Cambria Math"/>
                                  <a:ea typeface="+mn-ea"/>
                                </a:rPr>
                              </m:ctrlPr>
                            </m:dPr>
                            <m:e>
                              <m:r>
                                <a:rPr lang="en-US" altLang="zh-CN" sz="2800" b="0" i="1" smtClean="0">
                                  <a:solidFill>
                                    <a:srgbClr val="0000FF"/>
                                  </a:solidFill>
                                  <a:latin typeface="Cambria Math" panose="02040503050406030204" pitchFamily="18" charset="0"/>
                                  <a:ea typeface="+mn-ea"/>
                                </a:rPr>
                                <m:t>𝐹</m:t>
                              </m:r>
                              <m:func>
                                <m:funcPr>
                                  <m:ctrlPr>
                                    <a:rPr lang="en-US" altLang="zh-CN" sz="2800" b="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cos</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𝑓</m:t>
                                  </m:r>
                                </m:e>
                                <m:sub>
                                  <m:r>
                                    <a:rPr lang="en-US" altLang="zh-CN" sz="2800" i="1">
                                      <a:solidFill>
                                        <a:srgbClr val="0000FF"/>
                                      </a:solidFill>
                                      <a:latin typeface="Cambria Math" panose="02040503050406030204" pitchFamily="18" charset="0"/>
                                    </a:rPr>
                                    <m:t>𝑟</m:t>
                                  </m:r>
                                </m:sub>
                              </m:sSub>
                            </m:e>
                          </m:d>
                          <m:r>
                            <a:rPr lang="en-US" altLang="zh-CN" sz="2800" b="0" i="1" smtClean="0">
                              <a:solidFill>
                                <a:srgbClr val="0000FF"/>
                              </a:solidFill>
                              <a:latin typeface="Cambria Math" panose="02040503050406030204" pitchFamily="18" charset="0"/>
                            </a:rPr>
                            <m:t>𝑑𝑡</m:t>
                          </m:r>
                        </m:e>
                      </m:nary>
                    </m:oMath>
                  </m:oMathPara>
                </a14:m>
                <a:endParaRPr lang="zh-CN" altLang="en-US" sz="2800" dirty="0">
                  <a:latin typeface="+mn-lt"/>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1192114" y="4798149"/>
                <a:ext cx="3260828" cy="110658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292787" y="4833033"/>
                <a:ext cx="4393767" cy="110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a:ea typeface="+mn-ea"/>
                            </a:rPr>
                          </m:ctrlPr>
                        </m:naryPr>
                        <m:sub>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2</m:t>
                              </m:r>
                            </m:sub>
                          </m:sSub>
                        </m:sup>
                        <m:e>
                          <m:d>
                            <m:dPr>
                              <m:ctrlPr>
                                <a:rPr lang="en-US" altLang="zh-CN" sz="2800" b="0" i="1" smtClean="0">
                                  <a:solidFill>
                                    <a:srgbClr val="0000FF"/>
                                  </a:solidFill>
                                  <a:latin typeface="Cambria Math"/>
                                  <a:ea typeface="+mn-ea"/>
                                </a:rPr>
                              </m:ctrlPr>
                            </m:dPr>
                            <m:e>
                              <m:r>
                                <a:rPr lang="en-US" altLang="zh-CN" sz="2800" b="0" i="1" smtClean="0">
                                  <a:solidFill>
                                    <a:srgbClr val="0000FF"/>
                                  </a:solidFill>
                                  <a:latin typeface="Cambria Math" panose="02040503050406030204" pitchFamily="18" charset="0"/>
                                  <a:ea typeface="+mn-ea"/>
                                </a:rPr>
                                <m:t>1.12</m:t>
                              </m:r>
                              <m:r>
                                <a:rPr lang="en-US" altLang="zh-CN" sz="2800" b="0" i="1" smtClean="0">
                                  <a:solidFill>
                                    <a:srgbClr val="0000FF"/>
                                  </a:solidFill>
                                  <a:latin typeface="Cambria Math" panose="02040503050406030204" pitchFamily="18" charset="0"/>
                                  <a:ea typeface="+mn-ea"/>
                                </a:rPr>
                                <m:t>𝑡</m:t>
                              </m:r>
                              <m:func>
                                <m:funcPr>
                                  <m:ctrlPr>
                                    <a:rPr lang="en-US" altLang="zh-CN" sz="2800" b="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cos</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r>
                                <a:rPr lang="zh-CN" altLang="en-US" sz="2800" i="1">
                                  <a:solidFill>
                                    <a:srgbClr val="0000FF"/>
                                  </a:solidFill>
                                  <a:latin typeface="Cambria Math" panose="02040503050406030204" pitchFamily="18" charset="0"/>
                                </a:rPr>
                                <m:t>𝜇</m:t>
                              </m:r>
                              <m:r>
                                <a:rPr lang="en-US" altLang="zh-CN" sz="2800" b="0" i="1" smtClean="0">
                                  <a:solidFill>
                                    <a:srgbClr val="0000FF"/>
                                  </a:solidFill>
                                  <a:latin typeface="Cambria Math" panose="02040503050406030204" pitchFamily="18" charset="0"/>
                                </a:rPr>
                                <m:t>𝑁</m:t>
                              </m:r>
                            </m:e>
                          </m:d>
                          <m:r>
                            <a:rPr lang="en-US" altLang="zh-CN" sz="2800" b="0" i="1" smtClean="0">
                              <a:solidFill>
                                <a:srgbClr val="0000FF"/>
                              </a:solidFill>
                              <a:latin typeface="Cambria Math" panose="02040503050406030204" pitchFamily="18" charset="0"/>
                            </a:rPr>
                            <m:t>𝑑𝑡</m:t>
                          </m:r>
                        </m:e>
                      </m:nary>
                    </m:oMath>
                  </m:oMathPara>
                </a14:m>
                <a:endParaRPr lang="zh-CN" altLang="en-US" sz="2800" dirty="0">
                  <a:latin typeface="+mn-lt"/>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4292787" y="4833033"/>
                <a:ext cx="4393767" cy="110658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153365" y="5928279"/>
                <a:ext cx="27193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rPr>
                        <m:t>𝑚</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𝑥</m:t>
                          </m:r>
                        </m:sub>
                      </m:sSub>
                    </m:oMath>
                  </m:oMathPara>
                </a14:m>
                <a:endParaRPr lang="zh-CN" altLang="en-US" sz="2800" dirty="0">
                  <a:latin typeface="+mn-lt"/>
                  <a:ea typeface="+mn-ea"/>
                </a:endParaRPr>
              </a:p>
            </p:txBody>
          </p:sp>
        </mc:Choice>
        <mc:Fallback xmlns="">
          <p:sp>
            <p:nvSpPr>
              <p:cNvPr id="15" name="矩形 14"/>
              <p:cNvSpPr>
                <a:spLocks noRot="1" noChangeAspect="1" noMove="1" noResize="1" noEditPoints="1" noAdjustHandles="1" noChangeArrowheads="1" noChangeShapeType="1" noTextEdit="1"/>
              </p:cNvSpPr>
              <p:nvPr/>
            </p:nvSpPr>
            <p:spPr>
              <a:xfrm>
                <a:off x="2153365" y="5928279"/>
                <a:ext cx="2719398" cy="523220"/>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621585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127"/>
                                        </p:tgtEl>
                                        <p:attrNameLst>
                                          <p:attrName>style.visibility</p:attrName>
                                        </p:attrNameLst>
                                      </p:cBhvr>
                                      <p:to>
                                        <p:strVal val="visible"/>
                                      </p:to>
                                    </p:set>
                                    <p:animEffect transition="in" filter="wipe(left)">
                                      <p:cBhvr>
                                        <p:cTn id="52" dur="500"/>
                                        <p:tgtEl>
                                          <p:spTgt spid="5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127" grpId="0"/>
      <p:bldP spid="3" grpId="0"/>
      <p:bldP spid="4" grpId="0"/>
      <p:bldP spid="5" grpId="0"/>
      <p:bldP spid="12" grpId="0"/>
      <p:bldP spid="13" grpId="0"/>
      <p:bldP spid="14" grpId="0"/>
      <p:bldP spid="1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a:spLocks noChangeArrowheads="1"/>
              </p:cNvSpPr>
              <p:nvPr/>
            </p:nvSpPr>
            <p:spPr bwMode="auto">
              <a:xfrm>
                <a:off x="586724" y="508826"/>
                <a:ext cx="8358188" cy="13843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pPr>
                <a:r>
                  <a:rPr lang="zh-CN" altLang="en-US" sz="2800" dirty="0">
                    <a:solidFill>
                      <a:srgbClr val="0000FF"/>
                    </a:solidFill>
                    <a:latin typeface="+mn-ea"/>
                    <a:ea typeface="+mn-ea"/>
                  </a:rPr>
                  <a:t>式中，</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=3</m:t>
                    </m:r>
                    <m:r>
                      <a:rPr lang="en-US" altLang="zh-CN" sz="2800" b="0" i="1" smtClean="0">
                        <a:solidFill>
                          <a:srgbClr val="0000FF"/>
                        </a:solidFill>
                        <a:latin typeface="Cambria Math" panose="02040503050406030204" pitchFamily="18" charset="0"/>
                      </a:rPr>
                      <m:t>𝑠</m:t>
                    </m:r>
                  </m:oMath>
                </a14:m>
                <a:r>
                  <a:rPr lang="zh-CN" altLang="en-US" sz="2800" dirty="0">
                    <a:solidFill>
                      <a:srgbClr val="0000FF"/>
                    </a:solidFill>
                    <a:latin typeface="+mn-ea"/>
                    <a:ea typeface="+mn-ea"/>
                  </a:rPr>
                  <a:t>，</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𝑥</m:t>
                        </m:r>
                      </m:sub>
                    </m:sSub>
                  </m:oMath>
                </a14:m>
                <a:r>
                  <a:rPr lang="zh-CN" altLang="en-US" sz="2800" dirty="0">
                    <a:solidFill>
                      <a:srgbClr val="0000FF"/>
                    </a:solidFill>
                    <a:latin typeface="+mn-ea"/>
                    <a:ea typeface="+mn-ea"/>
                  </a:rPr>
                  <a:t>就是</a:t>
                </a:r>
                <a14:m>
                  <m:oMath xmlns:m="http://schemas.openxmlformats.org/officeDocument/2006/math">
                    <m:r>
                      <a:rPr lang="en-US" altLang="zh-CN" sz="2800" i="1">
                        <a:solidFill>
                          <a:srgbClr val="0000FF"/>
                        </a:solidFill>
                        <a:latin typeface="Cambria Math" panose="02040503050406030204" pitchFamily="18" charset="0"/>
                      </a:rPr>
                      <m:t>3</m:t>
                    </m:r>
                    <m:r>
                      <a:rPr lang="en-US" altLang="zh-CN" sz="2800" i="1">
                        <a:solidFill>
                          <a:srgbClr val="0000FF"/>
                        </a:solidFill>
                        <a:latin typeface="Cambria Math" panose="02040503050406030204" pitchFamily="18" charset="0"/>
                      </a:rPr>
                      <m:t>𝑠</m:t>
                    </m:r>
                  </m:oMath>
                </a14:m>
                <a:r>
                  <a:rPr lang="zh-CN" altLang="en-US" sz="2800" dirty="0">
                    <a:solidFill>
                      <a:srgbClr val="0000FF"/>
                    </a:solidFill>
                    <a:latin typeface="+mn-ea"/>
                    <a:ea typeface="+mn-ea"/>
                  </a:rPr>
                  <a:t>末物体的速度。</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1</m:t>
                        </m:r>
                      </m:sub>
                    </m:sSub>
                  </m:oMath>
                </a14:m>
                <a:r>
                  <a:rPr lang="zh-CN" altLang="en-US" sz="2800" dirty="0">
                    <a:solidFill>
                      <a:srgbClr val="0000FF"/>
                    </a:solidFill>
                    <a:latin typeface="+mn-ea"/>
                    <a:ea typeface="+mn-ea"/>
                  </a:rPr>
                  <a:t>是物体开始运动的时刻，即</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rPr>
                      <m:t>=0</m:t>
                    </m:r>
                  </m:oMath>
                </a14:m>
                <a:r>
                  <a:rPr lang="zh-CN" altLang="en-US" sz="2800" dirty="0">
                    <a:solidFill>
                      <a:srgbClr val="0000FF"/>
                    </a:solidFill>
                    <a:latin typeface="+mn-ea"/>
                    <a:ea typeface="+mn-ea"/>
                  </a:rPr>
                  <a:t>，在水平方向物体开始运动的条件是</a:t>
                </a:r>
              </a:p>
            </p:txBody>
          </p:sp>
        </mc:Choice>
        <mc:Fallback xmlns="">
          <p:sp>
            <p:nvSpPr>
              <p:cNvPr id="2" name="矩形 1"/>
              <p:cNvSpPr>
                <a:spLocks noRot="1" noChangeAspect="1" noMove="1" noResize="1" noEditPoints="1" noAdjustHandles="1" noChangeArrowheads="1" noChangeShapeType="1" noTextEdit="1"/>
              </p:cNvSpPr>
              <p:nvPr/>
            </p:nvSpPr>
            <p:spPr bwMode="auto">
              <a:xfrm>
                <a:off x="586724" y="508826"/>
                <a:ext cx="8358188" cy="1384300"/>
              </a:xfrm>
              <a:prstGeom prst="rect">
                <a:avLst/>
              </a:prstGeom>
              <a:blipFill>
                <a:blip r:embed="rId2"/>
                <a:stretch>
                  <a:fillRect l="-1459" t="-4386" r="-1532" b="-109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 name="矩形 8"/>
          <p:cNvSpPr>
            <a:spLocks noChangeArrowheads="1"/>
          </p:cNvSpPr>
          <p:nvPr/>
        </p:nvSpPr>
        <p:spPr bwMode="auto">
          <a:xfrm>
            <a:off x="586724" y="3080577"/>
            <a:ext cx="394032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pPr>
            <a:r>
              <a:rPr lang="zh-CN" altLang="en-US" sz="2800" dirty="0">
                <a:solidFill>
                  <a:srgbClr val="0000FF"/>
                </a:solidFill>
                <a:latin typeface="+mn-ea"/>
                <a:ea typeface="+mn-ea"/>
              </a:rPr>
              <a:t>解式</a:t>
            </a:r>
            <a:r>
              <a:rPr lang="en-US" altLang="zh-CN" sz="2800" dirty="0">
                <a:solidFill>
                  <a:srgbClr val="0000FF"/>
                </a:solidFill>
                <a:latin typeface="+mn-ea"/>
                <a:ea typeface="+mn-ea"/>
              </a:rPr>
              <a:t>(2)</a:t>
            </a:r>
            <a:r>
              <a:rPr lang="zh-CN" altLang="en-US" sz="2800" dirty="0">
                <a:solidFill>
                  <a:srgbClr val="0000FF"/>
                </a:solidFill>
                <a:latin typeface="+mn-ea"/>
                <a:ea typeface="+mn-ea"/>
              </a:rPr>
              <a:t>和式</a:t>
            </a:r>
            <a:r>
              <a:rPr lang="en-US" altLang="zh-CN" sz="2800" dirty="0">
                <a:solidFill>
                  <a:srgbClr val="0000FF"/>
                </a:solidFill>
                <a:latin typeface="+mn-ea"/>
                <a:ea typeface="+mn-ea"/>
              </a:rPr>
              <a:t>(3)</a:t>
            </a:r>
            <a:r>
              <a:rPr lang="zh-CN" altLang="en-US" sz="2800" dirty="0">
                <a:solidFill>
                  <a:srgbClr val="0000FF"/>
                </a:solidFill>
                <a:latin typeface="+mn-ea"/>
                <a:ea typeface="+mn-ea"/>
              </a:rPr>
              <a:t>得</a:t>
            </a:r>
          </a:p>
        </p:txBody>
      </p:sp>
      <p:sp>
        <p:nvSpPr>
          <p:cNvPr id="11" name="矩形 10"/>
          <p:cNvSpPr>
            <a:spLocks noChangeArrowheads="1"/>
          </p:cNvSpPr>
          <p:nvPr/>
        </p:nvSpPr>
        <p:spPr bwMode="auto">
          <a:xfrm>
            <a:off x="586724" y="4223577"/>
            <a:ext cx="2915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pPr>
            <a:r>
              <a:rPr lang="zh-CN" altLang="en-US" sz="2800" dirty="0">
                <a:solidFill>
                  <a:srgbClr val="0000FF"/>
                </a:solidFill>
                <a:latin typeface="+mn-ea"/>
                <a:ea typeface="+mn-ea"/>
              </a:rPr>
              <a:t>代入数据求出</a:t>
            </a:r>
          </a:p>
        </p:txBody>
      </p:sp>
      <mc:AlternateContent xmlns:mc="http://schemas.openxmlformats.org/markup-compatibility/2006" xmlns:a14="http://schemas.microsoft.com/office/drawing/2010/main">
        <mc:Choice Requires="a14">
          <p:sp>
            <p:nvSpPr>
              <p:cNvPr id="13" name="矩形 12"/>
              <p:cNvSpPr>
                <a:spLocks noChangeArrowheads="1"/>
              </p:cNvSpPr>
              <p:nvPr/>
            </p:nvSpPr>
            <p:spPr bwMode="auto">
              <a:xfrm>
                <a:off x="586724" y="5366577"/>
                <a:ext cx="6699967"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pPr>
                <a:r>
                  <a:rPr lang="zh-CN" altLang="en-US" sz="2800" dirty="0">
                    <a:solidFill>
                      <a:srgbClr val="0000FF"/>
                    </a:solidFill>
                    <a:latin typeface="+mn-ea"/>
                    <a:ea typeface="+mn-ea"/>
                  </a:rPr>
                  <a:t>联立式（</a:t>
                </a:r>
                <a:r>
                  <a:rPr lang="en-US" altLang="zh-CN" sz="2800" dirty="0">
                    <a:solidFill>
                      <a:srgbClr val="0000FF"/>
                    </a:solidFill>
                    <a:latin typeface="+mn-ea"/>
                    <a:ea typeface="+mn-ea"/>
                  </a:rPr>
                  <a:t>1</a:t>
                </a:r>
                <a:r>
                  <a:rPr lang="zh-CN" altLang="en-US" sz="2800" dirty="0">
                    <a:solidFill>
                      <a:srgbClr val="0000FF"/>
                    </a:solidFill>
                    <a:latin typeface="+mn-ea"/>
                    <a:ea typeface="+mn-ea"/>
                  </a:rPr>
                  <a:t>）和式（</a:t>
                </a:r>
                <a:r>
                  <a:rPr lang="en-US" altLang="zh-CN" sz="2800" dirty="0">
                    <a:solidFill>
                      <a:srgbClr val="0000FF"/>
                    </a:solidFill>
                    <a:latin typeface="+mn-ea"/>
                    <a:ea typeface="+mn-ea"/>
                  </a:rPr>
                  <a:t>3</a:t>
                </a:r>
                <a:r>
                  <a:rPr lang="zh-CN" altLang="en-US" sz="2800" dirty="0">
                    <a:solidFill>
                      <a:srgbClr val="0000FF"/>
                    </a:solidFill>
                    <a:latin typeface="+mn-ea"/>
                    <a:ea typeface="+mn-ea"/>
                  </a:rPr>
                  <a:t>），并代入</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1</m:t>
                        </m:r>
                      </m:sub>
                    </m:sSub>
                  </m:oMath>
                </a14:m>
                <a:r>
                  <a:rPr lang="zh-CN" altLang="en-US" sz="2800" dirty="0">
                    <a:solidFill>
                      <a:srgbClr val="0000FF"/>
                    </a:solidFill>
                    <a:latin typeface="+mn-ea"/>
                    <a:ea typeface="+mn-ea"/>
                  </a:rPr>
                  <a:t>值，有</a:t>
                </a:r>
              </a:p>
            </p:txBody>
          </p:sp>
        </mc:Choice>
        <mc:Fallback xmlns="">
          <p:sp>
            <p:nvSpPr>
              <p:cNvPr id="13" name="矩形 12"/>
              <p:cNvSpPr>
                <a:spLocks noRot="1" noChangeAspect="1" noMove="1" noResize="1" noEditPoints="1" noAdjustHandles="1" noChangeArrowheads="1" noChangeShapeType="1" noTextEdit="1"/>
              </p:cNvSpPr>
              <p:nvPr/>
            </p:nvSpPr>
            <p:spPr bwMode="auto">
              <a:xfrm>
                <a:off x="586724" y="5366577"/>
                <a:ext cx="6699967" cy="523875"/>
              </a:xfrm>
              <a:prstGeom prst="rect">
                <a:avLst/>
              </a:prstGeom>
              <a:blipFill>
                <a:blip r:embed="rId3"/>
                <a:stretch>
                  <a:fillRect l="-1820"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 name="TextBox 14"/>
          <p:cNvSpPr txBox="1">
            <a:spLocks noChangeArrowheads="1"/>
          </p:cNvSpPr>
          <p:nvPr/>
        </p:nvSpPr>
        <p:spPr bwMode="auto">
          <a:xfrm>
            <a:off x="4924354" y="1894469"/>
            <a:ext cx="16430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0" hangingPunct="0">
              <a:spcBef>
                <a:spcPct val="50000"/>
              </a:spcBef>
              <a:defRPr kumimoji="1" sz="2800">
                <a:solidFill>
                  <a:srgbClr val="0000FF"/>
                </a:solidFill>
                <a:latin typeface="+mn-ea"/>
                <a:ea typeface="+mn-ea"/>
              </a:defRPr>
            </a:lvl1pPr>
            <a:lvl2pPr marL="742950" indent="-285750" eaLnBrk="0" hangingPunct="0">
              <a:defRPr kumimoji="1" sz="2400">
                <a:latin typeface="Times New Roman" panose="02020603050405020304" pitchFamily="18" charset="0"/>
                <a:ea typeface="宋体" panose="02010600030101010101" pitchFamily="2" charset="-122"/>
              </a:defRPr>
            </a:lvl2pPr>
            <a:lvl3pPr marL="1143000" indent="-228600" eaLnBrk="0" hangingPunct="0">
              <a:defRPr kumimoji="1" sz="2400">
                <a:latin typeface="Times New Roman" panose="02020603050405020304" pitchFamily="18" charset="0"/>
                <a:ea typeface="宋体" panose="02010600030101010101" pitchFamily="2" charset="-122"/>
              </a:defRPr>
            </a:lvl3pPr>
            <a:lvl4pPr marL="1600200" indent="-228600" eaLnBrk="0" hangingPunct="0">
              <a:defRPr kumimoji="1" sz="2400">
                <a:latin typeface="Times New Roman" panose="02020603050405020304" pitchFamily="18" charset="0"/>
                <a:ea typeface="宋体" panose="02010600030101010101" pitchFamily="2" charset="-122"/>
              </a:defRPr>
            </a:lvl4pPr>
            <a:lvl5pPr marL="2057400" indent="-228600" eaLnBrk="0" hangingPunct="0">
              <a:defRPr kumimoji="1" sz="2400">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9pPr>
          </a:lstStyle>
          <a:p>
            <a:r>
              <a:rPr lang="zh-CN" altLang="en-US" dirty="0"/>
              <a:t>（</a:t>
            </a:r>
            <a:r>
              <a:rPr lang="en-US" altLang="zh-CN" dirty="0"/>
              <a:t>2</a:t>
            </a:r>
            <a:r>
              <a:rPr lang="zh-CN" altLang="en-US" dirty="0"/>
              <a:t>）</a:t>
            </a:r>
          </a:p>
        </p:txBody>
      </p:sp>
      <p:sp>
        <p:nvSpPr>
          <p:cNvPr id="16" name="TextBox 15"/>
          <p:cNvSpPr txBox="1">
            <a:spLocks noChangeArrowheads="1"/>
          </p:cNvSpPr>
          <p:nvPr/>
        </p:nvSpPr>
        <p:spPr bwMode="auto">
          <a:xfrm>
            <a:off x="4924354" y="2417689"/>
            <a:ext cx="14919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0" hangingPunct="0">
              <a:spcBef>
                <a:spcPct val="50000"/>
              </a:spcBef>
              <a:defRPr kumimoji="1" sz="2800">
                <a:solidFill>
                  <a:srgbClr val="0000FF"/>
                </a:solidFill>
                <a:latin typeface="+mn-ea"/>
                <a:ea typeface="+mn-ea"/>
              </a:defRPr>
            </a:lvl1pPr>
            <a:lvl2pPr marL="742950" indent="-285750" eaLnBrk="0" hangingPunct="0">
              <a:defRPr kumimoji="1" sz="2400">
                <a:latin typeface="Times New Roman" panose="02020603050405020304" pitchFamily="18" charset="0"/>
                <a:ea typeface="宋体" panose="02010600030101010101" pitchFamily="2" charset="-122"/>
              </a:defRPr>
            </a:lvl2pPr>
            <a:lvl3pPr marL="1143000" indent="-228600" eaLnBrk="0" hangingPunct="0">
              <a:defRPr kumimoji="1" sz="2400">
                <a:latin typeface="Times New Roman" panose="02020603050405020304" pitchFamily="18" charset="0"/>
                <a:ea typeface="宋体" panose="02010600030101010101" pitchFamily="2" charset="-122"/>
              </a:defRPr>
            </a:lvl3pPr>
            <a:lvl4pPr marL="1600200" indent="-228600" eaLnBrk="0" hangingPunct="0">
              <a:defRPr kumimoji="1" sz="2400">
                <a:latin typeface="Times New Roman" panose="02020603050405020304" pitchFamily="18" charset="0"/>
                <a:ea typeface="宋体" panose="02010600030101010101" pitchFamily="2" charset="-122"/>
              </a:defRPr>
            </a:lvl4pPr>
            <a:lvl5pPr marL="2057400" indent="-228600" eaLnBrk="0" hangingPunct="0">
              <a:defRPr kumimoji="1" sz="2400">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9pPr>
          </a:lstStyle>
          <a:p>
            <a:r>
              <a:rPr lang="zh-CN" altLang="en-US" dirty="0"/>
              <a:t>（</a:t>
            </a:r>
            <a:r>
              <a:rPr lang="en-US" altLang="zh-CN" dirty="0"/>
              <a:t>3</a:t>
            </a:r>
            <a:r>
              <a:rPr lang="zh-CN" altLang="en-US" dirty="0"/>
              <a:t>）</a:t>
            </a:r>
          </a:p>
        </p:txBody>
      </p:sp>
      <mc:AlternateContent xmlns:mc="http://schemas.openxmlformats.org/markup-compatibility/2006" xmlns:a14="http://schemas.microsoft.com/office/drawing/2010/main">
        <mc:Choice Requires="a14">
          <p:sp>
            <p:nvSpPr>
              <p:cNvPr id="17" name="矩形 16"/>
              <p:cNvSpPr/>
              <p:nvPr/>
            </p:nvSpPr>
            <p:spPr>
              <a:xfrm>
                <a:off x="1305566" y="1917627"/>
                <a:ext cx="22796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𝐹</m:t>
                      </m:r>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cos</m:t>
                          </m:r>
                        </m:fName>
                        <m:e>
                          <m:r>
                            <a:rPr lang="zh-CN" altLang="en-US" sz="2800" i="1">
                              <a:solidFill>
                                <a:srgbClr val="0000FF"/>
                              </a:solidFill>
                              <a:latin typeface="Cambria Math" panose="02040503050406030204" pitchFamily="18" charset="0"/>
                            </a:rPr>
                            <m:t>𝜃</m:t>
                          </m:r>
                        </m:e>
                      </m:func>
                      <m:r>
                        <a:rPr lang="en-US" altLang="zh-CN" sz="2800" b="0" i="1" smtClean="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𝜇</m:t>
                      </m:r>
                      <m:r>
                        <a:rPr lang="en-US" altLang="zh-CN" sz="2800" i="1">
                          <a:solidFill>
                            <a:srgbClr val="0000FF"/>
                          </a:solidFill>
                          <a:latin typeface="Cambria Math" panose="02040503050406030204" pitchFamily="18" charset="0"/>
                        </a:rPr>
                        <m:t>𝑁</m:t>
                      </m:r>
                    </m:oMath>
                  </m:oMathPara>
                </a14:m>
                <a:endParaRPr lang="zh-CN" altLang="en-US" sz="2800" dirty="0">
                  <a:latin typeface="+mn-lt"/>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1305566" y="1917627"/>
                <a:ext cx="2279662"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1305566" y="2417689"/>
                <a:ext cx="298716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𝑁</m:t>
                      </m:r>
                      <m:r>
                        <a:rPr lang="en-US" altLang="zh-CN" sz="2800" b="0" i="1" smtClean="0">
                          <a:solidFill>
                            <a:srgbClr val="0000FF"/>
                          </a:solidFill>
                          <a:latin typeface="Cambria Math" panose="02040503050406030204" pitchFamily="18" charset="0"/>
                        </a:rPr>
                        <m:t>+</m:t>
                      </m:r>
                      <m:r>
                        <a:rPr lang="en-US" altLang="zh-CN" sz="2800" i="1" smtClean="0">
                          <a:solidFill>
                            <a:srgbClr val="0000FF"/>
                          </a:solidFill>
                          <a:latin typeface="Cambria Math" panose="02040503050406030204" pitchFamily="18" charset="0"/>
                        </a:rPr>
                        <m:t>𝐹</m:t>
                      </m:r>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m:t>
                          </m:r>
                          <m:r>
                            <m:rPr>
                              <m:sty m:val="p"/>
                            </m:rPr>
                            <a:rPr lang="en-US" altLang="zh-CN" sz="2800" b="0" i="0" smtClean="0">
                              <a:solidFill>
                                <a:srgbClr val="0000FF"/>
                              </a:solidFill>
                              <a:latin typeface="Cambria Math" panose="02040503050406030204" pitchFamily="18" charset="0"/>
                            </a:rPr>
                            <m:t>in</m:t>
                          </m:r>
                        </m:fName>
                        <m:e>
                          <m:r>
                            <a:rPr lang="zh-CN" altLang="en-US" sz="2800" i="1">
                              <a:solidFill>
                                <a:srgbClr val="0000FF"/>
                              </a:solidFill>
                              <a:latin typeface="Cambria Math" panose="02040503050406030204" pitchFamily="18" charset="0"/>
                            </a:rPr>
                            <m:t>𝜃</m:t>
                          </m:r>
                        </m:e>
                      </m:func>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𝑚𝑔</m:t>
                      </m:r>
                    </m:oMath>
                  </m:oMathPara>
                </a14:m>
                <a:endParaRPr lang="zh-CN" altLang="en-US" sz="2800" dirty="0">
                  <a:latin typeface="+mn-lt"/>
                  <a:ea typeface="+mn-ea"/>
                </a:endParaRPr>
              </a:p>
            </p:txBody>
          </p:sp>
        </mc:Choice>
        <mc:Fallback xmlns="">
          <p:sp>
            <p:nvSpPr>
              <p:cNvPr id="19" name="矩形 18"/>
              <p:cNvSpPr>
                <a:spLocks noRot="1" noChangeAspect="1" noMove="1" noResize="1" noEditPoints="1" noAdjustHandles="1" noChangeArrowheads="1" noChangeShapeType="1" noTextEdit="1"/>
              </p:cNvSpPr>
              <p:nvPr/>
            </p:nvSpPr>
            <p:spPr>
              <a:xfrm>
                <a:off x="1305566" y="2417689"/>
                <a:ext cx="298716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305566" y="3652404"/>
                <a:ext cx="575163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1.12</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1</m:t>
                          </m:r>
                        </m:sub>
                      </m:sSub>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cos</m:t>
                          </m:r>
                        </m:fName>
                        <m:e>
                          <m:r>
                            <a:rPr lang="zh-CN" altLang="en-US" sz="2800" i="1">
                              <a:solidFill>
                                <a:srgbClr val="0000FF"/>
                              </a:solidFill>
                              <a:latin typeface="Cambria Math" panose="02040503050406030204" pitchFamily="18" charset="0"/>
                            </a:rPr>
                            <m:t>𝜃</m:t>
                          </m:r>
                        </m:e>
                      </m:func>
                      <m:r>
                        <a:rPr lang="en-US" altLang="zh-CN" sz="2800" i="1">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𝜇</m:t>
                      </m:r>
                      <m:d>
                        <m:dPr>
                          <m:ctrlPr>
                            <a:rPr lang="en-US" altLang="zh-CN" sz="2800" i="1" smtClean="0">
                              <a:solidFill>
                                <a:srgbClr val="0000FF"/>
                              </a:solidFill>
                              <a:latin typeface="Cambria Math"/>
                            </a:rPr>
                          </m:ctrlPr>
                        </m:dPr>
                        <m:e>
                          <m:r>
                            <a:rPr lang="en-US" altLang="zh-CN" sz="2800" b="0" i="1" smtClean="0">
                              <a:solidFill>
                                <a:srgbClr val="0000FF"/>
                              </a:solidFill>
                              <a:latin typeface="Cambria Math" panose="02040503050406030204" pitchFamily="18" charset="0"/>
                            </a:rPr>
                            <m:t>𝑚𝑔</m:t>
                          </m:r>
                          <m:r>
                            <a:rPr lang="en-US" altLang="zh-CN" sz="2800" b="0" i="1" smtClean="0">
                              <a:solidFill>
                                <a:srgbClr val="0000FF"/>
                              </a:solidFill>
                              <a:latin typeface="Cambria Math" panose="02040503050406030204" pitchFamily="18" charset="0"/>
                            </a:rPr>
                            <m:t>−1.12</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1</m:t>
                              </m:r>
                            </m:sub>
                          </m:sSub>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r>
                                <a:rPr lang="zh-CN" altLang="en-US" sz="2800" i="1">
                                  <a:solidFill>
                                    <a:srgbClr val="0000FF"/>
                                  </a:solidFill>
                                  <a:latin typeface="Cambria Math" panose="02040503050406030204" pitchFamily="18" charset="0"/>
                                </a:rPr>
                                <m:t>𝜃</m:t>
                              </m:r>
                            </m:e>
                          </m:func>
                        </m:e>
                      </m:d>
                    </m:oMath>
                  </m:oMathPara>
                </a14:m>
                <a:endParaRPr lang="zh-CN" altLang="en-US" sz="2800" dirty="0">
                  <a:latin typeface="+mn-lt"/>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1305566" y="3652404"/>
                <a:ext cx="575163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1305566" y="4776802"/>
                <a:ext cx="18789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1.94</m:t>
                      </m:r>
                      <m:r>
                        <a:rPr lang="en-US" altLang="zh-CN" sz="2800" b="0" i="1" smtClean="0">
                          <a:solidFill>
                            <a:srgbClr val="0000FF"/>
                          </a:solidFill>
                          <a:latin typeface="Cambria Math" panose="02040503050406030204" pitchFamily="18" charset="0"/>
                        </a:rPr>
                        <m:t>𝑠</m:t>
                      </m:r>
                    </m:oMath>
                  </m:oMathPara>
                </a14:m>
                <a:endParaRPr lang="zh-CN" altLang="en-US" sz="2800" dirty="0">
                  <a:latin typeface="+mn-lt"/>
                  <a:ea typeface="+mn-ea"/>
                </a:endParaRPr>
              </a:p>
            </p:txBody>
          </p:sp>
        </mc:Choice>
        <mc:Fallback xmlns="">
          <p:sp>
            <p:nvSpPr>
              <p:cNvPr id="21" name="矩形 20"/>
              <p:cNvSpPr>
                <a:spLocks noRot="1" noChangeAspect="1" noMove="1" noResize="1" noEditPoints="1" noAdjustHandles="1" noChangeArrowheads="1" noChangeShapeType="1" noTextEdit="1"/>
              </p:cNvSpPr>
              <p:nvPr/>
            </p:nvSpPr>
            <p:spPr>
              <a:xfrm>
                <a:off x="1305566" y="4776802"/>
                <a:ext cx="1878912" cy="52322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275119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1" grpId="0"/>
      <p:bldP spid="13" grpId="0"/>
      <p:bldP spid="15" grpId="0"/>
      <p:bldP spid="16" grpId="0"/>
      <p:bldP spid="17" grpId="0"/>
      <p:bldP spid="19" grpId="0"/>
      <p:bldP spid="20" grpId="0"/>
      <p:bldP spid="2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570504" y="3414370"/>
            <a:ext cx="30992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pPr>
            <a:r>
              <a:rPr lang="zh-CN" altLang="en-US" sz="2800" dirty="0">
                <a:solidFill>
                  <a:srgbClr val="0000FF"/>
                </a:solidFill>
                <a:latin typeface="+mn-ea"/>
                <a:ea typeface="+mn-ea"/>
              </a:rPr>
              <a:t>代入数据可求出</a:t>
            </a:r>
          </a:p>
        </p:txBody>
      </p:sp>
      <mc:AlternateContent xmlns:mc="http://schemas.openxmlformats.org/markup-compatibility/2006" xmlns:a14="http://schemas.microsoft.com/office/drawing/2010/main">
        <mc:Choice Requires="a14">
          <p:sp>
            <p:nvSpPr>
              <p:cNvPr id="6" name="矩形 5"/>
              <p:cNvSpPr/>
              <p:nvPr/>
            </p:nvSpPr>
            <p:spPr>
              <a:xfrm>
                <a:off x="570505" y="611768"/>
                <a:ext cx="6628353" cy="10607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mn-ea"/>
                            </a:rPr>
                          </m:ctrlPr>
                        </m:naryPr>
                        <m:sub>
                          <m:r>
                            <a:rPr lang="en-US" altLang="zh-CN" sz="2800" b="0" i="1" smtClean="0">
                              <a:solidFill>
                                <a:srgbClr val="0000FF"/>
                              </a:solidFill>
                              <a:latin typeface="Cambria Math" panose="02040503050406030204" pitchFamily="18" charset="0"/>
                              <a:ea typeface="+mn-ea"/>
                            </a:rPr>
                            <m:t>1.94</m:t>
                          </m:r>
                        </m:sub>
                        <m:sup>
                          <m:r>
                            <a:rPr lang="en-US" altLang="zh-CN" sz="2800" b="0" i="1" smtClean="0">
                              <a:solidFill>
                                <a:srgbClr val="0000FF"/>
                              </a:solidFill>
                              <a:latin typeface="Cambria Math" panose="02040503050406030204" pitchFamily="18" charset="0"/>
                              <a:ea typeface="+mn-ea"/>
                            </a:rPr>
                            <m:t>3</m:t>
                          </m:r>
                        </m:sup>
                        <m:e>
                          <m:d>
                            <m:dPr>
                              <m:ctrlPr>
                                <a:rPr lang="en-US" altLang="zh-CN" sz="2800" b="0" i="1" smtClean="0">
                                  <a:solidFill>
                                    <a:srgbClr val="0000FF"/>
                                  </a:solidFill>
                                  <a:latin typeface="Cambria Math"/>
                                  <a:ea typeface="+mn-ea"/>
                                </a:rPr>
                              </m:ctrlPr>
                            </m:dPr>
                            <m:e>
                              <m:r>
                                <a:rPr lang="en-US" altLang="zh-CN" sz="2800" b="0" i="1" smtClean="0">
                                  <a:solidFill>
                                    <a:srgbClr val="0000FF"/>
                                  </a:solidFill>
                                  <a:latin typeface="Cambria Math" panose="02040503050406030204" pitchFamily="18" charset="0"/>
                                  <a:ea typeface="+mn-ea"/>
                                </a:rPr>
                                <m:t>1.12</m:t>
                              </m:r>
                              <m:r>
                                <a:rPr lang="en-US" altLang="zh-CN" sz="2800" b="0" i="1" smtClean="0">
                                  <a:solidFill>
                                    <a:srgbClr val="0000FF"/>
                                  </a:solidFill>
                                  <a:latin typeface="Cambria Math" panose="02040503050406030204" pitchFamily="18" charset="0"/>
                                  <a:ea typeface="+mn-ea"/>
                                </a:rPr>
                                <m:t>𝑡</m:t>
                              </m:r>
                              <m:func>
                                <m:funcPr>
                                  <m:ctrlPr>
                                    <a:rPr lang="en-US" altLang="zh-CN" sz="2800" b="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cos</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r>
                                <a:rPr lang="zh-CN" altLang="en-US" sz="2800" i="1">
                                  <a:solidFill>
                                    <a:srgbClr val="0000FF"/>
                                  </a:solidFill>
                                  <a:latin typeface="Cambria Math" panose="02040503050406030204" pitchFamily="18" charset="0"/>
                                </a:rPr>
                                <m:t>𝜇</m:t>
                              </m:r>
                              <m:r>
                                <a:rPr lang="en-US" altLang="zh-CN" sz="2800" i="1">
                                  <a:solidFill>
                                    <a:srgbClr val="0000FF"/>
                                  </a:solidFill>
                                  <a:latin typeface="Cambria Math" panose="02040503050406030204" pitchFamily="18" charset="0"/>
                                </a:rPr>
                                <m:t>𝑚𝑔</m:t>
                              </m:r>
                              <m:r>
                                <a:rPr lang="en-US" altLang="zh-CN" sz="2800" b="0" i="1" smtClean="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𝜇</m:t>
                              </m:r>
                              <m:r>
                                <a:rPr lang="en-US" altLang="zh-CN" sz="2800" i="1">
                                  <a:solidFill>
                                    <a:srgbClr val="0000FF"/>
                                  </a:solidFill>
                                  <a:latin typeface="Cambria Math" panose="02040503050406030204" pitchFamily="18" charset="0"/>
                                </a:rPr>
                                <m:t>1.12</m:t>
                              </m:r>
                              <m:r>
                                <a:rPr lang="en-US" altLang="zh-CN" sz="2800" b="0" i="1" smtClean="0">
                                  <a:solidFill>
                                    <a:srgbClr val="0000FF"/>
                                  </a:solidFill>
                                  <a:latin typeface="Cambria Math" panose="02040503050406030204" pitchFamily="18" charset="0"/>
                                </a:rPr>
                                <m:t>𝑡</m:t>
                              </m:r>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r>
                                    <a:rPr lang="zh-CN" altLang="en-US" sz="2800" i="1">
                                      <a:solidFill>
                                        <a:srgbClr val="0000FF"/>
                                      </a:solidFill>
                                      <a:latin typeface="Cambria Math" panose="02040503050406030204" pitchFamily="18" charset="0"/>
                                    </a:rPr>
                                    <m:t>𝜃</m:t>
                                  </m:r>
                                </m:e>
                              </m:func>
                            </m:e>
                          </m:d>
                          <m:r>
                            <a:rPr lang="en-US" altLang="zh-CN" sz="2800" b="0" i="1" smtClean="0">
                              <a:solidFill>
                                <a:srgbClr val="0000FF"/>
                              </a:solidFill>
                              <a:latin typeface="Cambria Math" panose="02040503050406030204" pitchFamily="18" charset="0"/>
                            </a:rPr>
                            <m:t>𝑑𝑡</m:t>
                          </m:r>
                        </m:e>
                      </m:nary>
                    </m:oMath>
                  </m:oMathPara>
                </a14:m>
                <a:endParaRPr lang="zh-CN" altLang="en-US" sz="2800" dirty="0">
                  <a:latin typeface="+mn-lt"/>
                  <a:ea typeface="+mn-ea"/>
                </a:endParaRPr>
              </a:p>
            </p:txBody>
          </p:sp>
        </mc:Choice>
        <mc:Fallback xmlns="">
          <p:sp>
            <p:nvSpPr>
              <p:cNvPr id="6" name="矩形 5"/>
              <p:cNvSpPr>
                <a:spLocks noRot="1" noChangeAspect="1" noMove="1" noResize="1" noEditPoints="1" noAdjustHandles="1" noChangeArrowheads="1" noChangeShapeType="1" noTextEdit="1"/>
              </p:cNvSpPr>
              <p:nvPr/>
            </p:nvSpPr>
            <p:spPr>
              <a:xfrm>
                <a:off x="570505" y="611768"/>
                <a:ext cx="6628353" cy="106074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141247" y="916260"/>
                <a:ext cx="14711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rPr>
                        <m:t>𝑚</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𝑥</m:t>
                          </m:r>
                        </m:sub>
                      </m:sSub>
                    </m:oMath>
                  </m:oMathPara>
                </a14:m>
                <a:endParaRPr lang="zh-CN" altLang="en-US" sz="2800" dirty="0">
                  <a:latin typeface="+mn-lt"/>
                  <a:ea typeface="+mn-ea"/>
                </a:endParaRPr>
              </a:p>
            </p:txBody>
          </p:sp>
        </mc:Choice>
        <mc:Fallback xmlns="">
          <p:sp>
            <p:nvSpPr>
              <p:cNvPr id="7" name="矩形 6"/>
              <p:cNvSpPr>
                <a:spLocks noRot="1" noChangeAspect="1" noMove="1" noResize="1" noEditPoints="1" noAdjustHandles="1" noChangeArrowheads="1" noChangeShapeType="1" noTextEdit="1"/>
              </p:cNvSpPr>
              <p:nvPr/>
            </p:nvSpPr>
            <p:spPr>
              <a:xfrm>
                <a:off x="7141247" y="916260"/>
                <a:ext cx="1471172"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70505" y="1920384"/>
                <a:ext cx="5907002" cy="1246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solidFill>
                                <a:srgbClr val="0000FF"/>
                              </a:solidFill>
                              <a:latin typeface="Cambria Math"/>
                            </a:rPr>
                          </m:ctrlPr>
                        </m:sSubSupPr>
                        <m:e>
                          <m:d>
                            <m:dPr>
                              <m:begChr m:val="["/>
                              <m:endChr m:val="]"/>
                              <m:ctrlPr>
                                <a:rPr lang="en-US" altLang="zh-CN" sz="2800" i="1">
                                  <a:solidFill>
                                    <a:srgbClr val="0000FF"/>
                                  </a:solidFill>
                                  <a:latin typeface="Cambria Math"/>
                                </a:rPr>
                              </m:ctrlPr>
                            </m:dPr>
                            <m:e>
                              <m:r>
                                <a:rPr lang="en-US" altLang="zh-CN" sz="2800" i="1">
                                  <a:solidFill>
                                    <a:srgbClr val="0000FF"/>
                                  </a:solidFill>
                                  <a:latin typeface="Cambria Math" panose="02040503050406030204" pitchFamily="18" charset="0"/>
                                </a:rPr>
                                <m:t>1.12</m:t>
                              </m:r>
                              <m:d>
                                <m:dPr>
                                  <m:ctrlPr>
                                    <a:rPr lang="en-US" altLang="zh-CN" sz="2800" i="1">
                                      <a:solidFill>
                                        <a:srgbClr val="0000FF"/>
                                      </a:solidFill>
                                      <a:latin typeface="Cambria Math"/>
                                    </a:rPr>
                                  </m:ctrlPr>
                                </m:dPr>
                                <m:e>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cos</m:t>
                                      </m:r>
                                    </m:fName>
                                    <m:e>
                                      <m:r>
                                        <a:rPr lang="zh-CN" altLang="en-US" sz="2800" i="1">
                                          <a:solidFill>
                                            <a:srgbClr val="0000FF"/>
                                          </a:solidFill>
                                          <a:latin typeface="Cambria Math" panose="02040503050406030204" pitchFamily="18" charset="0"/>
                                        </a:rPr>
                                        <m:t>𝜃</m:t>
                                      </m:r>
                                    </m:e>
                                  </m:func>
                                  <m:r>
                                    <a:rPr lang="en-US" altLang="zh-CN" sz="2800" i="1">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𝜇</m:t>
                                  </m:r>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r>
                                        <a:rPr lang="zh-CN" altLang="en-US" sz="2800" i="1">
                                          <a:solidFill>
                                            <a:srgbClr val="0000FF"/>
                                          </a:solidFill>
                                          <a:latin typeface="Cambria Math" panose="02040503050406030204" pitchFamily="18" charset="0"/>
                                        </a:rPr>
                                        <m:t>𝜃</m:t>
                                      </m:r>
                                    </m:e>
                                  </m:func>
                                </m:e>
                              </m:d>
                              <m:f>
                                <m:fPr>
                                  <m:ctrlPr>
                                    <a:rPr lang="en-US" altLang="zh-CN" sz="2800" i="1">
                                      <a:solidFill>
                                        <a:srgbClr val="0000FF"/>
                                      </a:solidFill>
                                      <a:latin typeface="Cambria Math"/>
                                    </a:rPr>
                                  </m:ctrlPr>
                                </m:fPr>
                                <m:num>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𝑡</m:t>
                                      </m:r>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𝜇</m:t>
                              </m:r>
                              <m:r>
                                <a:rPr lang="en-US" altLang="zh-CN" sz="2800" i="1">
                                  <a:solidFill>
                                    <a:srgbClr val="0000FF"/>
                                  </a:solidFill>
                                  <a:latin typeface="Cambria Math" panose="02040503050406030204" pitchFamily="18" charset="0"/>
                                </a:rPr>
                                <m:t>𝑚𝑔𝑡</m:t>
                              </m:r>
                            </m:e>
                          </m:d>
                        </m:e>
                        <m:sub>
                          <m:r>
                            <a:rPr lang="en-US" altLang="zh-CN" sz="2800" b="0" i="1" smtClean="0">
                              <a:solidFill>
                                <a:srgbClr val="0000FF"/>
                              </a:solidFill>
                              <a:latin typeface="Cambria Math" panose="02040503050406030204" pitchFamily="18" charset="0"/>
                            </a:rPr>
                            <m:t>1.94</m:t>
                          </m:r>
                        </m:sub>
                        <m:sup>
                          <m:r>
                            <a:rPr lang="en-US" altLang="zh-CN" sz="2800" b="0" i="1" smtClean="0">
                              <a:solidFill>
                                <a:srgbClr val="0000FF"/>
                              </a:solidFill>
                              <a:latin typeface="Cambria Math" panose="02040503050406030204" pitchFamily="18" charset="0"/>
                            </a:rPr>
                            <m:t>3</m:t>
                          </m:r>
                        </m:sup>
                      </m:sSubSup>
                    </m:oMath>
                  </m:oMathPara>
                </a14:m>
                <a:endParaRPr lang="zh-CN" altLang="en-US" sz="2800" dirty="0">
                  <a:latin typeface="+mn-lt"/>
                  <a:ea typeface="+mn-ea"/>
                </a:endParaRPr>
              </a:p>
            </p:txBody>
          </p:sp>
        </mc:Choice>
        <mc:Fallback xmlns="">
          <p:sp>
            <p:nvSpPr>
              <p:cNvPr id="8" name="矩形 7"/>
              <p:cNvSpPr>
                <a:spLocks noRot="1" noChangeAspect="1" noMove="1" noResize="1" noEditPoints="1" noAdjustHandles="1" noChangeArrowheads="1" noChangeShapeType="1" noTextEdit="1"/>
              </p:cNvSpPr>
              <p:nvPr/>
            </p:nvSpPr>
            <p:spPr>
              <a:xfrm>
                <a:off x="570505" y="1920384"/>
                <a:ext cx="5907002" cy="12461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226847" y="2281829"/>
                <a:ext cx="14711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rPr>
                        <m:t>𝑚</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𝑥</m:t>
                          </m:r>
                        </m:sub>
                      </m:sSub>
                    </m:oMath>
                  </m:oMathPara>
                </a14:m>
                <a:endParaRPr lang="zh-CN" altLang="en-US" sz="2800" dirty="0">
                  <a:latin typeface="+mn-lt"/>
                  <a:ea typeface="+mn-ea"/>
                </a:endParaRPr>
              </a:p>
            </p:txBody>
          </p:sp>
        </mc:Choice>
        <mc:Fallback xmlns="">
          <p:sp>
            <p:nvSpPr>
              <p:cNvPr id="9" name="矩形 8"/>
              <p:cNvSpPr>
                <a:spLocks noRot="1" noChangeAspect="1" noMove="1" noResize="1" noEditPoints="1" noAdjustHandles="1" noChangeArrowheads="1" noChangeShapeType="1" noTextEdit="1"/>
              </p:cNvSpPr>
              <p:nvPr/>
            </p:nvSpPr>
            <p:spPr>
              <a:xfrm>
                <a:off x="6226847" y="2281829"/>
                <a:ext cx="147117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254442" y="4385136"/>
                <a:ext cx="30415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rPr>
                        <m:t>=0.62</m:t>
                      </m:r>
                      <m:r>
                        <a:rPr lang="en-US" altLang="zh-CN" sz="2800" b="0" i="1" smtClean="0">
                          <a:solidFill>
                            <a:srgbClr val="0000FF"/>
                          </a:solidFill>
                          <a:latin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dirty="0">
                  <a:latin typeface="+mn-lt"/>
                  <a:ea typeface="+mn-ea"/>
                </a:endParaRPr>
              </a:p>
            </p:txBody>
          </p:sp>
        </mc:Choice>
        <mc:Fallback xmlns="">
          <p:sp>
            <p:nvSpPr>
              <p:cNvPr id="10" name="矩形 9"/>
              <p:cNvSpPr>
                <a:spLocks noRot="1" noChangeAspect="1" noMove="1" noResize="1" noEditPoints="1" noAdjustHandles="1" noChangeArrowheads="1" noChangeShapeType="1" noTextEdit="1"/>
              </p:cNvSpPr>
              <p:nvPr/>
            </p:nvSpPr>
            <p:spPr>
              <a:xfrm>
                <a:off x="1254442" y="4385136"/>
                <a:ext cx="3041537" cy="523220"/>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701896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10</a:t>
              </a:r>
              <a:endParaRPr lang="zh-CN" altLang="en-US" sz="6000" dirty="0"/>
            </a:p>
          </p:txBody>
        </p:sp>
        <p:sp>
          <p:nvSpPr>
            <p:cNvPr id="51" name="文本框 50"/>
            <p:cNvSpPr txBox="1"/>
            <p:nvPr/>
          </p:nvSpPr>
          <p:spPr>
            <a:xfrm>
              <a:off x="7846733" y="3061934"/>
              <a:ext cx="4339645"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动量守恒定律</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171631519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1" name="Text Box 11"/>
          <p:cNvSpPr txBox="1">
            <a:spLocks noChangeArrowheads="1"/>
          </p:cNvSpPr>
          <p:nvPr/>
        </p:nvSpPr>
        <p:spPr bwMode="auto">
          <a:xfrm>
            <a:off x="3155950" y="2581278"/>
            <a:ext cx="358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两个质点的系统</a:t>
            </a:r>
          </a:p>
        </p:txBody>
      </p:sp>
      <p:pic>
        <p:nvPicPr>
          <p:cNvPr id="30735" name="Picture 15"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075" y="2565401"/>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0736" name="Text Box 16"/>
              <p:cNvSpPr txBox="1">
                <a:spLocks noChangeArrowheads="1"/>
              </p:cNvSpPr>
              <p:nvPr/>
            </p:nvSpPr>
            <p:spPr bwMode="auto">
              <a:xfrm>
                <a:off x="3155950" y="3805239"/>
                <a:ext cx="301783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 xmlns:m="http://schemas.openxmlformats.org/officeDocument/2006/math">
                    <m:r>
                      <a:rPr lang="en-US" altLang="zh-CN" sz="2800" b="0" i="1" smtClean="0">
                        <a:solidFill>
                          <a:srgbClr val="0000FF"/>
                        </a:solidFill>
                        <a:latin typeface="Cambria Math" panose="02040503050406030204" pitchFamily="18" charset="0"/>
                      </a:rPr>
                      <m:t>𝑛</m:t>
                    </m:r>
                  </m:oMath>
                </a14:m>
                <a:r>
                  <a:rPr lang="zh-CN" altLang="zh-CN" sz="2800" dirty="0">
                    <a:solidFill>
                      <a:srgbClr val="0000FF"/>
                    </a:solidFill>
                    <a:latin typeface="+mn-lt"/>
                    <a:ea typeface="+mn-ea"/>
                  </a:rPr>
                  <a:t>个质点的系统</a:t>
                </a:r>
                <a:endParaRPr lang="zh-CN" altLang="en-US" sz="2800" dirty="0">
                  <a:solidFill>
                    <a:srgbClr val="0000FF"/>
                  </a:solidFill>
                  <a:latin typeface="+mn-lt"/>
                  <a:ea typeface="+mn-ea"/>
                </a:endParaRPr>
              </a:p>
            </p:txBody>
          </p:sp>
        </mc:Choice>
        <mc:Fallback xmlns="">
          <p:sp>
            <p:nvSpPr>
              <p:cNvPr id="30736" name="Text Box 16"/>
              <p:cNvSpPr txBox="1">
                <a:spLocks noRot="1" noChangeAspect="1" noMove="1" noResize="1" noEditPoints="1" noAdjustHandles="1" noChangeArrowheads="1" noChangeShapeType="1" noTextEdit="1"/>
              </p:cNvSpPr>
              <p:nvPr/>
            </p:nvSpPr>
            <p:spPr bwMode="auto">
              <a:xfrm>
                <a:off x="3155950" y="3805239"/>
                <a:ext cx="3017838" cy="523220"/>
              </a:xfrm>
              <a:prstGeom prst="rect">
                <a:avLst/>
              </a:prstGeom>
              <a:blipFill>
                <a:blip r:embed="rId3"/>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30737" name="Picture 17"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075" y="3811589"/>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一、质点系动量定理 </a:t>
            </a:r>
          </a:p>
        </p:txBody>
      </p:sp>
    </p:spTree>
    <p:extLst>
      <p:ext uri="{BB962C8B-B14F-4D97-AF65-F5344CB8AC3E}">
        <p14:creationId xmlns:p14="http://schemas.microsoft.com/office/powerpoint/2010/main" val="146615044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0735"/>
                                        </p:tgtEl>
                                        <p:attrNameLst>
                                          <p:attrName>style.visibility</p:attrName>
                                        </p:attrNameLst>
                                      </p:cBhvr>
                                      <p:to>
                                        <p:strVal val="visible"/>
                                      </p:to>
                                    </p:set>
                                    <p:animEffect transition="in" filter="wipe(left)">
                                      <p:cBhvr>
                                        <p:cTn id="7" dur="500"/>
                                        <p:tgtEl>
                                          <p:spTgt spid="307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731"/>
                                        </p:tgtEl>
                                        <p:attrNameLst>
                                          <p:attrName>style.visibility</p:attrName>
                                        </p:attrNameLst>
                                      </p:cBhvr>
                                      <p:to>
                                        <p:strVal val="visible"/>
                                      </p:to>
                                    </p:set>
                                    <p:animEffect transition="in" filter="wipe(left)">
                                      <p:cBhvr>
                                        <p:cTn id="12" dur="500"/>
                                        <p:tgtEl>
                                          <p:spTgt spid="307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0737"/>
                                        </p:tgtEl>
                                        <p:attrNameLst>
                                          <p:attrName>style.visibility</p:attrName>
                                        </p:attrNameLst>
                                      </p:cBhvr>
                                      <p:to>
                                        <p:strVal val="visible"/>
                                      </p:to>
                                    </p:set>
                                    <p:animEffect transition="in" filter="wipe(left)">
                                      <p:cBhvr>
                                        <p:cTn id="17" dur="500"/>
                                        <p:tgtEl>
                                          <p:spTgt spid="3073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736"/>
                                        </p:tgtEl>
                                        <p:attrNameLst>
                                          <p:attrName>style.visibility</p:attrName>
                                        </p:attrNameLst>
                                      </p:cBhvr>
                                      <p:to>
                                        <p:strVal val="visible"/>
                                      </p:to>
                                    </p:set>
                                    <p:animEffect transition="in" filter="wipe(left)">
                                      <p:cBhvr>
                                        <p:cTn id="22" dur="500"/>
                                        <p:tgtEl>
                                          <p:spTgt spid="30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1" grpId="0"/>
      <p:bldP spid="3073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5"/>
          <p:cNvSpPr txBox="1">
            <a:spLocks noChangeArrowheads="1"/>
          </p:cNvSpPr>
          <p:nvPr/>
        </p:nvSpPr>
        <p:spPr bwMode="auto">
          <a:xfrm>
            <a:off x="612774" y="1446193"/>
            <a:ext cx="9036552"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lnSpc>
                <a:spcPct val="110000"/>
              </a:lnSpc>
              <a:buFontTx/>
              <a:buChar char="•"/>
            </a:pPr>
            <a:r>
              <a:rPr lang="zh-CN" altLang="en-US" b="0" dirty="0">
                <a:solidFill>
                  <a:srgbClr val="FF0000"/>
                </a:solidFill>
                <a:latin typeface="+mn-lt"/>
                <a:ea typeface="+mn-ea"/>
              </a:rPr>
              <a:t>内力</a:t>
            </a:r>
            <a:r>
              <a:rPr lang="zh-CN" altLang="en-US" b="0" dirty="0">
                <a:solidFill>
                  <a:srgbClr val="0000FF"/>
                </a:solidFill>
                <a:latin typeface="+mn-lt"/>
                <a:ea typeface="+mn-ea"/>
              </a:rPr>
              <a:t>：质点系内各质点间的相互作用力。</a:t>
            </a:r>
            <a:endParaRPr lang="en-US" altLang="zh-CN" b="0" dirty="0">
              <a:solidFill>
                <a:srgbClr val="0000FF"/>
              </a:solidFill>
              <a:latin typeface="+mn-lt"/>
              <a:ea typeface="+mn-ea"/>
            </a:endParaRPr>
          </a:p>
          <a:p>
            <a:pPr algn="just" eaLnBrk="1" hangingPunct="1">
              <a:lnSpc>
                <a:spcPct val="110000"/>
              </a:lnSpc>
              <a:buFontTx/>
              <a:buChar char="•"/>
            </a:pPr>
            <a:r>
              <a:rPr lang="zh-CN" altLang="en-US" b="0" dirty="0">
                <a:solidFill>
                  <a:srgbClr val="FF0000"/>
                </a:solidFill>
                <a:latin typeface="+mn-lt"/>
                <a:ea typeface="+mn-ea"/>
              </a:rPr>
              <a:t>外力</a:t>
            </a:r>
            <a:r>
              <a:rPr lang="zh-CN" altLang="en-US" b="0" dirty="0">
                <a:solidFill>
                  <a:srgbClr val="0000FF"/>
                </a:solidFill>
                <a:latin typeface="+mn-lt"/>
                <a:ea typeface="+mn-ea"/>
              </a:rPr>
              <a:t>：系统以外的其它物体对系统内任意一质点的作用力。      </a:t>
            </a:r>
          </a:p>
        </p:txBody>
      </p:sp>
      <p:sp>
        <p:nvSpPr>
          <p:cNvPr id="50" name="Text Box 59"/>
          <p:cNvSpPr txBox="1">
            <a:spLocks noChangeArrowheads="1"/>
          </p:cNvSpPr>
          <p:nvPr/>
        </p:nvSpPr>
        <p:spPr bwMode="auto">
          <a:xfrm>
            <a:off x="612773" y="3346618"/>
            <a:ext cx="5025959"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spAutoFit/>
          </a:bodyPr>
          <a:lstStyle>
            <a:lvl1pPr marL="444500" indent="-444500"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20000"/>
              </a:spcBef>
              <a:buClr>
                <a:srgbClr val="009900"/>
              </a:buClr>
              <a:buFont typeface="Wingdings" panose="05000000000000000000" pitchFamily="2" charset="2"/>
              <a:buChar char="Ø"/>
            </a:pPr>
            <a:r>
              <a:rPr lang="zh-CN" altLang="en-US" b="0" dirty="0">
                <a:solidFill>
                  <a:srgbClr val="0000FF"/>
                </a:solidFill>
                <a:latin typeface="+mn-lt"/>
                <a:ea typeface="+mn-ea"/>
              </a:rPr>
              <a:t>一个力是内力还是外力取决于所选系统的范围</a:t>
            </a:r>
          </a:p>
          <a:p>
            <a:pPr algn="just" eaLnBrk="1" hangingPunct="1">
              <a:lnSpc>
                <a:spcPct val="120000"/>
              </a:lnSpc>
              <a:spcBef>
                <a:spcPct val="20000"/>
              </a:spcBef>
              <a:buClr>
                <a:srgbClr val="009900"/>
              </a:buClr>
              <a:buFont typeface="Wingdings" panose="05000000000000000000" pitchFamily="2" charset="2"/>
              <a:buChar char="Ø"/>
            </a:pPr>
            <a:r>
              <a:rPr lang="zh-CN" altLang="en-US" b="0" dirty="0">
                <a:solidFill>
                  <a:srgbClr val="0000FF"/>
                </a:solidFill>
                <a:latin typeface="+mn-lt"/>
                <a:ea typeface="+mn-ea"/>
              </a:rPr>
              <a:t>正确区分外力和内力是非常重要的</a:t>
            </a:r>
          </a:p>
        </p:txBody>
      </p:sp>
      <p:sp>
        <p:nvSpPr>
          <p:cNvPr id="51"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两个质点的系统</a:t>
            </a:r>
          </a:p>
        </p:txBody>
      </p:sp>
      <p:grpSp>
        <p:nvGrpSpPr>
          <p:cNvPr id="2" name="组合 1">
            <a:extLst>
              <a:ext uri="{FF2B5EF4-FFF2-40B4-BE49-F238E27FC236}">
                <a16:creationId xmlns:a16="http://schemas.microsoft.com/office/drawing/2014/main" xmlns="" id="{BE591C42-55FC-4F18-BC5A-759AB71E83B2}"/>
              </a:ext>
            </a:extLst>
          </p:cNvPr>
          <p:cNvGrpSpPr/>
          <p:nvPr/>
        </p:nvGrpSpPr>
        <p:grpSpPr>
          <a:xfrm>
            <a:off x="6042023" y="3160713"/>
            <a:ext cx="3352800" cy="2895600"/>
            <a:chOff x="6042023" y="3160713"/>
            <a:chExt cx="3352800" cy="2895600"/>
          </a:xfrm>
        </p:grpSpPr>
        <p:grpSp>
          <p:nvGrpSpPr>
            <p:cNvPr id="12" name="Group 21"/>
            <p:cNvGrpSpPr>
              <a:grpSpLocks/>
            </p:cNvGrpSpPr>
            <p:nvPr/>
          </p:nvGrpSpPr>
          <p:grpSpPr bwMode="auto">
            <a:xfrm>
              <a:off x="6042023" y="3160713"/>
              <a:ext cx="3352800" cy="2895600"/>
              <a:chOff x="3456" y="480"/>
              <a:chExt cx="2112" cy="1824"/>
            </a:xfrm>
          </p:grpSpPr>
          <p:grpSp>
            <p:nvGrpSpPr>
              <p:cNvPr id="13" name="Group 22"/>
              <p:cNvGrpSpPr>
                <a:grpSpLocks/>
              </p:cNvGrpSpPr>
              <p:nvPr/>
            </p:nvGrpSpPr>
            <p:grpSpPr bwMode="auto">
              <a:xfrm>
                <a:off x="3456" y="480"/>
                <a:ext cx="2112" cy="1824"/>
                <a:chOff x="3408" y="576"/>
                <a:chExt cx="2112" cy="1824"/>
              </a:xfrm>
            </p:grpSpPr>
            <p:sp>
              <p:nvSpPr>
                <p:cNvPr id="48" name="Rectangle 23"/>
                <p:cNvSpPr>
                  <a:spLocks noChangeArrowheads="1"/>
                </p:cNvSpPr>
                <p:nvPr/>
              </p:nvSpPr>
              <p:spPr bwMode="auto">
                <a:xfrm>
                  <a:off x="3408" y="576"/>
                  <a:ext cx="2112" cy="1824"/>
                </a:xfrm>
                <a:prstGeom prst="rect">
                  <a:avLst/>
                </a:prstGeom>
                <a:noFill/>
                <a:ln w="9525">
                  <a:solidFill>
                    <a:schemeClr val="tx1"/>
                  </a:solidFill>
                  <a:miter lim="800000"/>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49" name="Text Box 24"/>
                <p:cNvSpPr txBox="1">
                  <a:spLocks noChangeArrowheads="1"/>
                </p:cNvSpPr>
                <p:nvPr/>
              </p:nvSpPr>
              <p:spPr bwMode="auto">
                <a:xfrm>
                  <a:off x="3456" y="585"/>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b="0" dirty="0">
                      <a:solidFill>
                        <a:srgbClr val="FF0000"/>
                      </a:solidFill>
                      <a:latin typeface="+mn-lt"/>
                      <a:ea typeface="+mn-ea"/>
                    </a:rPr>
                    <a:t>质点系</a:t>
                  </a:r>
                </a:p>
              </p:txBody>
            </p:sp>
          </p:grpSp>
          <p:grpSp>
            <p:nvGrpSpPr>
              <p:cNvPr id="14" name="Group 25"/>
              <p:cNvGrpSpPr>
                <a:grpSpLocks/>
              </p:cNvGrpSpPr>
              <p:nvPr/>
            </p:nvGrpSpPr>
            <p:grpSpPr bwMode="auto">
              <a:xfrm>
                <a:off x="3552" y="912"/>
                <a:ext cx="1824" cy="1152"/>
                <a:chOff x="3600" y="1008"/>
                <a:chExt cx="1824" cy="1152"/>
              </a:xfrm>
            </p:grpSpPr>
            <p:sp>
              <p:nvSpPr>
                <p:cNvPr id="35" name="Oval 26"/>
                <p:cNvSpPr>
                  <a:spLocks noChangeArrowheads="1"/>
                </p:cNvSpPr>
                <p:nvPr/>
              </p:nvSpPr>
              <p:spPr bwMode="auto">
                <a:xfrm>
                  <a:off x="4320" y="1632"/>
                  <a:ext cx="48" cy="48"/>
                </a:xfrm>
                <a:prstGeom prst="ellipse">
                  <a:avLst/>
                </a:prstGeom>
                <a:solidFill>
                  <a:srgbClr val="FF3399"/>
                </a:solidFill>
                <a:ln w="9525">
                  <a:solidFill>
                    <a:schemeClr val="tx1"/>
                  </a:solidFill>
                  <a:round/>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36" name="Oval 27"/>
                <p:cNvSpPr>
                  <a:spLocks noChangeArrowheads="1"/>
                </p:cNvSpPr>
                <p:nvPr/>
              </p:nvSpPr>
              <p:spPr bwMode="auto">
                <a:xfrm>
                  <a:off x="4512" y="1008"/>
                  <a:ext cx="48" cy="48"/>
                </a:xfrm>
                <a:prstGeom prst="ellipse">
                  <a:avLst/>
                </a:prstGeom>
                <a:solidFill>
                  <a:srgbClr val="FF0000"/>
                </a:solidFill>
                <a:ln w="9525">
                  <a:solidFill>
                    <a:schemeClr val="tx1"/>
                  </a:solidFill>
                  <a:round/>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37" name="Oval 28"/>
                <p:cNvSpPr>
                  <a:spLocks noChangeArrowheads="1"/>
                </p:cNvSpPr>
                <p:nvPr/>
              </p:nvSpPr>
              <p:spPr bwMode="auto">
                <a:xfrm>
                  <a:off x="5328" y="2064"/>
                  <a:ext cx="48" cy="48"/>
                </a:xfrm>
                <a:prstGeom prst="ellipse">
                  <a:avLst/>
                </a:prstGeom>
                <a:solidFill>
                  <a:srgbClr val="FF0000"/>
                </a:solidFill>
                <a:ln w="9525">
                  <a:solidFill>
                    <a:schemeClr val="tx1"/>
                  </a:solidFill>
                  <a:round/>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38" name="Oval 29"/>
                <p:cNvSpPr>
                  <a:spLocks noChangeArrowheads="1"/>
                </p:cNvSpPr>
                <p:nvPr/>
              </p:nvSpPr>
              <p:spPr bwMode="auto">
                <a:xfrm>
                  <a:off x="5040" y="1413"/>
                  <a:ext cx="48" cy="48"/>
                </a:xfrm>
                <a:prstGeom prst="ellipse">
                  <a:avLst/>
                </a:prstGeom>
                <a:solidFill>
                  <a:srgbClr val="FF3399"/>
                </a:solidFill>
                <a:ln w="9525">
                  <a:solidFill>
                    <a:schemeClr val="tx1"/>
                  </a:solidFill>
                  <a:round/>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39" name="Oval 30"/>
                <p:cNvSpPr>
                  <a:spLocks noChangeArrowheads="1"/>
                </p:cNvSpPr>
                <p:nvPr/>
              </p:nvSpPr>
              <p:spPr bwMode="auto">
                <a:xfrm>
                  <a:off x="4128" y="1248"/>
                  <a:ext cx="48" cy="48"/>
                </a:xfrm>
                <a:prstGeom prst="ellipse">
                  <a:avLst/>
                </a:prstGeom>
                <a:solidFill>
                  <a:srgbClr val="FF0000"/>
                </a:solidFill>
                <a:ln w="9525">
                  <a:solidFill>
                    <a:schemeClr val="tx1"/>
                  </a:solidFill>
                  <a:round/>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40" name="Oval 31"/>
                <p:cNvSpPr>
                  <a:spLocks noChangeArrowheads="1"/>
                </p:cNvSpPr>
                <p:nvPr/>
              </p:nvSpPr>
              <p:spPr bwMode="auto">
                <a:xfrm>
                  <a:off x="3744" y="1776"/>
                  <a:ext cx="48" cy="48"/>
                </a:xfrm>
                <a:prstGeom prst="ellipse">
                  <a:avLst/>
                </a:prstGeom>
                <a:solidFill>
                  <a:srgbClr val="FF0000"/>
                </a:solidFill>
                <a:ln w="9525">
                  <a:solidFill>
                    <a:schemeClr val="tx1"/>
                  </a:solidFill>
                  <a:round/>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41" name="Oval 32"/>
                <p:cNvSpPr>
                  <a:spLocks noChangeArrowheads="1"/>
                </p:cNvSpPr>
                <p:nvPr/>
              </p:nvSpPr>
              <p:spPr bwMode="auto">
                <a:xfrm>
                  <a:off x="4128" y="2112"/>
                  <a:ext cx="48" cy="48"/>
                </a:xfrm>
                <a:prstGeom prst="ellipse">
                  <a:avLst/>
                </a:prstGeom>
                <a:solidFill>
                  <a:srgbClr val="FF0000"/>
                </a:solidFill>
                <a:ln w="9525">
                  <a:solidFill>
                    <a:schemeClr val="tx1"/>
                  </a:solidFill>
                  <a:round/>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42" name="Oval 33"/>
                <p:cNvSpPr>
                  <a:spLocks noChangeArrowheads="1"/>
                </p:cNvSpPr>
                <p:nvPr/>
              </p:nvSpPr>
              <p:spPr bwMode="auto">
                <a:xfrm>
                  <a:off x="5376" y="1056"/>
                  <a:ext cx="48" cy="48"/>
                </a:xfrm>
                <a:prstGeom prst="ellipse">
                  <a:avLst/>
                </a:prstGeom>
                <a:solidFill>
                  <a:srgbClr val="FF0000"/>
                </a:solidFill>
                <a:ln w="9525">
                  <a:solidFill>
                    <a:schemeClr val="tx1"/>
                  </a:solidFill>
                  <a:round/>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43" name="Oval 34"/>
                <p:cNvSpPr>
                  <a:spLocks noChangeArrowheads="1"/>
                </p:cNvSpPr>
                <p:nvPr/>
              </p:nvSpPr>
              <p:spPr bwMode="auto">
                <a:xfrm>
                  <a:off x="4656" y="2112"/>
                  <a:ext cx="48" cy="48"/>
                </a:xfrm>
                <a:prstGeom prst="ellipse">
                  <a:avLst/>
                </a:prstGeom>
                <a:solidFill>
                  <a:srgbClr val="FF0000"/>
                </a:solidFill>
                <a:ln w="9525">
                  <a:solidFill>
                    <a:schemeClr val="tx1"/>
                  </a:solidFill>
                  <a:round/>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44" name="Oval 35"/>
                <p:cNvSpPr>
                  <a:spLocks noChangeArrowheads="1"/>
                </p:cNvSpPr>
                <p:nvPr/>
              </p:nvSpPr>
              <p:spPr bwMode="auto">
                <a:xfrm>
                  <a:off x="3600" y="1152"/>
                  <a:ext cx="48" cy="48"/>
                </a:xfrm>
                <a:prstGeom prst="ellipse">
                  <a:avLst/>
                </a:prstGeom>
                <a:solidFill>
                  <a:srgbClr val="FF0000"/>
                </a:solidFill>
                <a:ln w="9525">
                  <a:solidFill>
                    <a:schemeClr val="tx1"/>
                  </a:solidFill>
                  <a:round/>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45" name="Freeform 36"/>
                <p:cNvSpPr>
                  <a:spLocks/>
                </p:cNvSpPr>
                <p:nvPr/>
              </p:nvSpPr>
              <p:spPr bwMode="auto">
                <a:xfrm>
                  <a:off x="3911" y="1104"/>
                  <a:ext cx="1464" cy="912"/>
                </a:xfrm>
                <a:custGeom>
                  <a:avLst/>
                  <a:gdLst>
                    <a:gd name="T0" fmla="*/ 122 w 1464"/>
                    <a:gd name="T1" fmla="*/ 5521 h 767"/>
                    <a:gd name="T2" fmla="*/ 200 w 1464"/>
                    <a:gd name="T3" fmla="*/ 3895 h 767"/>
                    <a:gd name="T4" fmla="*/ 234 w 1464"/>
                    <a:gd name="T5" fmla="*/ 3522 h 767"/>
                    <a:gd name="T6" fmla="*/ 278 w 1464"/>
                    <a:gd name="T7" fmla="*/ 2392 h 767"/>
                    <a:gd name="T8" fmla="*/ 411 w 1464"/>
                    <a:gd name="T9" fmla="*/ 1512 h 767"/>
                    <a:gd name="T10" fmla="*/ 578 w 1464"/>
                    <a:gd name="T11" fmla="*/ 1392 h 767"/>
                    <a:gd name="T12" fmla="*/ 600 w 1464"/>
                    <a:gd name="T13" fmla="*/ 1132 h 767"/>
                    <a:gd name="T14" fmla="*/ 667 w 1464"/>
                    <a:gd name="T15" fmla="*/ 888 h 767"/>
                    <a:gd name="T16" fmla="*/ 834 w 1464"/>
                    <a:gd name="T17" fmla="*/ 0 h 767"/>
                    <a:gd name="T18" fmla="*/ 1167 w 1464"/>
                    <a:gd name="T19" fmla="*/ 136 h 767"/>
                    <a:gd name="T20" fmla="*/ 1234 w 1464"/>
                    <a:gd name="T21" fmla="*/ 384 h 767"/>
                    <a:gd name="T22" fmla="*/ 1267 w 1464"/>
                    <a:gd name="T23" fmla="*/ 637 h 767"/>
                    <a:gd name="T24" fmla="*/ 1356 w 1464"/>
                    <a:gd name="T25" fmla="*/ 888 h 767"/>
                    <a:gd name="T26" fmla="*/ 1434 w 1464"/>
                    <a:gd name="T27" fmla="*/ 1762 h 767"/>
                    <a:gd name="T28" fmla="*/ 1434 w 1464"/>
                    <a:gd name="T29" fmla="*/ 4017 h 767"/>
                    <a:gd name="T30" fmla="*/ 1389 w 1464"/>
                    <a:gd name="T31" fmla="*/ 4776 h 767"/>
                    <a:gd name="T32" fmla="*/ 1256 w 1464"/>
                    <a:gd name="T33" fmla="*/ 6641 h 767"/>
                    <a:gd name="T34" fmla="*/ 1178 w 1464"/>
                    <a:gd name="T35" fmla="*/ 7773 h 767"/>
                    <a:gd name="T36" fmla="*/ 1045 w 1464"/>
                    <a:gd name="T37" fmla="*/ 8661 h 767"/>
                    <a:gd name="T38" fmla="*/ 567 w 1464"/>
                    <a:gd name="T39" fmla="*/ 8286 h 767"/>
                    <a:gd name="T40" fmla="*/ 245 w 1464"/>
                    <a:gd name="T41" fmla="*/ 8413 h 767"/>
                    <a:gd name="T42" fmla="*/ 0 w 1464"/>
                    <a:gd name="T43" fmla="*/ 7166 h 767"/>
                    <a:gd name="T44" fmla="*/ 122 w 1464"/>
                    <a:gd name="T45" fmla="*/ 6156 h 767"/>
                    <a:gd name="T46" fmla="*/ 122 w 1464"/>
                    <a:gd name="T47" fmla="*/ 5521 h 76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64"/>
                    <a:gd name="T73" fmla="*/ 0 h 767"/>
                    <a:gd name="T74" fmla="*/ 1464 w 1464"/>
                    <a:gd name="T75" fmla="*/ 767 h 76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64" h="767">
                      <a:moveTo>
                        <a:pt x="122" y="489"/>
                      </a:moveTo>
                      <a:cubicBezTo>
                        <a:pt x="134" y="382"/>
                        <a:pt x="115" y="373"/>
                        <a:pt x="200" y="345"/>
                      </a:cubicBezTo>
                      <a:cubicBezTo>
                        <a:pt x="211" y="334"/>
                        <a:pt x="226" y="326"/>
                        <a:pt x="234" y="312"/>
                      </a:cubicBezTo>
                      <a:cubicBezTo>
                        <a:pt x="254" y="277"/>
                        <a:pt x="247" y="239"/>
                        <a:pt x="278" y="212"/>
                      </a:cubicBezTo>
                      <a:cubicBezTo>
                        <a:pt x="316" y="179"/>
                        <a:pt x="363" y="150"/>
                        <a:pt x="411" y="134"/>
                      </a:cubicBezTo>
                      <a:cubicBezTo>
                        <a:pt x="487" y="149"/>
                        <a:pt x="482" y="155"/>
                        <a:pt x="578" y="123"/>
                      </a:cubicBezTo>
                      <a:cubicBezTo>
                        <a:pt x="588" y="120"/>
                        <a:pt x="591" y="105"/>
                        <a:pt x="600" y="100"/>
                      </a:cubicBezTo>
                      <a:cubicBezTo>
                        <a:pt x="621" y="89"/>
                        <a:pt x="647" y="91"/>
                        <a:pt x="667" y="78"/>
                      </a:cubicBezTo>
                      <a:cubicBezTo>
                        <a:pt x="703" y="54"/>
                        <a:pt x="789" y="16"/>
                        <a:pt x="834" y="0"/>
                      </a:cubicBezTo>
                      <a:cubicBezTo>
                        <a:pt x="945" y="4"/>
                        <a:pt x="1056" y="3"/>
                        <a:pt x="1167" y="12"/>
                      </a:cubicBezTo>
                      <a:cubicBezTo>
                        <a:pt x="1190" y="14"/>
                        <a:pt x="1234" y="34"/>
                        <a:pt x="1234" y="34"/>
                      </a:cubicBezTo>
                      <a:cubicBezTo>
                        <a:pt x="1245" y="41"/>
                        <a:pt x="1255" y="52"/>
                        <a:pt x="1267" y="56"/>
                      </a:cubicBezTo>
                      <a:cubicBezTo>
                        <a:pt x="1296" y="66"/>
                        <a:pt x="1356" y="78"/>
                        <a:pt x="1356" y="78"/>
                      </a:cubicBezTo>
                      <a:cubicBezTo>
                        <a:pt x="1392" y="102"/>
                        <a:pt x="1409" y="121"/>
                        <a:pt x="1434" y="156"/>
                      </a:cubicBezTo>
                      <a:cubicBezTo>
                        <a:pt x="1459" y="231"/>
                        <a:pt x="1464" y="232"/>
                        <a:pt x="1434" y="356"/>
                      </a:cubicBezTo>
                      <a:cubicBezTo>
                        <a:pt x="1428" y="382"/>
                        <a:pt x="1404" y="401"/>
                        <a:pt x="1389" y="423"/>
                      </a:cubicBezTo>
                      <a:cubicBezTo>
                        <a:pt x="1350" y="481"/>
                        <a:pt x="1305" y="540"/>
                        <a:pt x="1256" y="589"/>
                      </a:cubicBezTo>
                      <a:cubicBezTo>
                        <a:pt x="1235" y="653"/>
                        <a:pt x="1254" y="613"/>
                        <a:pt x="1178" y="689"/>
                      </a:cubicBezTo>
                      <a:cubicBezTo>
                        <a:pt x="1120" y="747"/>
                        <a:pt x="1125" y="747"/>
                        <a:pt x="1045" y="767"/>
                      </a:cubicBezTo>
                      <a:cubicBezTo>
                        <a:pt x="826" y="760"/>
                        <a:pt x="745" y="756"/>
                        <a:pt x="567" y="734"/>
                      </a:cubicBezTo>
                      <a:cubicBezTo>
                        <a:pt x="460" y="738"/>
                        <a:pt x="352" y="745"/>
                        <a:pt x="245" y="745"/>
                      </a:cubicBezTo>
                      <a:cubicBezTo>
                        <a:pt x="115" y="745"/>
                        <a:pt x="66" y="733"/>
                        <a:pt x="0" y="634"/>
                      </a:cubicBezTo>
                      <a:cubicBezTo>
                        <a:pt x="24" y="559"/>
                        <a:pt x="56" y="567"/>
                        <a:pt x="122" y="545"/>
                      </a:cubicBezTo>
                      <a:cubicBezTo>
                        <a:pt x="173" y="497"/>
                        <a:pt x="122" y="546"/>
                        <a:pt x="122" y="489"/>
                      </a:cubicBezTo>
                      <a:close/>
                    </a:path>
                  </a:pathLst>
                </a:custGeom>
                <a:noFill/>
                <a:ln w="28575">
                  <a:solidFill>
                    <a:srgbClr val="CC0099"/>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grpSp>
          <p:grpSp>
            <p:nvGrpSpPr>
              <p:cNvPr id="15" name="Group 39"/>
              <p:cNvGrpSpPr>
                <a:grpSpLocks/>
              </p:cNvGrpSpPr>
              <p:nvPr/>
            </p:nvGrpSpPr>
            <p:grpSpPr bwMode="auto">
              <a:xfrm>
                <a:off x="3696" y="1004"/>
                <a:ext cx="1608" cy="580"/>
                <a:chOff x="3744" y="1100"/>
                <a:chExt cx="1608" cy="580"/>
              </a:xfrm>
            </p:grpSpPr>
            <p:sp>
              <p:nvSpPr>
                <p:cNvPr id="27" name="Line 40"/>
                <p:cNvSpPr>
                  <a:spLocks noChangeShapeType="1"/>
                </p:cNvSpPr>
                <p:nvPr/>
              </p:nvSpPr>
              <p:spPr bwMode="auto">
                <a:xfrm flipV="1">
                  <a:off x="4368" y="1584"/>
                  <a:ext cx="336" cy="96"/>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8" name="Line 41"/>
                <p:cNvSpPr>
                  <a:spLocks noChangeShapeType="1"/>
                </p:cNvSpPr>
                <p:nvPr/>
              </p:nvSpPr>
              <p:spPr bwMode="auto">
                <a:xfrm rot="21421042" flipH="1">
                  <a:off x="4801" y="1439"/>
                  <a:ext cx="335" cy="102"/>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9" name="Line 42"/>
                <p:cNvSpPr>
                  <a:spLocks noChangeShapeType="1"/>
                </p:cNvSpPr>
                <p:nvPr/>
              </p:nvSpPr>
              <p:spPr bwMode="auto">
                <a:xfrm flipH="1" flipV="1">
                  <a:off x="3744" y="1248"/>
                  <a:ext cx="624" cy="432"/>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30" name="Line 43"/>
                <p:cNvSpPr>
                  <a:spLocks noChangeShapeType="1"/>
                </p:cNvSpPr>
                <p:nvPr/>
              </p:nvSpPr>
              <p:spPr bwMode="auto">
                <a:xfrm rot="20397980" flipV="1">
                  <a:off x="4992" y="1100"/>
                  <a:ext cx="360" cy="335"/>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16" name="Group 48"/>
              <p:cNvGrpSpPr>
                <a:grpSpLocks/>
              </p:cNvGrpSpPr>
              <p:nvPr/>
            </p:nvGrpSpPr>
            <p:grpSpPr bwMode="auto">
              <a:xfrm>
                <a:off x="3504" y="864"/>
                <a:ext cx="1965" cy="1248"/>
                <a:chOff x="3552" y="960"/>
                <a:chExt cx="1965" cy="1248"/>
              </a:xfrm>
            </p:grpSpPr>
            <mc:AlternateContent xmlns:mc="http://schemas.openxmlformats.org/markup-compatibility/2006" xmlns:a14="http://schemas.microsoft.com/office/drawing/2010/main">
              <mc:Choice Requires="a14">
                <p:graphicFrame>
                  <p:nvGraphicFramePr>
                    <p:cNvPr id="17" name="Object 49"/>
                    <p:cNvGraphicFramePr>
                      <a:graphicFrameLocks noChangeAspect="1"/>
                    </p:cNvGraphicFramePr>
                    <p:nvPr/>
                  </p:nvGraphicFramePr>
                  <p:xfrm>
                    <a:off x="5280" y="2064"/>
                    <a:ext cx="141" cy="144"/>
                  </p:xfrm>
                  <a:graphic>
                    <a:graphicData uri="http://schemas.openxmlformats.org/presentationml/2006/ole">
                      <mc:AlternateContent>
                        <mc:Choice xmlns:v="urn:schemas-microsoft-com:vml" Requires="v">
                          <p:oleObj spid="_x0000_s145940" name="Clip" r:id="rId3" imgW="380852" imgH="390270" progId="MS_ClipArt_Gallery.2">
                            <p:embed/>
                          </p:oleObj>
                        </mc:Choice>
                        <mc:Fallback>
                          <p:oleObj name="Clip" r:id="rId3" imgW="380852" imgH="390270" progId="MS_ClipArt_Gallery.2">
                            <p:embed/>
                            <p:pic>
                              <p:nvPicPr>
                                <p:cNvPr id="17" name="Object 49"/>
                                <p:cNvPicPr>
                                  <a:picLocks noChangeAspect="1" noChangeArrowheads="1"/>
                                </p:cNvPicPr>
                                <p:nvPr/>
                              </p:nvPicPr>
                              <p:blipFill>
                                <a:blip r:embed="rId4">
                                  <a:extLst>
                                    <a:ext uri="{28A0092B-C50C-407E-A947-70E740481C1C}">
                                      <a14:useLocalDpi val="0"/>
                                    </a:ext>
                                  </a:extLst>
                                </a:blip>
                                <a:srcRect/>
                                <a:stretch>
                                  <a:fillRect/>
                                </a:stretch>
                              </p:blipFill>
                              <p:spPr bwMode="auto">
                                <a:xfrm>
                                  <a:off x="5280" y="2064"/>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17" name="Object 49"/>
                    <p:cNvGraphicFramePr>
                      <a:graphicFrameLocks noChangeAspect="1"/>
                    </p:cNvGraphicFramePr>
                    <p:nvPr/>
                  </p:nvGraphicFramePr>
                  <p:xfrm>
                    <a:off x="5280" y="2064"/>
                    <a:ext cx="141" cy="144"/>
                  </p:xfrm>
                  <a:graphic>
                    <a:graphicData uri="http://schemas.openxmlformats.org/presentationml/2006/ole">
                      <mc:AlternateContent>
                        <mc:Choice xmlns:v="urn:schemas-microsoft-com:vml" Requires="v">
                          <p:oleObj spid="_x0000_s145920" name="Clip" r:id="rId5" imgW="380852" imgH="390270" progId="MS_ClipArt_Gallery.2">
                            <p:embed/>
                          </p:oleObj>
                        </mc:Choice>
                        <mc:Fallback>
                          <p:oleObj name="Clip" r:id="rId5" imgW="380852" imgH="390270" progId="MS_ClipArt_Gallery.2">
                            <p:embed/>
                            <p:pic>
                              <p:nvPicPr>
                                <p:cNvPr id="17" name="Object 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0" y="206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8" name="Object 50"/>
                    <p:cNvGraphicFramePr>
                      <a:graphicFrameLocks noChangeAspect="1"/>
                    </p:cNvGraphicFramePr>
                    <p:nvPr/>
                  </p:nvGraphicFramePr>
                  <p:xfrm>
                    <a:off x="4320" y="1584"/>
                    <a:ext cx="141" cy="144"/>
                  </p:xfrm>
                  <a:graphic>
                    <a:graphicData uri="http://schemas.openxmlformats.org/presentationml/2006/ole">
                      <mc:AlternateContent>
                        <mc:Choice xmlns:v="urn:schemas-microsoft-com:vml" Requires="v">
                          <p:oleObj spid="_x0000_s145941" name="Clip" r:id="rId7" imgW="380852" imgH="390270" progId="MS_ClipArt_Gallery.2">
                            <p:embed/>
                          </p:oleObj>
                        </mc:Choice>
                        <mc:Fallback>
                          <p:oleObj name="Clip" r:id="rId7" imgW="380852" imgH="390270" progId="MS_ClipArt_Gallery.2">
                            <p:embed/>
                            <p:pic>
                              <p:nvPicPr>
                                <p:cNvPr id="18" name="Object 50"/>
                                <p:cNvPicPr>
                                  <a:picLocks noChangeAspect="1" noChangeArrowheads="1"/>
                                </p:cNvPicPr>
                                <p:nvPr/>
                              </p:nvPicPr>
                              <p:blipFill>
                                <a:blip r:embed="rId8">
                                  <a:extLst>
                                    <a:ext uri="{28A0092B-C50C-407E-A947-70E740481C1C}">
                                      <a14:useLocalDpi val="0"/>
                                    </a:ext>
                                  </a:extLst>
                                </a:blip>
                                <a:srcRect/>
                                <a:stretch>
                                  <a:fillRect/>
                                </a:stretch>
                              </p:blipFill>
                              <p:spPr bwMode="auto">
                                <a:xfrm>
                                  <a:off x="4320" y="1584"/>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18" name="Object 50"/>
                    <p:cNvGraphicFramePr>
                      <a:graphicFrameLocks noChangeAspect="1"/>
                    </p:cNvGraphicFramePr>
                    <p:nvPr/>
                  </p:nvGraphicFramePr>
                  <p:xfrm>
                    <a:off x="4320" y="1584"/>
                    <a:ext cx="141" cy="144"/>
                  </p:xfrm>
                  <a:graphic>
                    <a:graphicData uri="http://schemas.openxmlformats.org/presentationml/2006/ole">
                      <mc:AlternateContent>
                        <mc:Choice xmlns:v="urn:schemas-microsoft-com:vml" Requires="v">
                          <p:oleObj spid="_x0000_s145921" name="Clip" r:id="rId9" imgW="380852" imgH="390270" progId="MS_ClipArt_Gallery.2">
                            <p:embed/>
                          </p:oleObj>
                        </mc:Choice>
                        <mc:Fallback>
                          <p:oleObj name="Clip" r:id="rId9" imgW="380852" imgH="390270" progId="MS_ClipArt_Gallery.2">
                            <p:embed/>
                            <p:pic>
                              <p:nvPicPr>
                                <p:cNvPr id="18" name="Object 5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20" y="158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9" name="Object 51"/>
                    <p:cNvGraphicFramePr>
                      <a:graphicFrameLocks noChangeAspect="1"/>
                    </p:cNvGraphicFramePr>
                    <p:nvPr/>
                  </p:nvGraphicFramePr>
                  <p:xfrm>
                    <a:off x="4611" y="2064"/>
                    <a:ext cx="141" cy="144"/>
                  </p:xfrm>
                  <a:graphic>
                    <a:graphicData uri="http://schemas.openxmlformats.org/presentationml/2006/ole">
                      <mc:AlternateContent>
                        <mc:Choice xmlns:v="urn:schemas-microsoft-com:vml" Requires="v">
                          <p:oleObj spid="_x0000_s145942" name="Clip" r:id="rId11" imgW="380852" imgH="390270" progId="MS_ClipArt_Gallery.2">
                            <p:embed/>
                          </p:oleObj>
                        </mc:Choice>
                        <mc:Fallback>
                          <p:oleObj name="Clip" r:id="rId11" imgW="380852" imgH="390270" progId="MS_ClipArt_Gallery.2">
                            <p:embed/>
                            <p:pic>
                              <p:nvPicPr>
                                <p:cNvPr id="19" name="Object 51"/>
                                <p:cNvPicPr>
                                  <a:picLocks noChangeAspect="1" noChangeArrowheads="1"/>
                                </p:cNvPicPr>
                                <p:nvPr/>
                              </p:nvPicPr>
                              <p:blipFill>
                                <a:blip r:embed="rId6">
                                  <a:extLst>
                                    <a:ext uri="{28A0092B-C50C-407E-A947-70E740481C1C}">
                                      <a14:useLocalDpi val="0"/>
                                    </a:ext>
                                  </a:extLst>
                                </a:blip>
                                <a:srcRect/>
                                <a:stretch>
                                  <a:fillRect/>
                                </a:stretch>
                              </p:blipFill>
                              <p:spPr bwMode="auto">
                                <a:xfrm>
                                  <a:off x="4611" y="2064"/>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19" name="Object 51"/>
                    <p:cNvGraphicFramePr>
                      <a:graphicFrameLocks noChangeAspect="1"/>
                    </p:cNvGraphicFramePr>
                    <p:nvPr/>
                  </p:nvGraphicFramePr>
                  <p:xfrm>
                    <a:off x="4611" y="2064"/>
                    <a:ext cx="141" cy="144"/>
                  </p:xfrm>
                  <a:graphic>
                    <a:graphicData uri="http://schemas.openxmlformats.org/presentationml/2006/ole">
                      <mc:AlternateContent>
                        <mc:Choice xmlns:v="urn:schemas-microsoft-com:vml" Requires="v">
                          <p:oleObj spid="_x0000_s145922" name="Clip" r:id="rId12" imgW="380852" imgH="390270" progId="MS_ClipArt_Gallery.2">
                            <p:embed/>
                          </p:oleObj>
                        </mc:Choice>
                        <mc:Fallback>
                          <p:oleObj name="Clip" r:id="rId12" imgW="380852" imgH="390270" progId="MS_ClipArt_Gallery.2">
                            <p:embed/>
                            <p:pic>
                              <p:nvPicPr>
                                <p:cNvPr id="19" name="Object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1" y="206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20" name="Object 52"/>
                    <p:cNvGraphicFramePr>
                      <a:graphicFrameLocks noChangeAspect="1"/>
                    </p:cNvGraphicFramePr>
                    <p:nvPr/>
                  </p:nvGraphicFramePr>
                  <p:xfrm>
                    <a:off x="3696" y="1728"/>
                    <a:ext cx="141" cy="144"/>
                  </p:xfrm>
                  <a:graphic>
                    <a:graphicData uri="http://schemas.openxmlformats.org/presentationml/2006/ole">
                      <mc:AlternateContent>
                        <mc:Choice xmlns:v="urn:schemas-microsoft-com:vml" Requires="v">
                          <p:oleObj spid="_x0000_s145943" name="Clip" r:id="rId13" imgW="380852" imgH="390270" progId="MS_ClipArt_Gallery.2">
                            <p:embed/>
                          </p:oleObj>
                        </mc:Choice>
                        <mc:Fallback>
                          <p:oleObj name="Clip" r:id="rId13" imgW="380852" imgH="390270" progId="MS_ClipArt_Gallery.2">
                            <p:embed/>
                            <p:pic>
                              <p:nvPicPr>
                                <p:cNvPr id="20" name="Object 52"/>
                                <p:cNvPicPr>
                                  <a:picLocks noChangeAspect="1" noChangeArrowheads="1"/>
                                </p:cNvPicPr>
                                <p:nvPr/>
                              </p:nvPicPr>
                              <p:blipFill>
                                <a:blip r:embed="rId8">
                                  <a:extLst>
                                    <a:ext uri="{28A0092B-C50C-407E-A947-70E740481C1C}">
                                      <a14:useLocalDpi val="0"/>
                                    </a:ext>
                                  </a:extLst>
                                </a:blip>
                                <a:srcRect/>
                                <a:stretch>
                                  <a:fillRect/>
                                </a:stretch>
                              </p:blipFill>
                              <p:spPr bwMode="auto">
                                <a:xfrm>
                                  <a:off x="3696" y="1728"/>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20" name="Object 52"/>
                    <p:cNvGraphicFramePr>
                      <a:graphicFrameLocks noChangeAspect="1"/>
                    </p:cNvGraphicFramePr>
                    <p:nvPr/>
                  </p:nvGraphicFramePr>
                  <p:xfrm>
                    <a:off x="3696" y="1728"/>
                    <a:ext cx="141" cy="144"/>
                  </p:xfrm>
                  <a:graphic>
                    <a:graphicData uri="http://schemas.openxmlformats.org/presentationml/2006/ole">
                      <mc:AlternateContent>
                        <mc:Choice xmlns:v="urn:schemas-microsoft-com:vml" Requires="v">
                          <p:oleObj spid="_x0000_s145923" name="Clip" r:id="rId14" imgW="380852" imgH="390270" progId="MS_ClipArt_Gallery.2">
                            <p:embed/>
                          </p:oleObj>
                        </mc:Choice>
                        <mc:Fallback>
                          <p:oleObj name="Clip" r:id="rId14" imgW="380852" imgH="390270" progId="MS_ClipArt_Gallery.2">
                            <p:embed/>
                            <p:pic>
                              <p:nvPicPr>
                                <p:cNvPr id="20" name="Object 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96" y="1728"/>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21" name="Object 53"/>
                    <p:cNvGraphicFramePr>
                      <a:graphicFrameLocks noChangeAspect="1"/>
                    </p:cNvGraphicFramePr>
                    <p:nvPr/>
                  </p:nvGraphicFramePr>
                  <p:xfrm>
                    <a:off x="4995" y="1392"/>
                    <a:ext cx="141" cy="144"/>
                  </p:xfrm>
                  <a:graphic>
                    <a:graphicData uri="http://schemas.openxmlformats.org/presentationml/2006/ole">
                      <mc:AlternateContent>
                        <mc:Choice xmlns:v="urn:schemas-microsoft-com:vml" Requires="v">
                          <p:oleObj spid="_x0000_s145944" name="Clip" r:id="rId15" imgW="380852" imgH="390270" progId="MS_ClipArt_Gallery.2">
                            <p:embed/>
                          </p:oleObj>
                        </mc:Choice>
                        <mc:Fallback>
                          <p:oleObj name="Clip" r:id="rId15" imgW="380852" imgH="390270" progId="MS_ClipArt_Gallery.2">
                            <p:embed/>
                            <p:pic>
                              <p:nvPicPr>
                                <p:cNvPr id="21" name="Object 53"/>
                                <p:cNvPicPr>
                                  <a:picLocks noChangeAspect="1" noChangeArrowheads="1"/>
                                </p:cNvPicPr>
                                <p:nvPr/>
                              </p:nvPicPr>
                              <p:blipFill>
                                <a:blip r:embed="rId6">
                                  <a:extLst>
                                    <a:ext uri="{28A0092B-C50C-407E-A947-70E740481C1C}">
                                      <a14:useLocalDpi val="0"/>
                                    </a:ext>
                                  </a:extLst>
                                </a:blip>
                                <a:srcRect/>
                                <a:stretch>
                                  <a:fillRect/>
                                </a:stretch>
                              </p:blipFill>
                              <p:spPr bwMode="auto">
                                <a:xfrm>
                                  <a:off x="4995" y="1392"/>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21" name="Object 53"/>
                    <p:cNvGraphicFramePr>
                      <a:graphicFrameLocks noChangeAspect="1"/>
                    </p:cNvGraphicFramePr>
                    <p:nvPr/>
                  </p:nvGraphicFramePr>
                  <p:xfrm>
                    <a:off x="4995" y="1392"/>
                    <a:ext cx="141" cy="144"/>
                  </p:xfrm>
                  <a:graphic>
                    <a:graphicData uri="http://schemas.openxmlformats.org/presentationml/2006/ole">
                      <mc:AlternateContent>
                        <mc:Choice xmlns:v="urn:schemas-microsoft-com:vml" Requires="v">
                          <p:oleObj spid="_x0000_s145924" name="Clip" r:id="rId16" imgW="380852" imgH="390270" progId="MS_ClipArt_Gallery.2">
                            <p:embed/>
                          </p:oleObj>
                        </mc:Choice>
                        <mc:Fallback>
                          <p:oleObj name="Clip" r:id="rId16" imgW="380852" imgH="390270" progId="MS_ClipArt_Gallery.2">
                            <p:embed/>
                            <p:pic>
                              <p:nvPicPr>
                                <p:cNvPr id="21" name="Object 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5" y="1392"/>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22" name="Object 54"/>
                    <p:cNvGraphicFramePr>
                      <a:graphicFrameLocks noChangeAspect="1"/>
                    </p:cNvGraphicFramePr>
                    <p:nvPr/>
                  </p:nvGraphicFramePr>
                  <p:xfrm>
                    <a:off x="4080" y="2064"/>
                    <a:ext cx="141" cy="144"/>
                  </p:xfrm>
                  <a:graphic>
                    <a:graphicData uri="http://schemas.openxmlformats.org/presentationml/2006/ole">
                      <mc:AlternateContent>
                        <mc:Choice xmlns:v="urn:schemas-microsoft-com:vml" Requires="v">
                          <p:oleObj spid="_x0000_s145945" name="Clip" r:id="rId17" imgW="380852" imgH="390270" progId="MS_ClipArt_Gallery.2">
                            <p:embed/>
                          </p:oleObj>
                        </mc:Choice>
                        <mc:Fallback>
                          <p:oleObj name="Clip" r:id="rId17" imgW="380852" imgH="390270" progId="MS_ClipArt_Gallery.2">
                            <p:embed/>
                            <p:pic>
                              <p:nvPicPr>
                                <p:cNvPr id="22" name="Object 54"/>
                                <p:cNvPicPr>
                                  <a:picLocks noChangeAspect="1" noChangeArrowheads="1"/>
                                </p:cNvPicPr>
                                <p:nvPr/>
                              </p:nvPicPr>
                              <p:blipFill>
                                <a:blip r:embed="rId8">
                                  <a:extLst>
                                    <a:ext uri="{28A0092B-C50C-407E-A947-70E740481C1C}">
                                      <a14:useLocalDpi val="0"/>
                                    </a:ext>
                                  </a:extLst>
                                </a:blip>
                                <a:srcRect/>
                                <a:stretch>
                                  <a:fillRect/>
                                </a:stretch>
                              </p:blipFill>
                              <p:spPr bwMode="auto">
                                <a:xfrm>
                                  <a:off x="4080" y="2064"/>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22" name="Object 54"/>
                    <p:cNvGraphicFramePr>
                      <a:graphicFrameLocks noChangeAspect="1"/>
                    </p:cNvGraphicFramePr>
                    <p:nvPr/>
                  </p:nvGraphicFramePr>
                  <p:xfrm>
                    <a:off x="4080" y="2064"/>
                    <a:ext cx="141" cy="144"/>
                  </p:xfrm>
                  <a:graphic>
                    <a:graphicData uri="http://schemas.openxmlformats.org/presentationml/2006/ole">
                      <mc:AlternateContent>
                        <mc:Choice xmlns:v="urn:schemas-microsoft-com:vml" Requires="v">
                          <p:oleObj spid="_x0000_s145925" name="Clip" r:id="rId18" imgW="380852" imgH="390270" progId="MS_ClipArt_Gallery.2">
                            <p:embed/>
                          </p:oleObj>
                        </mc:Choice>
                        <mc:Fallback>
                          <p:oleObj name="Clip" r:id="rId18" imgW="380852" imgH="390270" progId="MS_ClipArt_Gallery.2">
                            <p:embed/>
                            <p:pic>
                              <p:nvPicPr>
                                <p:cNvPr id="22" name="Object 5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80" y="206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23" name="Object 55"/>
                    <p:cNvGraphicFramePr>
                      <a:graphicFrameLocks noChangeAspect="1"/>
                    </p:cNvGraphicFramePr>
                    <p:nvPr/>
                  </p:nvGraphicFramePr>
                  <p:xfrm>
                    <a:off x="4083" y="1200"/>
                    <a:ext cx="141" cy="144"/>
                  </p:xfrm>
                  <a:graphic>
                    <a:graphicData uri="http://schemas.openxmlformats.org/presentationml/2006/ole">
                      <mc:AlternateContent>
                        <mc:Choice xmlns:v="urn:schemas-microsoft-com:vml" Requires="v">
                          <p:oleObj spid="_x0000_s145946" name="Clip" r:id="rId19" imgW="380852" imgH="390270" progId="MS_ClipArt_Gallery.2">
                            <p:embed/>
                          </p:oleObj>
                        </mc:Choice>
                        <mc:Fallback>
                          <p:oleObj name="Clip" r:id="rId19" imgW="380852" imgH="390270" progId="MS_ClipArt_Gallery.2">
                            <p:embed/>
                            <p:pic>
                              <p:nvPicPr>
                                <p:cNvPr id="23" name="Object 55"/>
                                <p:cNvPicPr>
                                  <a:picLocks noChangeAspect="1" noChangeArrowheads="1"/>
                                </p:cNvPicPr>
                                <p:nvPr/>
                              </p:nvPicPr>
                              <p:blipFill>
                                <a:blip r:embed="rId6">
                                  <a:extLst>
                                    <a:ext uri="{28A0092B-C50C-407E-A947-70E740481C1C}">
                                      <a14:useLocalDpi val="0"/>
                                    </a:ext>
                                  </a:extLst>
                                </a:blip>
                                <a:srcRect/>
                                <a:stretch>
                                  <a:fillRect/>
                                </a:stretch>
                              </p:blipFill>
                              <p:spPr bwMode="auto">
                                <a:xfrm>
                                  <a:off x="4083" y="1200"/>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23" name="Object 55"/>
                    <p:cNvGraphicFramePr>
                      <a:graphicFrameLocks noChangeAspect="1"/>
                    </p:cNvGraphicFramePr>
                    <p:nvPr/>
                  </p:nvGraphicFramePr>
                  <p:xfrm>
                    <a:off x="4083" y="1200"/>
                    <a:ext cx="141" cy="144"/>
                  </p:xfrm>
                  <a:graphic>
                    <a:graphicData uri="http://schemas.openxmlformats.org/presentationml/2006/ole">
                      <mc:AlternateContent>
                        <mc:Choice xmlns:v="urn:schemas-microsoft-com:vml" Requires="v">
                          <p:oleObj spid="_x0000_s145926" name="Clip" r:id="rId20" imgW="380852" imgH="390270" progId="MS_ClipArt_Gallery.2">
                            <p:embed/>
                          </p:oleObj>
                        </mc:Choice>
                        <mc:Fallback>
                          <p:oleObj name="Clip" r:id="rId20" imgW="380852" imgH="390270" progId="MS_ClipArt_Gallery.2">
                            <p:embed/>
                            <p:pic>
                              <p:nvPicPr>
                                <p:cNvPr id="23" name="Object 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3" y="1200"/>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24" name="Object 56"/>
                    <p:cNvGraphicFramePr>
                      <a:graphicFrameLocks noChangeAspect="1"/>
                    </p:cNvGraphicFramePr>
                    <p:nvPr/>
                  </p:nvGraphicFramePr>
                  <p:xfrm>
                    <a:off x="4464" y="960"/>
                    <a:ext cx="141" cy="144"/>
                  </p:xfrm>
                  <a:graphic>
                    <a:graphicData uri="http://schemas.openxmlformats.org/presentationml/2006/ole">
                      <mc:AlternateContent>
                        <mc:Choice xmlns:v="urn:schemas-microsoft-com:vml" Requires="v">
                          <p:oleObj spid="_x0000_s145947" name="Clip" r:id="rId21" imgW="380852" imgH="390270" progId="MS_ClipArt_Gallery.5">
                            <p:embed/>
                          </p:oleObj>
                        </mc:Choice>
                        <mc:Fallback>
                          <p:oleObj name="Clip" r:id="rId21" imgW="380852" imgH="390270" progId="MS_ClipArt_Gallery.5">
                            <p:embed/>
                            <p:pic>
                              <p:nvPicPr>
                                <p:cNvPr id="24" name="Object 56"/>
                                <p:cNvPicPr>
                                  <a:picLocks noChangeAspect="1" noChangeArrowheads="1"/>
                                </p:cNvPicPr>
                                <p:nvPr/>
                              </p:nvPicPr>
                              <p:blipFill>
                                <a:blip r:embed="rId8">
                                  <a:extLst>
                                    <a:ext uri="{28A0092B-C50C-407E-A947-70E740481C1C}">
                                      <a14:useLocalDpi val="0"/>
                                    </a:ext>
                                  </a:extLst>
                                </a:blip>
                                <a:srcRect/>
                                <a:stretch>
                                  <a:fillRect/>
                                </a:stretch>
                              </p:blipFill>
                              <p:spPr bwMode="auto">
                                <a:xfrm>
                                  <a:off x="4464" y="960"/>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24" name="Object 56"/>
                    <p:cNvGraphicFramePr>
                      <a:graphicFrameLocks noChangeAspect="1"/>
                    </p:cNvGraphicFramePr>
                    <p:nvPr/>
                  </p:nvGraphicFramePr>
                  <p:xfrm>
                    <a:off x="4464" y="960"/>
                    <a:ext cx="141" cy="144"/>
                  </p:xfrm>
                  <a:graphic>
                    <a:graphicData uri="http://schemas.openxmlformats.org/presentationml/2006/ole">
                      <mc:AlternateContent>
                        <mc:Choice xmlns:v="urn:schemas-microsoft-com:vml" Requires="v">
                          <p:oleObj spid="_x0000_s145927" name="Clip" r:id="rId22" imgW="380852" imgH="390270" progId="MS_ClipArt_Gallery.5">
                            <p:embed/>
                          </p:oleObj>
                        </mc:Choice>
                        <mc:Fallback>
                          <p:oleObj name="Clip" r:id="rId22" imgW="380852" imgH="390270" progId="MS_ClipArt_Gallery.5">
                            <p:embed/>
                            <p:pic>
                              <p:nvPicPr>
                                <p:cNvPr id="24" name="Object 5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64" y="960"/>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25" name="Object 57"/>
                    <p:cNvGraphicFramePr>
                      <a:graphicFrameLocks noChangeAspect="1"/>
                    </p:cNvGraphicFramePr>
                    <p:nvPr/>
                  </p:nvGraphicFramePr>
                  <p:xfrm>
                    <a:off x="3552" y="1104"/>
                    <a:ext cx="141" cy="144"/>
                  </p:xfrm>
                  <a:graphic>
                    <a:graphicData uri="http://schemas.openxmlformats.org/presentationml/2006/ole">
                      <mc:AlternateContent>
                        <mc:Choice xmlns:v="urn:schemas-microsoft-com:vml" Requires="v">
                          <p:oleObj spid="_x0000_s145948" name="Clip" r:id="rId23" imgW="380852" imgH="390270" progId="MS_ClipArt_Gallery.2">
                            <p:embed/>
                          </p:oleObj>
                        </mc:Choice>
                        <mc:Fallback>
                          <p:oleObj name="Clip" r:id="rId23" imgW="380852" imgH="390270" progId="MS_ClipArt_Gallery.2">
                            <p:embed/>
                            <p:pic>
                              <p:nvPicPr>
                                <p:cNvPr id="25" name="Object 57"/>
                                <p:cNvPicPr>
                                  <a:picLocks noChangeAspect="1" noChangeArrowheads="1"/>
                                </p:cNvPicPr>
                                <p:nvPr/>
                              </p:nvPicPr>
                              <p:blipFill>
                                <a:blip r:embed="rId6">
                                  <a:extLst>
                                    <a:ext uri="{28A0092B-C50C-407E-A947-70E740481C1C}">
                                      <a14:useLocalDpi val="0"/>
                                    </a:ext>
                                  </a:extLst>
                                </a:blip>
                                <a:srcRect/>
                                <a:stretch>
                                  <a:fillRect/>
                                </a:stretch>
                              </p:blipFill>
                              <p:spPr bwMode="auto">
                                <a:xfrm>
                                  <a:off x="3552" y="1104"/>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25" name="Object 57"/>
                    <p:cNvGraphicFramePr>
                      <a:graphicFrameLocks noChangeAspect="1"/>
                    </p:cNvGraphicFramePr>
                    <p:nvPr/>
                  </p:nvGraphicFramePr>
                  <p:xfrm>
                    <a:off x="3552" y="1104"/>
                    <a:ext cx="141" cy="144"/>
                  </p:xfrm>
                  <a:graphic>
                    <a:graphicData uri="http://schemas.openxmlformats.org/presentationml/2006/ole">
                      <mc:AlternateContent>
                        <mc:Choice xmlns:v="urn:schemas-microsoft-com:vml" Requires="v">
                          <p:oleObj spid="_x0000_s145928" name="Clip" r:id="rId24" imgW="380852" imgH="390270" progId="MS_ClipArt_Gallery.2">
                            <p:embed/>
                          </p:oleObj>
                        </mc:Choice>
                        <mc:Fallback>
                          <p:oleObj name="Clip" r:id="rId24" imgW="380852" imgH="390270" progId="MS_ClipArt_Gallery.2">
                            <p:embed/>
                            <p:pic>
                              <p:nvPicPr>
                                <p:cNvPr id="25" name="Object 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2" y="110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26" name="Object 58"/>
                    <p:cNvGraphicFramePr>
                      <a:graphicFrameLocks noChangeAspect="1"/>
                    </p:cNvGraphicFramePr>
                    <p:nvPr/>
                  </p:nvGraphicFramePr>
                  <p:xfrm>
                    <a:off x="5376" y="1008"/>
                    <a:ext cx="141" cy="144"/>
                  </p:xfrm>
                  <a:graphic>
                    <a:graphicData uri="http://schemas.openxmlformats.org/presentationml/2006/ole">
                      <mc:AlternateContent>
                        <mc:Choice xmlns:v="urn:schemas-microsoft-com:vml" Requires="v">
                          <p:oleObj spid="_x0000_s145949" name="Clip" r:id="rId25" imgW="380852" imgH="390270" progId="MS_ClipArt_Gallery.2">
                            <p:embed/>
                          </p:oleObj>
                        </mc:Choice>
                        <mc:Fallback>
                          <p:oleObj name="Clip" r:id="rId25" imgW="380852" imgH="390270" progId="MS_ClipArt_Gallery.2">
                            <p:embed/>
                            <p:pic>
                              <p:nvPicPr>
                                <p:cNvPr id="26" name="Object 58"/>
                                <p:cNvPicPr>
                                  <a:picLocks noChangeAspect="1" noChangeArrowheads="1"/>
                                </p:cNvPicPr>
                                <p:nvPr/>
                              </p:nvPicPr>
                              <p:blipFill>
                                <a:blip r:embed="rId8">
                                  <a:extLst>
                                    <a:ext uri="{28A0092B-C50C-407E-A947-70E740481C1C}">
                                      <a14:useLocalDpi val="0"/>
                                    </a:ext>
                                  </a:extLst>
                                </a:blip>
                                <a:srcRect/>
                                <a:stretch>
                                  <a:fillRect/>
                                </a:stretch>
                              </p:blipFill>
                              <p:spPr bwMode="auto">
                                <a:xfrm>
                                  <a:off x="5376" y="1008"/>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26" name="Object 58"/>
                    <p:cNvGraphicFramePr>
                      <a:graphicFrameLocks noChangeAspect="1"/>
                    </p:cNvGraphicFramePr>
                    <p:nvPr/>
                  </p:nvGraphicFramePr>
                  <p:xfrm>
                    <a:off x="5376" y="1008"/>
                    <a:ext cx="141" cy="144"/>
                  </p:xfrm>
                  <a:graphic>
                    <a:graphicData uri="http://schemas.openxmlformats.org/presentationml/2006/ole">
                      <mc:AlternateContent>
                        <mc:Choice xmlns:v="urn:schemas-microsoft-com:vml" Requires="v">
                          <p:oleObj spid="_x0000_s145929" name="Clip" r:id="rId26" imgW="380852" imgH="390270" progId="MS_ClipArt_Gallery.2">
                            <p:embed/>
                          </p:oleObj>
                        </mc:Choice>
                        <mc:Fallback>
                          <p:oleObj name="Clip" r:id="rId26" imgW="380852" imgH="390270" progId="MS_ClipArt_Gallery.2">
                            <p:embed/>
                            <p:pic>
                              <p:nvPicPr>
                                <p:cNvPr id="26" name="Object 5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6" y="1008"/>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p:grpSp>
        <mc:AlternateContent xmlns:mc="http://schemas.openxmlformats.org/markup-compatibility/2006" xmlns:a14="http://schemas.microsoft.com/office/drawing/2010/main">
          <mc:Choice Requires="a14">
            <p:sp>
              <p:nvSpPr>
                <p:cNvPr id="52" name="矩形 51"/>
                <p:cNvSpPr/>
                <p:nvPr/>
              </p:nvSpPr>
              <p:spPr>
                <a:xfrm>
                  <a:off x="6097921" y="4206474"/>
                  <a:ext cx="613693"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rPr>
                              <m:t>1</m:t>
                            </m:r>
                          </m:sub>
                        </m:sSub>
                      </m:oMath>
                    </m:oMathPara>
                  </a14:m>
                  <a:endParaRPr lang="zh-CN" altLang="en-US" sz="2800" dirty="0">
                    <a:latin typeface="+mn-lt"/>
                    <a:ea typeface="+mn-ea"/>
                  </a:endParaRPr>
                </a:p>
              </p:txBody>
            </p:sp>
          </mc:Choice>
          <mc:Fallback xmlns="">
            <p:sp>
              <p:nvSpPr>
                <p:cNvPr id="52" name="矩形 51"/>
                <p:cNvSpPr>
                  <a:spLocks noRot="1" noChangeAspect="1" noMove="1" noResize="1" noEditPoints="1" noAdjustHandles="1" noChangeArrowheads="1" noChangeShapeType="1" noTextEdit="1"/>
                </p:cNvSpPr>
                <p:nvPr/>
              </p:nvSpPr>
              <p:spPr>
                <a:xfrm>
                  <a:off x="6097921" y="4206474"/>
                  <a:ext cx="613693" cy="575479"/>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8442124" y="3344898"/>
                  <a:ext cx="62196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rPr>
                              <m:t>2</m:t>
                            </m:r>
                          </m:sub>
                        </m:sSub>
                      </m:oMath>
                    </m:oMathPara>
                  </a14:m>
                  <a:endParaRPr lang="zh-CN" altLang="en-US" sz="2800" dirty="0">
                    <a:latin typeface="+mn-lt"/>
                    <a:ea typeface="+mn-ea"/>
                  </a:endParaRPr>
                </a:p>
              </p:txBody>
            </p:sp>
          </mc:Choice>
          <mc:Fallback xmlns="">
            <p:sp>
              <p:nvSpPr>
                <p:cNvPr id="53" name="矩形 52"/>
                <p:cNvSpPr>
                  <a:spLocks noRot="1" noChangeAspect="1" noMove="1" noResize="1" noEditPoints="1" noAdjustHandles="1" noChangeArrowheads="1" noChangeShapeType="1" noTextEdit="1"/>
                </p:cNvSpPr>
                <p:nvPr/>
              </p:nvSpPr>
              <p:spPr>
                <a:xfrm>
                  <a:off x="8442124" y="3344898"/>
                  <a:ext cx="621965" cy="575479"/>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7136135" y="4833937"/>
                  <a:ext cx="7346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1</m:t>
                            </m:r>
                          </m:sub>
                        </m:sSub>
                      </m:oMath>
                    </m:oMathPara>
                  </a14:m>
                  <a:endParaRPr lang="zh-CN" altLang="en-US" sz="2800" dirty="0">
                    <a:latin typeface="+mn-lt"/>
                    <a:ea typeface="+mn-ea"/>
                  </a:endParaRPr>
                </a:p>
              </p:txBody>
            </p:sp>
          </mc:Choice>
          <mc:Fallback xmlns="">
            <p:sp>
              <p:nvSpPr>
                <p:cNvPr id="54" name="矩形 53"/>
                <p:cNvSpPr>
                  <a:spLocks noRot="1" noChangeAspect="1" noMove="1" noResize="1" noEditPoints="1" noAdjustHandles="1" noChangeArrowheads="1" noChangeShapeType="1" noTextEdit="1"/>
                </p:cNvSpPr>
                <p:nvPr/>
              </p:nvSpPr>
              <p:spPr>
                <a:xfrm>
                  <a:off x="7136135" y="4833937"/>
                  <a:ext cx="734688" cy="523220"/>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8221460" y="4512004"/>
                  <a:ext cx="7429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2</m:t>
                            </m:r>
                          </m:sub>
                        </m:sSub>
                      </m:oMath>
                    </m:oMathPara>
                  </a14:m>
                  <a:endParaRPr lang="zh-CN" altLang="en-US" sz="2800" dirty="0">
                    <a:latin typeface="+mn-lt"/>
                    <a:ea typeface="+mn-ea"/>
                  </a:endParaRPr>
                </a:p>
              </p:txBody>
            </p:sp>
          </mc:Choice>
          <mc:Fallback xmlns="">
            <p:sp>
              <p:nvSpPr>
                <p:cNvPr id="55" name="矩形 54"/>
                <p:cNvSpPr>
                  <a:spLocks noRot="1" noChangeAspect="1" noMove="1" noResize="1" noEditPoints="1" noAdjustHandles="1" noChangeArrowheads="1" noChangeShapeType="1" noTextEdit="1"/>
                </p:cNvSpPr>
                <p:nvPr/>
              </p:nvSpPr>
              <p:spPr>
                <a:xfrm>
                  <a:off x="8221460" y="4512004"/>
                  <a:ext cx="742960" cy="523220"/>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7797800" y="4032299"/>
                  <a:ext cx="734945"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𝑓</m:t>
                                </m:r>
                              </m:e>
                            </m:acc>
                          </m:e>
                          <m:sub>
                            <m:r>
                              <a:rPr lang="en-US" altLang="zh-CN" sz="2800" b="0" i="1" smtClean="0">
                                <a:solidFill>
                                  <a:srgbClr val="0000FF"/>
                                </a:solidFill>
                                <a:latin typeface="Cambria Math" panose="02040503050406030204" pitchFamily="18" charset="0"/>
                              </a:rPr>
                              <m:t>21</m:t>
                            </m:r>
                          </m:sub>
                        </m:sSub>
                      </m:oMath>
                    </m:oMathPara>
                  </a14:m>
                  <a:endParaRPr lang="zh-CN" altLang="en-US" sz="2800" dirty="0">
                    <a:latin typeface="+mn-lt"/>
                    <a:ea typeface="+mn-ea"/>
                  </a:endParaRPr>
                </a:p>
              </p:txBody>
            </p:sp>
          </mc:Choice>
          <mc:Fallback xmlns="">
            <p:sp>
              <p:nvSpPr>
                <p:cNvPr id="56" name="矩形 55"/>
                <p:cNvSpPr>
                  <a:spLocks noRot="1" noChangeAspect="1" noMove="1" noResize="1" noEditPoints="1" noAdjustHandles="1" noChangeArrowheads="1" noChangeShapeType="1" noTextEdit="1"/>
                </p:cNvSpPr>
                <p:nvPr/>
              </p:nvSpPr>
              <p:spPr>
                <a:xfrm>
                  <a:off x="7797800" y="4032299"/>
                  <a:ext cx="734945" cy="587981"/>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7337423" y="4155067"/>
                  <a:ext cx="726674"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𝑓</m:t>
                                </m:r>
                              </m:e>
                            </m:acc>
                          </m:e>
                          <m:sub>
                            <m:r>
                              <a:rPr lang="en-US" altLang="zh-CN" sz="2800" b="0" i="1" smtClean="0">
                                <a:solidFill>
                                  <a:srgbClr val="0000FF"/>
                                </a:solidFill>
                                <a:latin typeface="Cambria Math" panose="02040503050406030204" pitchFamily="18" charset="0"/>
                              </a:rPr>
                              <m:t>12</m:t>
                            </m:r>
                          </m:sub>
                        </m:sSub>
                      </m:oMath>
                    </m:oMathPara>
                  </a14:m>
                  <a:endParaRPr lang="zh-CN" altLang="en-US" sz="2800" dirty="0">
                    <a:latin typeface="+mn-lt"/>
                    <a:ea typeface="+mn-ea"/>
                  </a:endParaRPr>
                </a:p>
              </p:txBody>
            </p:sp>
          </mc:Choice>
          <mc:Fallback xmlns="">
            <p:sp>
              <p:nvSpPr>
                <p:cNvPr id="57" name="矩形 56"/>
                <p:cNvSpPr>
                  <a:spLocks noRot="1" noChangeAspect="1" noMove="1" noResize="1" noEditPoints="1" noAdjustHandles="1" noChangeArrowheads="1" noChangeShapeType="1" noTextEdit="1"/>
                </p:cNvSpPr>
                <p:nvPr/>
              </p:nvSpPr>
              <p:spPr>
                <a:xfrm>
                  <a:off x="7337423" y="4155067"/>
                  <a:ext cx="726674" cy="587981"/>
                </a:xfrm>
                <a:prstGeom prst="rect">
                  <a:avLst/>
                </a:prstGeom>
                <a:blipFill>
                  <a:blip r:embed="rId3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21480482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wipe(left)">
                                      <p:cBhvr>
                                        <p:cTn id="12" dur="20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wipe(left)">
                                      <p:cBhvr>
                                        <p:cTn id="17" dur="20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0">
                                            <p:txEl>
                                              <p:pRg st="0" end="0"/>
                                            </p:txEl>
                                          </p:spTgt>
                                        </p:tgtEl>
                                        <p:attrNameLst>
                                          <p:attrName>style.visibility</p:attrName>
                                        </p:attrNameLst>
                                      </p:cBhvr>
                                      <p:to>
                                        <p:strVal val="visible"/>
                                      </p:to>
                                    </p:set>
                                    <p:animEffect transition="in" filter="wipe(left)">
                                      <p:cBhvr>
                                        <p:cTn id="22" dur="2000"/>
                                        <p:tgtEl>
                                          <p:spTgt spid="5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0">
                                            <p:txEl>
                                              <p:pRg st="1" end="1"/>
                                            </p:txEl>
                                          </p:spTgt>
                                        </p:tgtEl>
                                        <p:attrNameLst>
                                          <p:attrName>style.visibility</p:attrName>
                                        </p:attrNameLst>
                                      </p:cBhvr>
                                      <p:to>
                                        <p:strVal val="visible"/>
                                      </p:to>
                                    </p:set>
                                    <p:animEffect transition="in" filter="wipe(left)">
                                      <p:cBhvr>
                                        <p:cTn id="27" dur="2000"/>
                                        <p:tgtEl>
                                          <p:spTgt spid="5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autoUpdateAnimBg="0"/>
      <p:bldP spid="50"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 name="Rectangle 23"/>
              <p:cNvSpPr>
                <a:spLocks noChangeArrowheads="1"/>
              </p:cNvSpPr>
              <p:nvPr/>
            </p:nvSpPr>
            <p:spPr bwMode="auto">
              <a:xfrm>
                <a:off x="612774" y="1302639"/>
                <a:ext cx="4727575"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r>
                  <a:rPr lang="zh-CN" altLang="en-US" b="0" dirty="0">
                    <a:solidFill>
                      <a:srgbClr val="0000FF"/>
                    </a:solidFill>
                    <a:latin typeface="+mn-lt"/>
                    <a:ea typeface="+mn-ea"/>
                  </a:rPr>
                  <a:t>取质点</a:t>
                </a:r>
                <a14:m>
                  <m:oMath xmlns:m="http://schemas.openxmlformats.org/officeDocument/2006/math">
                    <m:sSub>
                      <m:sSubPr>
                        <m:ctrlPr>
                          <a:rPr lang="en-US" altLang="zh-CN" b="0" i="1">
                            <a:solidFill>
                              <a:srgbClr val="0000FF"/>
                            </a:solidFill>
                            <a:latin typeface="Cambria Math"/>
                            <a:ea typeface="+mn-ea"/>
                          </a:rPr>
                        </m:ctrlPr>
                      </m:sSubPr>
                      <m:e>
                        <m:r>
                          <a:rPr lang="en-US" altLang="zh-CN" b="0" i="1">
                            <a:solidFill>
                              <a:srgbClr val="0000FF"/>
                            </a:solidFill>
                            <a:latin typeface="Cambria Math" panose="02040503050406030204" pitchFamily="18" charset="0"/>
                            <a:ea typeface="+mn-ea"/>
                          </a:rPr>
                          <m:t>𝑚</m:t>
                        </m:r>
                      </m:e>
                      <m:sub>
                        <m:r>
                          <a:rPr lang="en-US" altLang="zh-CN" b="0" i="1">
                            <a:solidFill>
                              <a:srgbClr val="0000FF"/>
                            </a:solidFill>
                            <a:latin typeface="Cambria Math" panose="02040503050406030204" pitchFamily="18" charset="0"/>
                            <a:ea typeface="+mn-ea"/>
                          </a:rPr>
                          <m:t>1</m:t>
                        </m:r>
                      </m:sub>
                    </m:sSub>
                  </m:oMath>
                </a14:m>
                <a:r>
                  <a:rPr lang="zh-CN" altLang="en-US" b="0" dirty="0">
                    <a:solidFill>
                      <a:srgbClr val="0000FF"/>
                    </a:solidFill>
                    <a:latin typeface="+mn-lt"/>
                    <a:ea typeface="+mn-ea"/>
                  </a:rPr>
                  <a:t>作为研究对象</a:t>
                </a:r>
              </a:p>
            </p:txBody>
          </p:sp>
        </mc:Choice>
        <mc:Fallback xmlns="">
          <p:sp>
            <p:nvSpPr>
              <p:cNvPr id="49" name="Rectangle 23"/>
              <p:cNvSpPr>
                <a:spLocks noRot="1" noChangeAspect="1" noMove="1" noResize="1" noEditPoints="1" noAdjustHandles="1" noChangeArrowheads="1" noChangeShapeType="1" noTextEdit="1"/>
              </p:cNvSpPr>
              <p:nvPr/>
            </p:nvSpPr>
            <p:spPr bwMode="auto">
              <a:xfrm>
                <a:off x="612774" y="1302639"/>
                <a:ext cx="4727575" cy="519113"/>
              </a:xfrm>
              <a:prstGeom prst="rect">
                <a:avLst/>
              </a:prstGeom>
              <a:blipFill>
                <a:blip r:embed="rId3"/>
                <a:stretch>
                  <a:fillRect l="-2710"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Rectangle 59"/>
              <p:cNvSpPr>
                <a:spLocks noChangeArrowheads="1"/>
              </p:cNvSpPr>
              <p:nvPr/>
            </p:nvSpPr>
            <p:spPr bwMode="auto">
              <a:xfrm>
                <a:off x="612774" y="2944114"/>
                <a:ext cx="4532313"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r>
                  <a:rPr lang="zh-CN" altLang="en-US" b="0" dirty="0">
                    <a:solidFill>
                      <a:srgbClr val="0000FF"/>
                    </a:solidFill>
                    <a:latin typeface="+mn-lt"/>
                    <a:ea typeface="+mn-ea"/>
                  </a:rPr>
                  <a:t>取质点</a:t>
                </a:r>
                <a14:m>
                  <m:oMath xmlns:m="http://schemas.openxmlformats.org/officeDocument/2006/math">
                    <m:sSub>
                      <m:sSubPr>
                        <m:ctrlPr>
                          <a:rPr lang="en-US" altLang="zh-CN" b="0" i="1">
                            <a:solidFill>
                              <a:srgbClr val="0000FF"/>
                            </a:solidFill>
                            <a:latin typeface="Cambria Math"/>
                            <a:ea typeface="+mn-ea"/>
                          </a:rPr>
                        </m:ctrlPr>
                      </m:sSubPr>
                      <m:e>
                        <m:r>
                          <a:rPr lang="en-US" altLang="zh-CN" b="0" i="1">
                            <a:solidFill>
                              <a:srgbClr val="0000FF"/>
                            </a:solidFill>
                            <a:latin typeface="Cambria Math" panose="02040503050406030204" pitchFamily="18" charset="0"/>
                            <a:ea typeface="+mn-ea"/>
                          </a:rPr>
                          <m:t>𝑚</m:t>
                        </m:r>
                      </m:e>
                      <m:sub>
                        <m:r>
                          <a:rPr lang="en-US" altLang="zh-CN" b="0" i="1" smtClean="0">
                            <a:solidFill>
                              <a:srgbClr val="0000FF"/>
                            </a:solidFill>
                            <a:latin typeface="Cambria Math" panose="02040503050406030204" pitchFamily="18" charset="0"/>
                            <a:ea typeface="+mn-ea"/>
                          </a:rPr>
                          <m:t>2</m:t>
                        </m:r>
                      </m:sub>
                    </m:sSub>
                  </m:oMath>
                </a14:m>
                <a:r>
                  <a:rPr lang="zh-CN" altLang="en-US" b="0" dirty="0">
                    <a:solidFill>
                      <a:srgbClr val="0000FF"/>
                    </a:solidFill>
                    <a:latin typeface="+mn-lt"/>
                    <a:ea typeface="+mn-ea"/>
                  </a:rPr>
                  <a:t>作为研究对象</a:t>
                </a:r>
              </a:p>
            </p:txBody>
          </p:sp>
        </mc:Choice>
        <mc:Fallback xmlns="">
          <p:sp>
            <p:nvSpPr>
              <p:cNvPr id="51" name="Rectangle 59"/>
              <p:cNvSpPr>
                <a:spLocks noRot="1" noChangeAspect="1" noMove="1" noResize="1" noEditPoints="1" noAdjustHandles="1" noChangeArrowheads="1" noChangeShapeType="1" noTextEdit="1"/>
              </p:cNvSpPr>
              <p:nvPr/>
            </p:nvSpPr>
            <p:spPr bwMode="auto">
              <a:xfrm>
                <a:off x="612774" y="2944114"/>
                <a:ext cx="4532313" cy="519113"/>
              </a:xfrm>
              <a:prstGeom prst="rect">
                <a:avLst/>
              </a:prstGeom>
              <a:blipFill>
                <a:blip r:embed="rId4"/>
                <a:stretch>
                  <a:fillRect l="-2826"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Rectangle 61"/>
              <p:cNvSpPr>
                <a:spLocks noChangeArrowheads="1"/>
              </p:cNvSpPr>
              <p:nvPr/>
            </p:nvSpPr>
            <p:spPr bwMode="auto">
              <a:xfrm>
                <a:off x="612775" y="4680839"/>
                <a:ext cx="5923284"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r>
                  <a:rPr lang="zh-CN" altLang="en-US" b="0" dirty="0">
                    <a:solidFill>
                      <a:srgbClr val="0000FF"/>
                    </a:solidFill>
                    <a:latin typeface="+mn-lt"/>
                    <a:ea typeface="+mn-ea"/>
                  </a:rPr>
                  <a:t>将质点</a:t>
                </a:r>
                <a14:m>
                  <m:oMath xmlns:m="http://schemas.openxmlformats.org/officeDocument/2006/math">
                    <m:sSub>
                      <m:sSubPr>
                        <m:ctrlPr>
                          <a:rPr lang="en-US" altLang="zh-CN" b="0" i="1">
                            <a:solidFill>
                              <a:srgbClr val="0000FF"/>
                            </a:solidFill>
                            <a:latin typeface="Cambria Math"/>
                          </a:rPr>
                        </m:ctrlPr>
                      </m:sSubPr>
                      <m:e>
                        <m:r>
                          <a:rPr lang="en-US" altLang="zh-CN" b="0" i="1">
                            <a:solidFill>
                              <a:srgbClr val="0000FF"/>
                            </a:solidFill>
                            <a:latin typeface="Cambria Math" panose="02040503050406030204" pitchFamily="18" charset="0"/>
                          </a:rPr>
                          <m:t>𝑚</m:t>
                        </m:r>
                      </m:e>
                      <m:sub>
                        <m:r>
                          <a:rPr lang="en-US" altLang="zh-CN" b="0" i="1">
                            <a:solidFill>
                              <a:srgbClr val="0000FF"/>
                            </a:solidFill>
                            <a:latin typeface="Cambria Math" panose="02040503050406030204" pitchFamily="18" charset="0"/>
                          </a:rPr>
                          <m:t>1</m:t>
                        </m:r>
                      </m:sub>
                    </m:sSub>
                  </m:oMath>
                </a14:m>
                <a:r>
                  <a:rPr lang="zh-CN" altLang="en-US" b="0" dirty="0">
                    <a:solidFill>
                      <a:srgbClr val="0000FF"/>
                    </a:solidFill>
                    <a:latin typeface="+mn-lt"/>
                    <a:ea typeface="+mn-ea"/>
                  </a:rPr>
                  <a:t>和</a:t>
                </a:r>
                <a14:m>
                  <m:oMath xmlns:m="http://schemas.openxmlformats.org/officeDocument/2006/math">
                    <m:sSub>
                      <m:sSubPr>
                        <m:ctrlPr>
                          <a:rPr lang="en-US" altLang="zh-CN" b="0" i="1">
                            <a:solidFill>
                              <a:srgbClr val="0000FF"/>
                            </a:solidFill>
                            <a:latin typeface="Cambria Math"/>
                          </a:rPr>
                        </m:ctrlPr>
                      </m:sSubPr>
                      <m:e>
                        <m:r>
                          <a:rPr lang="en-US" altLang="zh-CN" b="0" i="1">
                            <a:solidFill>
                              <a:srgbClr val="0000FF"/>
                            </a:solidFill>
                            <a:latin typeface="Cambria Math" panose="02040503050406030204" pitchFamily="18" charset="0"/>
                          </a:rPr>
                          <m:t>𝑚</m:t>
                        </m:r>
                      </m:e>
                      <m:sub>
                        <m:r>
                          <a:rPr lang="en-US" altLang="zh-CN" b="0" i="1" smtClean="0">
                            <a:solidFill>
                              <a:srgbClr val="0000FF"/>
                            </a:solidFill>
                            <a:latin typeface="Cambria Math" panose="02040503050406030204" pitchFamily="18" charset="0"/>
                          </a:rPr>
                          <m:t>2</m:t>
                        </m:r>
                      </m:sub>
                    </m:sSub>
                  </m:oMath>
                </a14:m>
                <a:r>
                  <a:rPr lang="zh-CN" altLang="en-US" b="0" dirty="0">
                    <a:solidFill>
                      <a:srgbClr val="0000FF"/>
                    </a:solidFill>
                    <a:latin typeface="+mn-lt"/>
                    <a:ea typeface="+mn-ea"/>
                  </a:rPr>
                  <a:t>取为一个质点系</a:t>
                </a:r>
              </a:p>
            </p:txBody>
          </p:sp>
        </mc:Choice>
        <mc:Fallback xmlns="">
          <p:sp>
            <p:nvSpPr>
              <p:cNvPr id="53" name="Rectangle 61"/>
              <p:cNvSpPr>
                <a:spLocks noRot="1" noChangeAspect="1" noMove="1" noResize="1" noEditPoints="1" noAdjustHandles="1" noChangeArrowheads="1" noChangeShapeType="1" noTextEdit="1"/>
              </p:cNvSpPr>
              <p:nvPr/>
            </p:nvSpPr>
            <p:spPr bwMode="auto">
              <a:xfrm>
                <a:off x="612775" y="4680839"/>
                <a:ext cx="5923284" cy="519113"/>
              </a:xfrm>
              <a:prstGeom prst="rect">
                <a:avLst/>
              </a:prstGeom>
              <a:blipFill>
                <a:blip r:embed="rId5"/>
                <a:stretch>
                  <a:fillRect l="-2163"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5" name="Rectangle 3"/>
          <p:cNvSpPr>
            <a:spLocks noChangeArrowheads="1"/>
          </p:cNvSpPr>
          <p:nvPr/>
        </p:nvSpPr>
        <p:spPr bwMode="auto">
          <a:xfrm>
            <a:off x="612774" y="446418"/>
            <a:ext cx="36343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两个质点的系统</a:t>
            </a:r>
          </a:p>
        </p:txBody>
      </p:sp>
      <p:grpSp>
        <p:nvGrpSpPr>
          <p:cNvPr id="2" name="组合 1"/>
          <p:cNvGrpSpPr/>
          <p:nvPr/>
        </p:nvGrpSpPr>
        <p:grpSpPr>
          <a:xfrm>
            <a:off x="5717911" y="1354272"/>
            <a:ext cx="3352800" cy="2895600"/>
            <a:chOff x="5717911" y="1354272"/>
            <a:chExt cx="3352800" cy="2895600"/>
          </a:xfrm>
        </p:grpSpPr>
        <p:grpSp>
          <p:nvGrpSpPr>
            <p:cNvPr id="58" name="Group 21"/>
            <p:cNvGrpSpPr>
              <a:grpSpLocks/>
            </p:cNvGrpSpPr>
            <p:nvPr/>
          </p:nvGrpSpPr>
          <p:grpSpPr bwMode="auto">
            <a:xfrm>
              <a:off x="5717911" y="1354272"/>
              <a:ext cx="3352800" cy="2895600"/>
              <a:chOff x="3456" y="480"/>
              <a:chExt cx="2112" cy="1824"/>
            </a:xfrm>
          </p:grpSpPr>
          <p:grpSp>
            <p:nvGrpSpPr>
              <p:cNvPr id="59" name="Group 22"/>
              <p:cNvGrpSpPr>
                <a:grpSpLocks/>
              </p:cNvGrpSpPr>
              <p:nvPr/>
            </p:nvGrpSpPr>
            <p:grpSpPr bwMode="auto">
              <a:xfrm>
                <a:off x="3456" y="480"/>
                <a:ext cx="2112" cy="1824"/>
                <a:chOff x="3408" y="576"/>
                <a:chExt cx="2112" cy="1824"/>
              </a:xfrm>
            </p:grpSpPr>
            <p:sp>
              <p:nvSpPr>
                <p:cNvPr id="88" name="Rectangle 23"/>
                <p:cNvSpPr>
                  <a:spLocks noChangeArrowheads="1"/>
                </p:cNvSpPr>
                <p:nvPr/>
              </p:nvSpPr>
              <p:spPr bwMode="auto">
                <a:xfrm>
                  <a:off x="3408" y="576"/>
                  <a:ext cx="2112" cy="1824"/>
                </a:xfrm>
                <a:prstGeom prst="rect">
                  <a:avLst/>
                </a:prstGeom>
                <a:noFill/>
                <a:ln w="9525">
                  <a:solidFill>
                    <a:schemeClr val="tx1"/>
                  </a:solidFill>
                  <a:miter lim="800000"/>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89" name="Text Box 24"/>
                <p:cNvSpPr txBox="1">
                  <a:spLocks noChangeArrowheads="1"/>
                </p:cNvSpPr>
                <p:nvPr/>
              </p:nvSpPr>
              <p:spPr bwMode="auto">
                <a:xfrm>
                  <a:off x="3456" y="585"/>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b="0" dirty="0">
                      <a:solidFill>
                        <a:srgbClr val="FF0000"/>
                      </a:solidFill>
                      <a:latin typeface="+mn-lt"/>
                      <a:ea typeface="+mn-ea"/>
                    </a:rPr>
                    <a:t>质点系</a:t>
                  </a:r>
                </a:p>
              </p:txBody>
            </p:sp>
          </p:grpSp>
          <p:grpSp>
            <p:nvGrpSpPr>
              <p:cNvPr id="60" name="Group 25"/>
              <p:cNvGrpSpPr>
                <a:grpSpLocks/>
              </p:cNvGrpSpPr>
              <p:nvPr/>
            </p:nvGrpSpPr>
            <p:grpSpPr bwMode="auto">
              <a:xfrm>
                <a:off x="3552" y="912"/>
                <a:ext cx="1824" cy="1152"/>
                <a:chOff x="3600" y="1008"/>
                <a:chExt cx="1824" cy="1152"/>
              </a:xfrm>
            </p:grpSpPr>
            <p:sp>
              <p:nvSpPr>
                <p:cNvPr id="77" name="Oval 26"/>
                <p:cNvSpPr>
                  <a:spLocks noChangeArrowheads="1"/>
                </p:cNvSpPr>
                <p:nvPr/>
              </p:nvSpPr>
              <p:spPr bwMode="auto">
                <a:xfrm>
                  <a:off x="4320" y="1632"/>
                  <a:ext cx="48" cy="48"/>
                </a:xfrm>
                <a:prstGeom prst="ellipse">
                  <a:avLst/>
                </a:prstGeom>
                <a:solidFill>
                  <a:srgbClr val="FF3399"/>
                </a:solidFill>
                <a:ln w="9525">
                  <a:solidFill>
                    <a:schemeClr val="tx1"/>
                  </a:solidFill>
                  <a:round/>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78" name="Oval 27"/>
                <p:cNvSpPr>
                  <a:spLocks noChangeArrowheads="1"/>
                </p:cNvSpPr>
                <p:nvPr/>
              </p:nvSpPr>
              <p:spPr bwMode="auto">
                <a:xfrm>
                  <a:off x="4512" y="1008"/>
                  <a:ext cx="48" cy="48"/>
                </a:xfrm>
                <a:prstGeom prst="ellipse">
                  <a:avLst/>
                </a:prstGeom>
                <a:solidFill>
                  <a:srgbClr val="FF0000"/>
                </a:solidFill>
                <a:ln w="9525">
                  <a:solidFill>
                    <a:schemeClr val="tx1"/>
                  </a:solidFill>
                  <a:round/>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79" name="Oval 28"/>
                <p:cNvSpPr>
                  <a:spLocks noChangeArrowheads="1"/>
                </p:cNvSpPr>
                <p:nvPr/>
              </p:nvSpPr>
              <p:spPr bwMode="auto">
                <a:xfrm>
                  <a:off x="5328" y="2064"/>
                  <a:ext cx="48" cy="48"/>
                </a:xfrm>
                <a:prstGeom prst="ellipse">
                  <a:avLst/>
                </a:prstGeom>
                <a:solidFill>
                  <a:srgbClr val="FF0000"/>
                </a:solidFill>
                <a:ln w="9525">
                  <a:solidFill>
                    <a:schemeClr val="tx1"/>
                  </a:solidFill>
                  <a:round/>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80" name="Oval 29"/>
                <p:cNvSpPr>
                  <a:spLocks noChangeArrowheads="1"/>
                </p:cNvSpPr>
                <p:nvPr/>
              </p:nvSpPr>
              <p:spPr bwMode="auto">
                <a:xfrm>
                  <a:off x="5040" y="1413"/>
                  <a:ext cx="48" cy="48"/>
                </a:xfrm>
                <a:prstGeom prst="ellipse">
                  <a:avLst/>
                </a:prstGeom>
                <a:solidFill>
                  <a:srgbClr val="FF3399"/>
                </a:solidFill>
                <a:ln w="9525">
                  <a:solidFill>
                    <a:schemeClr val="tx1"/>
                  </a:solidFill>
                  <a:round/>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81" name="Oval 30"/>
                <p:cNvSpPr>
                  <a:spLocks noChangeArrowheads="1"/>
                </p:cNvSpPr>
                <p:nvPr/>
              </p:nvSpPr>
              <p:spPr bwMode="auto">
                <a:xfrm>
                  <a:off x="4128" y="1248"/>
                  <a:ext cx="48" cy="48"/>
                </a:xfrm>
                <a:prstGeom prst="ellipse">
                  <a:avLst/>
                </a:prstGeom>
                <a:solidFill>
                  <a:srgbClr val="FF0000"/>
                </a:solidFill>
                <a:ln w="9525">
                  <a:solidFill>
                    <a:schemeClr val="tx1"/>
                  </a:solidFill>
                  <a:round/>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82" name="Oval 31"/>
                <p:cNvSpPr>
                  <a:spLocks noChangeArrowheads="1"/>
                </p:cNvSpPr>
                <p:nvPr/>
              </p:nvSpPr>
              <p:spPr bwMode="auto">
                <a:xfrm>
                  <a:off x="3744" y="1776"/>
                  <a:ext cx="48" cy="48"/>
                </a:xfrm>
                <a:prstGeom prst="ellipse">
                  <a:avLst/>
                </a:prstGeom>
                <a:solidFill>
                  <a:srgbClr val="FF0000"/>
                </a:solidFill>
                <a:ln w="9525">
                  <a:solidFill>
                    <a:schemeClr val="tx1"/>
                  </a:solidFill>
                  <a:round/>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83" name="Oval 32"/>
                <p:cNvSpPr>
                  <a:spLocks noChangeArrowheads="1"/>
                </p:cNvSpPr>
                <p:nvPr/>
              </p:nvSpPr>
              <p:spPr bwMode="auto">
                <a:xfrm>
                  <a:off x="4128" y="2112"/>
                  <a:ext cx="48" cy="48"/>
                </a:xfrm>
                <a:prstGeom prst="ellipse">
                  <a:avLst/>
                </a:prstGeom>
                <a:solidFill>
                  <a:srgbClr val="FF0000"/>
                </a:solidFill>
                <a:ln w="9525">
                  <a:solidFill>
                    <a:schemeClr val="tx1"/>
                  </a:solidFill>
                  <a:round/>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84" name="Oval 33"/>
                <p:cNvSpPr>
                  <a:spLocks noChangeArrowheads="1"/>
                </p:cNvSpPr>
                <p:nvPr/>
              </p:nvSpPr>
              <p:spPr bwMode="auto">
                <a:xfrm>
                  <a:off x="5376" y="1056"/>
                  <a:ext cx="48" cy="48"/>
                </a:xfrm>
                <a:prstGeom prst="ellipse">
                  <a:avLst/>
                </a:prstGeom>
                <a:solidFill>
                  <a:srgbClr val="FF0000"/>
                </a:solidFill>
                <a:ln w="9525">
                  <a:solidFill>
                    <a:schemeClr val="tx1"/>
                  </a:solidFill>
                  <a:round/>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85" name="Oval 34"/>
                <p:cNvSpPr>
                  <a:spLocks noChangeArrowheads="1"/>
                </p:cNvSpPr>
                <p:nvPr/>
              </p:nvSpPr>
              <p:spPr bwMode="auto">
                <a:xfrm>
                  <a:off x="4656" y="2112"/>
                  <a:ext cx="48" cy="48"/>
                </a:xfrm>
                <a:prstGeom prst="ellipse">
                  <a:avLst/>
                </a:prstGeom>
                <a:solidFill>
                  <a:srgbClr val="FF0000"/>
                </a:solidFill>
                <a:ln w="9525">
                  <a:solidFill>
                    <a:schemeClr val="tx1"/>
                  </a:solidFill>
                  <a:round/>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86" name="Oval 35"/>
                <p:cNvSpPr>
                  <a:spLocks noChangeArrowheads="1"/>
                </p:cNvSpPr>
                <p:nvPr/>
              </p:nvSpPr>
              <p:spPr bwMode="auto">
                <a:xfrm>
                  <a:off x="3600" y="1152"/>
                  <a:ext cx="48" cy="48"/>
                </a:xfrm>
                <a:prstGeom prst="ellipse">
                  <a:avLst/>
                </a:prstGeom>
                <a:solidFill>
                  <a:srgbClr val="FF0000"/>
                </a:solidFill>
                <a:ln w="9525">
                  <a:solidFill>
                    <a:schemeClr val="tx1"/>
                  </a:solidFill>
                  <a:round/>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87" name="Freeform 36"/>
                <p:cNvSpPr>
                  <a:spLocks/>
                </p:cNvSpPr>
                <p:nvPr/>
              </p:nvSpPr>
              <p:spPr bwMode="auto">
                <a:xfrm>
                  <a:off x="3911" y="1104"/>
                  <a:ext cx="1464" cy="912"/>
                </a:xfrm>
                <a:custGeom>
                  <a:avLst/>
                  <a:gdLst>
                    <a:gd name="T0" fmla="*/ 122 w 1464"/>
                    <a:gd name="T1" fmla="*/ 5521 h 767"/>
                    <a:gd name="T2" fmla="*/ 200 w 1464"/>
                    <a:gd name="T3" fmla="*/ 3895 h 767"/>
                    <a:gd name="T4" fmla="*/ 234 w 1464"/>
                    <a:gd name="T5" fmla="*/ 3522 h 767"/>
                    <a:gd name="T6" fmla="*/ 278 w 1464"/>
                    <a:gd name="T7" fmla="*/ 2392 h 767"/>
                    <a:gd name="T8" fmla="*/ 411 w 1464"/>
                    <a:gd name="T9" fmla="*/ 1512 h 767"/>
                    <a:gd name="T10" fmla="*/ 578 w 1464"/>
                    <a:gd name="T11" fmla="*/ 1392 h 767"/>
                    <a:gd name="T12" fmla="*/ 600 w 1464"/>
                    <a:gd name="T13" fmla="*/ 1132 h 767"/>
                    <a:gd name="T14" fmla="*/ 667 w 1464"/>
                    <a:gd name="T15" fmla="*/ 888 h 767"/>
                    <a:gd name="T16" fmla="*/ 834 w 1464"/>
                    <a:gd name="T17" fmla="*/ 0 h 767"/>
                    <a:gd name="T18" fmla="*/ 1167 w 1464"/>
                    <a:gd name="T19" fmla="*/ 136 h 767"/>
                    <a:gd name="T20" fmla="*/ 1234 w 1464"/>
                    <a:gd name="T21" fmla="*/ 384 h 767"/>
                    <a:gd name="T22" fmla="*/ 1267 w 1464"/>
                    <a:gd name="T23" fmla="*/ 637 h 767"/>
                    <a:gd name="T24" fmla="*/ 1356 w 1464"/>
                    <a:gd name="T25" fmla="*/ 888 h 767"/>
                    <a:gd name="T26" fmla="*/ 1434 w 1464"/>
                    <a:gd name="T27" fmla="*/ 1762 h 767"/>
                    <a:gd name="T28" fmla="*/ 1434 w 1464"/>
                    <a:gd name="T29" fmla="*/ 4017 h 767"/>
                    <a:gd name="T30" fmla="*/ 1389 w 1464"/>
                    <a:gd name="T31" fmla="*/ 4776 h 767"/>
                    <a:gd name="T32" fmla="*/ 1256 w 1464"/>
                    <a:gd name="T33" fmla="*/ 6641 h 767"/>
                    <a:gd name="T34" fmla="*/ 1178 w 1464"/>
                    <a:gd name="T35" fmla="*/ 7773 h 767"/>
                    <a:gd name="T36" fmla="*/ 1045 w 1464"/>
                    <a:gd name="T37" fmla="*/ 8661 h 767"/>
                    <a:gd name="T38" fmla="*/ 567 w 1464"/>
                    <a:gd name="T39" fmla="*/ 8286 h 767"/>
                    <a:gd name="T40" fmla="*/ 245 w 1464"/>
                    <a:gd name="T41" fmla="*/ 8413 h 767"/>
                    <a:gd name="T42" fmla="*/ 0 w 1464"/>
                    <a:gd name="T43" fmla="*/ 7166 h 767"/>
                    <a:gd name="T44" fmla="*/ 122 w 1464"/>
                    <a:gd name="T45" fmla="*/ 6156 h 767"/>
                    <a:gd name="T46" fmla="*/ 122 w 1464"/>
                    <a:gd name="T47" fmla="*/ 5521 h 76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64"/>
                    <a:gd name="T73" fmla="*/ 0 h 767"/>
                    <a:gd name="T74" fmla="*/ 1464 w 1464"/>
                    <a:gd name="T75" fmla="*/ 767 h 76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64" h="767">
                      <a:moveTo>
                        <a:pt x="122" y="489"/>
                      </a:moveTo>
                      <a:cubicBezTo>
                        <a:pt x="134" y="382"/>
                        <a:pt x="115" y="373"/>
                        <a:pt x="200" y="345"/>
                      </a:cubicBezTo>
                      <a:cubicBezTo>
                        <a:pt x="211" y="334"/>
                        <a:pt x="226" y="326"/>
                        <a:pt x="234" y="312"/>
                      </a:cubicBezTo>
                      <a:cubicBezTo>
                        <a:pt x="254" y="277"/>
                        <a:pt x="247" y="239"/>
                        <a:pt x="278" y="212"/>
                      </a:cubicBezTo>
                      <a:cubicBezTo>
                        <a:pt x="316" y="179"/>
                        <a:pt x="363" y="150"/>
                        <a:pt x="411" y="134"/>
                      </a:cubicBezTo>
                      <a:cubicBezTo>
                        <a:pt x="487" y="149"/>
                        <a:pt x="482" y="155"/>
                        <a:pt x="578" y="123"/>
                      </a:cubicBezTo>
                      <a:cubicBezTo>
                        <a:pt x="588" y="120"/>
                        <a:pt x="591" y="105"/>
                        <a:pt x="600" y="100"/>
                      </a:cubicBezTo>
                      <a:cubicBezTo>
                        <a:pt x="621" y="89"/>
                        <a:pt x="647" y="91"/>
                        <a:pt x="667" y="78"/>
                      </a:cubicBezTo>
                      <a:cubicBezTo>
                        <a:pt x="703" y="54"/>
                        <a:pt x="789" y="16"/>
                        <a:pt x="834" y="0"/>
                      </a:cubicBezTo>
                      <a:cubicBezTo>
                        <a:pt x="945" y="4"/>
                        <a:pt x="1056" y="3"/>
                        <a:pt x="1167" y="12"/>
                      </a:cubicBezTo>
                      <a:cubicBezTo>
                        <a:pt x="1190" y="14"/>
                        <a:pt x="1234" y="34"/>
                        <a:pt x="1234" y="34"/>
                      </a:cubicBezTo>
                      <a:cubicBezTo>
                        <a:pt x="1245" y="41"/>
                        <a:pt x="1255" y="52"/>
                        <a:pt x="1267" y="56"/>
                      </a:cubicBezTo>
                      <a:cubicBezTo>
                        <a:pt x="1296" y="66"/>
                        <a:pt x="1356" y="78"/>
                        <a:pt x="1356" y="78"/>
                      </a:cubicBezTo>
                      <a:cubicBezTo>
                        <a:pt x="1392" y="102"/>
                        <a:pt x="1409" y="121"/>
                        <a:pt x="1434" y="156"/>
                      </a:cubicBezTo>
                      <a:cubicBezTo>
                        <a:pt x="1459" y="231"/>
                        <a:pt x="1464" y="232"/>
                        <a:pt x="1434" y="356"/>
                      </a:cubicBezTo>
                      <a:cubicBezTo>
                        <a:pt x="1428" y="382"/>
                        <a:pt x="1404" y="401"/>
                        <a:pt x="1389" y="423"/>
                      </a:cubicBezTo>
                      <a:cubicBezTo>
                        <a:pt x="1350" y="481"/>
                        <a:pt x="1305" y="540"/>
                        <a:pt x="1256" y="589"/>
                      </a:cubicBezTo>
                      <a:cubicBezTo>
                        <a:pt x="1235" y="653"/>
                        <a:pt x="1254" y="613"/>
                        <a:pt x="1178" y="689"/>
                      </a:cubicBezTo>
                      <a:cubicBezTo>
                        <a:pt x="1120" y="747"/>
                        <a:pt x="1125" y="747"/>
                        <a:pt x="1045" y="767"/>
                      </a:cubicBezTo>
                      <a:cubicBezTo>
                        <a:pt x="826" y="760"/>
                        <a:pt x="745" y="756"/>
                        <a:pt x="567" y="734"/>
                      </a:cubicBezTo>
                      <a:cubicBezTo>
                        <a:pt x="460" y="738"/>
                        <a:pt x="352" y="745"/>
                        <a:pt x="245" y="745"/>
                      </a:cubicBezTo>
                      <a:cubicBezTo>
                        <a:pt x="115" y="745"/>
                        <a:pt x="66" y="733"/>
                        <a:pt x="0" y="634"/>
                      </a:cubicBezTo>
                      <a:cubicBezTo>
                        <a:pt x="24" y="559"/>
                        <a:pt x="56" y="567"/>
                        <a:pt x="122" y="545"/>
                      </a:cubicBezTo>
                      <a:cubicBezTo>
                        <a:pt x="173" y="497"/>
                        <a:pt x="122" y="546"/>
                        <a:pt x="122" y="489"/>
                      </a:cubicBezTo>
                      <a:close/>
                    </a:path>
                  </a:pathLst>
                </a:custGeom>
                <a:noFill/>
                <a:ln w="28575">
                  <a:solidFill>
                    <a:srgbClr val="CC0099"/>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grpSp>
          <p:grpSp>
            <p:nvGrpSpPr>
              <p:cNvPr id="61" name="Group 39"/>
              <p:cNvGrpSpPr>
                <a:grpSpLocks/>
              </p:cNvGrpSpPr>
              <p:nvPr/>
            </p:nvGrpSpPr>
            <p:grpSpPr bwMode="auto">
              <a:xfrm>
                <a:off x="3696" y="1004"/>
                <a:ext cx="1608" cy="580"/>
                <a:chOff x="3744" y="1100"/>
                <a:chExt cx="1608" cy="580"/>
              </a:xfrm>
            </p:grpSpPr>
            <p:sp>
              <p:nvSpPr>
                <p:cNvPr id="73" name="Line 40"/>
                <p:cNvSpPr>
                  <a:spLocks noChangeShapeType="1"/>
                </p:cNvSpPr>
                <p:nvPr/>
              </p:nvSpPr>
              <p:spPr bwMode="auto">
                <a:xfrm flipV="1">
                  <a:off x="4368" y="1584"/>
                  <a:ext cx="336" cy="96"/>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74" name="Line 41"/>
                <p:cNvSpPr>
                  <a:spLocks noChangeShapeType="1"/>
                </p:cNvSpPr>
                <p:nvPr/>
              </p:nvSpPr>
              <p:spPr bwMode="auto">
                <a:xfrm rot="21421042" flipH="1">
                  <a:off x="4801" y="1439"/>
                  <a:ext cx="335" cy="102"/>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75" name="Line 42"/>
                <p:cNvSpPr>
                  <a:spLocks noChangeShapeType="1"/>
                </p:cNvSpPr>
                <p:nvPr/>
              </p:nvSpPr>
              <p:spPr bwMode="auto">
                <a:xfrm flipH="1" flipV="1">
                  <a:off x="3744" y="1248"/>
                  <a:ext cx="624" cy="432"/>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76" name="Line 43"/>
                <p:cNvSpPr>
                  <a:spLocks noChangeShapeType="1"/>
                </p:cNvSpPr>
                <p:nvPr/>
              </p:nvSpPr>
              <p:spPr bwMode="auto">
                <a:xfrm rot="20397980" flipV="1">
                  <a:off x="4992" y="1100"/>
                  <a:ext cx="360" cy="335"/>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62" name="Group 48"/>
              <p:cNvGrpSpPr>
                <a:grpSpLocks/>
              </p:cNvGrpSpPr>
              <p:nvPr/>
            </p:nvGrpSpPr>
            <p:grpSpPr bwMode="auto">
              <a:xfrm>
                <a:off x="3504" y="864"/>
                <a:ext cx="1965" cy="1248"/>
                <a:chOff x="3552" y="960"/>
                <a:chExt cx="1965" cy="1248"/>
              </a:xfrm>
            </p:grpSpPr>
            <mc:AlternateContent xmlns:mc="http://schemas.openxmlformats.org/markup-compatibility/2006" xmlns:a14="http://schemas.microsoft.com/office/drawing/2010/main">
              <mc:Choice Requires="a14">
                <p:graphicFrame>
                  <p:nvGraphicFramePr>
                    <p:cNvPr id="63" name="Object 49"/>
                    <p:cNvGraphicFramePr>
                      <a:graphicFrameLocks noChangeAspect="1"/>
                    </p:cNvGraphicFramePr>
                    <p:nvPr/>
                  </p:nvGraphicFramePr>
                  <p:xfrm>
                    <a:off x="5280" y="2064"/>
                    <a:ext cx="141" cy="144"/>
                  </p:xfrm>
                  <a:graphic>
                    <a:graphicData uri="http://schemas.openxmlformats.org/presentationml/2006/ole">
                      <mc:AlternateContent>
                        <mc:Choice xmlns:v="urn:schemas-microsoft-com:vml" Requires="v">
                          <p:oleObj spid="_x0000_s146964" name="Clip" r:id="rId6" imgW="380852" imgH="390270" progId="MS_ClipArt_Gallery.2">
                            <p:embed/>
                          </p:oleObj>
                        </mc:Choice>
                        <mc:Fallback>
                          <p:oleObj name="Clip" r:id="rId6" imgW="380852" imgH="390270" progId="MS_ClipArt_Gallery.2">
                            <p:embed/>
                            <p:pic>
                              <p:nvPicPr>
                                <p:cNvPr id="63" name="Object 49"/>
                                <p:cNvPicPr>
                                  <a:picLocks noChangeAspect="1" noChangeArrowheads="1"/>
                                </p:cNvPicPr>
                                <p:nvPr/>
                              </p:nvPicPr>
                              <p:blipFill>
                                <a:blip r:embed="rId7">
                                  <a:extLst>
                                    <a:ext uri="{28A0092B-C50C-407E-A947-70E740481C1C}">
                                      <a14:useLocalDpi val="0"/>
                                    </a:ext>
                                  </a:extLst>
                                </a:blip>
                                <a:srcRect/>
                                <a:stretch>
                                  <a:fillRect/>
                                </a:stretch>
                              </p:blipFill>
                              <p:spPr bwMode="auto">
                                <a:xfrm>
                                  <a:off x="5280" y="2064"/>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63" name="Object 49"/>
                    <p:cNvGraphicFramePr>
                      <a:graphicFrameLocks noChangeAspect="1"/>
                    </p:cNvGraphicFramePr>
                    <p:nvPr/>
                  </p:nvGraphicFramePr>
                  <p:xfrm>
                    <a:off x="5280" y="2064"/>
                    <a:ext cx="141" cy="144"/>
                  </p:xfrm>
                  <a:graphic>
                    <a:graphicData uri="http://schemas.openxmlformats.org/presentationml/2006/ole">
                      <mc:AlternateContent>
                        <mc:Choice xmlns:v="urn:schemas-microsoft-com:vml" Requires="v">
                          <p:oleObj spid="_x0000_s146664" name="Clip" r:id="rId8" imgW="380852" imgH="390270" progId="MS_ClipArt_Gallery.2">
                            <p:embed/>
                          </p:oleObj>
                        </mc:Choice>
                        <mc:Fallback>
                          <p:oleObj name="Clip" r:id="rId8" imgW="380852" imgH="390270" progId="MS_ClipArt_Gallery.2">
                            <p:embed/>
                            <p:pic>
                              <p:nvPicPr>
                                <p:cNvPr id="63" name="Object 4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80" y="206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64" name="Object 50"/>
                    <p:cNvGraphicFramePr>
                      <a:graphicFrameLocks noChangeAspect="1"/>
                    </p:cNvGraphicFramePr>
                    <p:nvPr/>
                  </p:nvGraphicFramePr>
                  <p:xfrm>
                    <a:off x="4320" y="1584"/>
                    <a:ext cx="141" cy="144"/>
                  </p:xfrm>
                  <a:graphic>
                    <a:graphicData uri="http://schemas.openxmlformats.org/presentationml/2006/ole">
                      <mc:AlternateContent>
                        <mc:Choice xmlns:v="urn:schemas-microsoft-com:vml" Requires="v">
                          <p:oleObj spid="_x0000_s146965" name="Clip" r:id="rId10" imgW="380852" imgH="390270" progId="MS_ClipArt_Gallery.2">
                            <p:embed/>
                          </p:oleObj>
                        </mc:Choice>
                        <mc:Fallback>
                          <p:oleObj name="Clip" r:id="rId10" imgW="380852" imgH="390270" progId="MS_ClipArt_Gallery.2">
                            <p:embed/>
                            <p:pic>
                              <p:nvPicPr>
                                <p:cNvPr id="64" name="Object 50"/>
                                <p:cNvPicPr>
                                  <a:picLocks noChangeAspect="1" noChangeArrowheads="1"/>
                                </p:cNvPicPr>
                                <p:nvPr/>
                              </p:nvPicPr>
                              <p:blipFill>
                                <a:blip r:embed="rId11">
                                  <a:extLst>
                                    <a:ext uri="{28A0092B-C50C-407E-A947-70E740481C1C}">
                                      <a14:useLocalDpi val="0"/>
                                    </a:ext>
                                  </a:extLst>
                                </a:blip>
                                <a:srcRect/>
                                <a:stretch>
                                  <a:fillRect/>
                                </a:stretch>
                              </p:blipFill>
                              <p:spPr bwMode="auto">
                                <a:xfrm>
                                  <a:off x="4320" y="1584"/>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64" name="Object 50"/>
                    <p:cNvGraphicFramePr>
                      <a:graphicFrameLocks noChangeAspect="1"/>
                    </p:cNvGraphicFramePr>
                    <p:nvPr/>
                  </p:nvGraphicFramePr>
                  <p:xfrm>
                    <a:off x="4320" y="1584"/>
                    <a:ext cx="141" cy="144"/>
                  </p:xfrm>
                  <a:graphic>
                    <a:graphicData uri="http://schemas.openxmlformats.org/presentationml/2006/ole">
                      <mc:AlternateContent>
                        <mc:Choice xmlns:v="urn:schemas-microsoft-com:vml" Requires="v">
                          <p:oleObj spid="_x0000_s146665" name="Clip" r:id="rId12" imgW="380852" imgH="390270" progId="MS_ClipArt_Gallery.2">
                            <p:embed/>
                          </p:oleObj>
                        </mc:Choice>
                        <mc:Fallback>
                          <p:oleObj name="Clip" r:id="rId12" imgW="380852" imgH="390270" progId="MS_ClipArt_Gallery.2">
                            <p:embed/>
                            <p:pic>
                              <p:nvPicPr>
                                <p:cNvPr id="64" name="Object 5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20" y="158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65" name="Object 51"/>
                    <p:cNvGraphicFramePr>
                      <a:graphicFrameLocks noChangeAspect="1"/>
                    </p:cNvGraphicFramePr>
                    <p:nvPr/>
                  </p:nvGraphicFramePr>
                  <p:xfrm>
                    <a:off x="4611" y="2064"/>
                    <a:ext cx="141" cy="144"/>
                  </p:xfrm>
                  <a:graphic>
                    <a:graphicData uri="http://schemas.openxmlformats.org/presentationml/2006/ole">
                      <mc:AlternateContent>
                        <mc:Choice xmlns:v="urn:schemas-microsoft-com:vml" Requires="v">
                          <p:oleObj spid="_x0000_s146966" name="Clip" r:id="rId14" imgW="380852" imgH="390270" progId="MS_ClipArt_Gallery.2">
                            <p:embed/>
                          </p:oleObj>
                        </mc:Choice>
                        <mc:Fallback>
                          <p:oleObj name="Clip" r:id="rId14" imgW="380852" imgH="390270" progId="MS_ClipArt_Gallery.2">
                            <p:embed/>
                            <p:pic>
                              <p:nvPicPr>
                                <p:cNvPr id="65" name="Object 51"/>
                                <p:cNvPicPr>
                                  <a:picLocks noChangeAspect="1" noChangeArrowheads="1"/>
                                </p:cNvPicPr>
                                <p:nvPr/>
                              </p:nvPicPr>
                              <p:blipFill>
                                <a:blip r:embed="rId7">
                                  <a:extLst>
                                    <a:ext uri="{28A0092B-C50C-407E-A947-70E740481C1C}">
                                      <a14:useLocalDpi val="0"/>
                                    </a:ext>
                                  </a:extLst>
                                </a:blip>
                                <a:srcRect/>
                                <a:stretch>
                                  <a:fillRect/>
                                </a:stretch>
                              </p:blipFill>
                              <p:spPr bwMode="auto">
                                <a:xfrm>
                                  <a:off x="4611" y="2064"/>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65" name="Object 51"/>
                    <p:cNvGraphicFramePr>
                      <a:graphicFrameLocks noChangeAspect="1"/>
                    </p:cNvGraphicFramePr>
                    <p:nvPr/>
                  </p:nvGraphicFramePr>
                  <p:xfrm>
                    <a:off x="4611" y="2064"/>
                    <a:ext cx="141" cy="144"/>
                  </p:xfrm>
                  <a:graphic>
                    <a:graphicData uri="http://schemas.openxmlformats.org/presentationml/2006/ole">
                      <mc:AlternateContent>
                        <mc:Choice xmlns:v="urn:schemas-microsoft-com:vml" Requires="v">
                          <p:oleObj spid="_x0000_s146666" name="Clip" r:id="rId15" imgW="380852" imgH="390270" progId="MS_ClipArt_Gallery.2">
                            <p:embed/>
                          </p:oleObj>
                        </mc:Choice>
                        <mc:Fallback>
                          <p:oleObj name="Clip" r:id="rId15" imgW="380852" imgH="390270" progId="MS_ClipArt_Gallery.2">
                            <p:embed/>
                            <p:pic>
                              <p:nvPicPr>
                                <p:cNvPr id="65" name="Object 5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11" y="206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66" name="Object 52"/>
                    <p:cNvGraphicFramePr>
                      <a:graphicFrameLocks noChangeAspect="1"/>
                    </p:cNvGraphicFramePr>
                    <p:nvPr/>
                  </p:nvGraphicFramePr>
                  <p:xfrm>
                    <a:off x="3696" y="1728"/>
                    <a:ext cx="141" cy="144"/>
                  </p:xfrm>
                  <a:graphic>
                    <a:graphicData uri="http://schemas.openxmlformats.org/presentationml/2006/ole">
                      <mc:AlternateContent>
                        <mc:Choice xmlns:v="urn:schemas-microsoft-com:vml" Requires="v">
                          <p:oleObj spid="_x0000_s146967" name="Clip" r:id="rId16" imgW="380852" imgH="390270" progId="MS_ClipArt_Gallery.2">
                            <p:embed/>
                          </p:oleObj>
                        </mc:Choice>
                        <mc:Fallback>
                          <p:oleObj name="Clip" r:id="rId16" imgW="380852" imgH="390270" progId="MS_ClipArt_Gallery.2">
                            <p:embed/>
                            <p:pic>
                              <p:nvPicPr>
                                <p:cNvPr id="66" name="Object 52"/>
                                <p:cNvPicPr>
                                  <a:picLocks noChangeAspect="1" noChangeArrowheads="1"/>
                                </p:cNvPicPr>
                                <p:nvPr/>
                              </p:nvPicPr>
                              <p:blipFill>
                                <a:blip r:embed="rId13">
                                  <a:extLst>
                                    <a:ext uri="{28A0092B-C50C-407E-A947-70E740481C1C}">
                                      <a14:useLocalDpi val="0"/>
                                    </a:ext>
                                  </a:extLst>
                                </a:blip>
                                <a:srcRect/>
                                <a:stretch>
                                  <a:fillRect/>
                                </a:stretch>
                              </p:blipFill>
                              <p:spPr bwMode="auto">
                                <a:xfrm>
                                  <a:off x="3696" y="1728"/>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66" name="Object 52"/>
                    <p:cNvGraphicFramePr>
                      <a:graphicFrameLocks noChangeAspect="1"/>
                    </p:cNvGraphicFramePr>
                    <p:nvPr/>
                  </p:nvGraphicFramePr>
                  <p:xfrm>
                    <a:off x="3696" y="1728"/>
                    <a:ext cx="141" cy="144"/>
                  </p:xfrm>
                  <a:graphic>
                    <a:graphicData uri="http://schemas.openxmlformats.org/presentationml/2006/ole">
                      <mc:AlternateContent>
                        <mc:Choice xmlns:v="urn:schemas-microsoft-com:vml" Requires="v">
                          <p:oleObj spid="_x0000_s146667" name="Clip" r:id="rId17" imgW="380852" imgH="390270" progId="MS_ClipArt_Gallery.2">
                            <p:embed/>
                          </p:oleObj>
                        </mc:Choice>
                        <mc:Fallback>
                          <p:oleObj name="Clip" r:id="rId17" imgW="380852" imgH="390270" progId="MS_ClipArt_Gallery.2">
                            <p:embed/>
                            <p:pic>
                              <p:nvPicPr>
                                <p:cNvPr id="66" name="Object 5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96" y="1728"/>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67" name="Object 53"/>
                    <p:cNvGraphicFramePr>
                      <a:graphicFrameLocks noChangeAspect="1"/>
                    </p:cNvGraphicFramePr>
                    <p:nvPr/>
                  </p:nvGraphicFramePr>
                  <p:xfrm>
                    <a:off x="4995" y="1392"/>
                    <a:ext cx="141" cy="144"/>
                  </p:xfrm>
                  <a:graphic>
                    <a:graphicData uri="http://schemas.openxmlformats.org/presentationml/2006/ole">
                      <mc:AlternateContent>
                        <mc:Choice xmlns:v="urn:schemas-microsoft-com:vml" Requires="v">
                          <p:oleObj spid="_x0000_s146968" name="Clip" r:id="rId18" imgW="380852" imgH="390270" progId="MS_ClipArt_Gallery.2">
                            <p:embed/>
                          </p:oleObj>
                        </mc:Choice>
                        <mc:Fallback>
                          <p:oleObj name="Clip" r:id="rId18" imgW="380852" imgH="390270" progId="MS_ClipArt_Gallery.2">
                            <p:embed/>
                            <p:pic>
                              <p:nvPicPr>
                                <p:cNvPr id="67" name="Object 53"/>
                                <p:cNvPicPr>
                                  <a:picLocks noChangeAspect="1" noChangeArrowheads="1"/>
                                </p:cNvPicPr>
                                <p:nvPr/>
                              </p:nvPicPr>
                              <p:blipFill>
                                <a:blip r:embed="rId7">
                                  <a:extLst>
                                    <a:ext uri="{28A0092B-C50C-407E-A947-70E740481C1C}">
                                      <a14:useLocalDpi val="0"/>
                                    </a:ext>
                                  </a:extLst>
                                </a:blip>
                                <a:srcRect/>
                                <a:stretch>
                                  <a:fillRect/>
                                </a:stretch>
                              </p:blipFill>
                              <p:spPr bwMode="auto">
                                <a:xfrm>
                                  <a:off x="4995" y="1392"/>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67" name="Object 53"/>
                    <p:cNvGraphicFramePr>
                      <a:graphicFrameLocks noChangeAspect="1"/>
                    </p:cNvGraphicFramePr>
                    <p:nvPr/>
                  </p:nvGraphicFramePr>
                  <p:xfrm>
                    <a:off x="4995" y="1392"/>
                    <a:ext cx="141" cy="144"/>
                  </p:xfrm>
                  <a:graphic>
                    <a:graphicData uri="http://schemas.openxmlformats.org/presentationml/2006/ole">
                      <mc:AlternateContent>
                        <mc:Choice xmlns:v="urn:schemas-microsoft-com:vml" Requires="v">
                          <p:oleObj spid="_x0000_s146668" name="Clip" r:id="rId19" imgW="380852" imgH="390270" progId="MS_ClipArt_Gallery.2">
                            <p:embed/>
                          </p:oleObj>
                        </mc:Choice>
                        <mc:Fallback>
                          <p:oleObj name="Clip" r:id="rId19" imgW="380852" imgH="390270" progId="MS_ClipArt_Gallery.2">
                            <p:embed/>
                            <p:pic>
                              <p:nvPicPr>
                                <p:cNvPr id="67" name="Object 5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95" y="1392"/>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68" name="Object 54"/>
                    <p:cNvGraphicFramePr>
                      <a:graphicFrameLocks noChangeAspect="1"/>
                    </p:cNvGraphicFramePr>
                    <p:nvPr/>
                  </p:nvGraphicFramePr>
                  <p:xfrm>
                    <a:off x="4080" y="2064"/>
                    <a:ext cx="141" cy="144"/>
                  </p:xfrm>
                  <a:graphic>
                    <a:graphicData uri="http://schemas.openxmlformats.org/presentationml/2006/ole">
                      <mc:AlternateContent>
                        <mc:Choice xmlns:v="urn:schemas-microsoft-com:vml" Requires="v">
                          <p:oleObj spid="_x0000_s146969" name="Clip" r:id="rId20" imgW="380852" imgH="390270" progId="MS_ClipArt_Gallery.2">
                            <p:embed/>
                          </p:oleObj>
                        </mc:Choice>
                        <mc:Fallback>
                          <p:oleObj name="Clip" r:id="rId20" imgW="380852" imgH="390270" progId="MS_ClipArt_Gallery.2">
                            <p:embed/>
                            <p:pic>
                              <p:nvPicPr>
                                <p:cNvPr id="68" name="Object 54"/>
                                <p:cNvPicPr>
                                  <a:picLocks noChangeAspect="1" noChangeArrowheads="1"/>
                                </p:cNvPicPr>
                                <p:nvPr/>
                              </p:nvPicPr>
                              <p:blipFill>
                                <a:blip r:embed="rId13">
                                  <a:extLst>
                                    <a:ext uri="{28A0092B-C50C-407E-A947-70E740481C1C}">
                                      <a14:useLocalDpi val="0"/>
                                    </a:ext>
                                  </a:extLst>
                                </a:blip>
                                <a:srcRect/>
                                <a:stretch>
                                  <a:fillRect/>
                                </a:stretch>
                              </p:blipFill>
                              <p:spPr bwMode="auto">
                                <a:xfrm>
                                  <a:off x="4080" y="2064"/>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68" name="Object 54"/>
                    <p:cNvGraphicFramePr>
                      <a:graphicFrameLocks noChangeAspect="1"/>
                    </p:cNvGraphicFramePr>
                    <p:nvPr/>
                  </p:nvGraphicFramePr>
                  <p:xfrm>
                    <a:off x="4080" y="2064"/>
                    <a:ext cx="141" cy="144"/>
                  </p:xfrm>
                  <a:graphic>
                    <a:graphicData uri="http://schemas.openxmlformats.org/presentationml/2006/ole">
                      <mc:AlternateContent>
                        <mc:Choice xmlns:v="urn:schemas-microsoft-com:vml" Requires="v">
                          <p:oleObj spid="_x0000_s146669" name="Clip" r:id="rId21" imgW="380852" imgH="390270" progId="MS_ClipArt_Gallery.2">
                            <p:embed/>
                          </p:oleObj>
                        </mc:Choice>
                        <mc:Fallback>
                          <p:oleObj name="Clip" r:id="rId21" imgW="380852" imgH="390270" progId="MS_ClipArt_Gallery.2">
                            <p:embed/>
                            <p:pic>
                              <p:nvPicPr>
                                <p:cNvPr id="68" name="Object 5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80" y="206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69" name="Object 55"/>
                    <p:cNvGraphicFramePr>
                      <a:graphicFrameLocks noChangeAspect="1"/>
                    </p:cNvGraphicFramePr>
                    <p:nvPr/>
                  </p:nvGraphicFramePr>
                  <p:xfrm>
                    <a:off x="4083" y="1200"/>
                    <a:ext cx="141" cy="144"/>
                  </p:xfrm>
                  <a:graphic>
                    <a:graphicData uri="http://schemas.openxmlformats.org/presentationml/2006/ole">
                      <mc:AlternateContent>
                        <mc:Choice xmlns:v="urn:schemas-microsoft-com:vml" Requires="v">
                          <p:oleObj spid="_x0000_s146970" name="Clip" r:id="rId22" imgW="380852" imgH="390270" progId="MS_ClipArt_Gallery.2">
                            <p:embed/>
                          </p:oleObj>
                        </mc:Choice>
                        <mc:Fallback>
                          <p:oleObj name="Clip" r:id="rId22" imgW="380852" imgH="390270" progId="MS_ClipArt_Gallery.2">
                            <p:embed/>
                            <p:pic>
                              <p:nvPicPr>
                                <p:cNvPr id="69" name="Object 55"/>
                                <p:cNvPicPr>
                                  <a:picLocks noChangeAspect="1" noChangeArrowheads="1"/>
                                </p:cNvPicPr>
                                <p:nvPr/>
                              </p:nvPicPr>
                              <p:blipFill>
                                <a:blip r:embed="rId7">
                                  <a:extLst>
                                    <a:ext uri="{28A0092B-C50C-407E-A947-70E740481C1C}">
                                      <a14:useLocalDpi val="0"/>
                                    </a:ext>
                                  </a:extLst>
                                </a:blip>
                                <a:srcRect/>
                                <a:stretch>
                                  <a:fillRect/>
                                </a:stretch>
                              </p:blipFill>
                              <p:spPr bwMode="auto">
                                <a:xfrm>
                                  <a:off x="4083" y="1200"/>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69" name="Object 55"/>
                    <p:cNvGraphicFramePr>
                      <a:graphicFrameLocks noChangeAspect="1"/>
                    </p:cNvGraphicFramePr>
                    <p:nvPr/>
                  </p:nvGraphicFramePr>
                  <p:xfrm>
                    <a:off x="4083" y="1200"/>
                    <a:ext cx="141" cy="144"/>
                  </p:xfrm>
                  <a:graphic>
                    <a:graphicData uri="http://schemas.openxmlformats.org/presentationml/2006/ole">
                      <mc:AlternateContent>
                        <mc:Choice xmlns:v="urn:schemas-microsoft-com:vml" Requires="v">
                          <p:oleObj spid="_x0000_s146670" name="Clip" r:id="rId23" imgW="380852" imgH="390270" progId="MS_ClipArt_Gallery.2">
                            <p:embed/>
                          </p:oleObj>
                        </mc:Choice>
                        <mc:Fallback>
                          <p:oleObj name="Clip" r:id="rId23" imgW="380852" imgH="390270" progId="MS_ClipArt_Gallery.2">
                            <p:embed/>
                            <p:pic>
                              <p:nvPicPr>
                                <p:cNvPr id="69" name="Object 5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83" y="1200"/>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0" name="Object 56"/>
                    <p:cNvGraphicFramePr>
                      <a:graphicFrameLocks noChangeAspect="1"/>
                    </p:cNvGraphicFramePr>
                    <p:nvPr/>
                  </p:nvGraphicFramePr>
                  <p:xfrm>
                    <a:off x="4464" y="960"/>
                    <a:ext cx="141" cy="144"/>
                  </p:xfrm>
                  <a:graphic>
                    <a:graphicData uri="http://schemas.openxmlformats.org/presentationml/2006/ole">
                      <mc:AlternateContent>
                        <mc:Choice xmlns:v="urn:schemas-microsoft-com:vml" Requires="v">
                          <p:oleObj spid="_x0000_s146971" name="Clip" r:id="rId24" imgW="380852" imgH="390270" progId="MS_ClipArt_Gallery.5">
                            <p:embed/>
                          </p:oleObj>
                        </mc:Choice>
                        <mc:Fallback>
                          <p:oleObj name="Clip" r:id="rId24" imgW="380852" imgH="390270" progId="MS_ClipArt_Gallery.5">
                            <p:embed/>
                            <p:pic>
                              <p:nvPicPr>
                                <p:cNvPr id="70" name="Object 56"/>
                                <p:cNvPicPr>
                                  <a:picLocks noChangeAspect="1" noChangeArrowheads="1"/>
                                </p:cNvPicPr>
                                <p:nvPr/>
                              </p:nvPicPr>
                              <p:blipFill>
                                <a:blip r:embed="rId13">
                                  <a:extLst>
                                    <a:ext uri="{28A0092B-C50C-407E-A947-70E740481C1C}">
                                      <a14:useLocalDpi val="0"/>
                                    </a:ext>
                                  </a:extLst>
                                </a:blip>
                                <a:srcRect/>
                                <a:stretch>
                                  <a:fillRect/>
                                </a:stretch>
                              </p:blipFill>
                              <p:spPr bwMode="auto">
                                <a:xfrm>
                                  <a:off x="4464" y="960"/>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0" name="Object 56"/>
                    <p:cNvGraphicFramePr>
                      <a:graphicFrameLocks noChangeAspect="1"/>
                    </p:cNvGraphicFramePr>
                    <p:nvPr/>
                  </p:nvGraphicFramePr>
                  <p:xfrm>
                    <a:off x="4464" y="960"/>
                    <a:ext cx="141" cy="144"/>
                  </p:xfrm>
                  <a:graphic>
                    <a:graphicData uri="http://schemas.openxmlformats.org/presentationml/2006/ole">
                      <mc:AlternateContent>
                        <mc:Choice xmlns:v="urn:schemas-microsoft-com:vml" Requires="v">
                          <p:oleObj spid="_x0000_s146671" name="Clip" r:id="rId25" imgW="380852" imgH="390270" progId="MS_ClipArt_Gallery.5">
                            <p:embed/>
                          </p:oleObj>
                        </mc:Choice>
                        <mc:Fallback>
                          <p:oleObj name="Clip" r:id="rId25" imgW="380852" imgH="390270" progId="MS_ClipArt_Gallery.5">
                            <p:embed/>
                            <p:pic>
                              <p:nvPicPr>
                                <p:cNvPr id="70" name="Object 5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64" y="960"/>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1" name="Object 57"/>
                    <p:cNvGraphicFramePr>
                      <a:graphicFrameLocks noChangeAspect="1"/>
                    </p:cNvGraphicFramePr>
                    <p:nvPr/>
                  </p:nvGraphicFramePr>
                  <p:xfrm>
                    <a:off x="3552" y="1104"/>
                    <a:ext cx="141" cy="144"/>
                  </p:xfrm>
                  <a:graphic>
                    <a:graphicData uri="http://schemas.openxmlformats.org/presentationml/2006/ole">
                      <mc:AlternateContent>
                        <mc:Choice xmlns:v="urn:schemas-microsoft-com:vml" Requires="v">
                          <p:oleObj spid="_x0000_s146972" name="Clip" r:id="rId26" imgW="380852" imgH="390270" progId="MS_ClipArt_Gallery.2">
                            <p:embed/>
                          </p:oleObj>
                        </mc:Choice>
                        <mc:Fallback>
                          <p:oleObj name="Clip" r:id="rId26" imgW="380852" imgH="390270" progId="MS_ClipArt_Gallery.2">
                            <p:embed/>
                            <p:pic>
                              <p:nvPicPr>
                                <p:cNvPr id="71" name="Object 57"/>
                                <p:cNvPicPr>
                                  <a:picLocks noChangeAspect="1" noChangeArrowheads="1"/>
                                </p:cNvPicPr>
                                <p:nvPr/>
                              </p:nvPicPr>
                              <p:blipFill>
                                <a:blip r:embed="rId7">
                                  <a:extLst>
                                    <a:ext uri="{28A0092B-C50C-407E-A947-70E740481C1C}">
                                      <a14:useLocalDpi val="0"/>
                                    </a:ext>
                                  </a:extLst>
                                </a:blip>
                                <a:srcRect/>
                                <a:stretch>
                                  <a:fillRect/>
                                </a:stretch>
                              </p:blipFill>
                              <p:spPr bwMode="auto">
                                <a:xfrm>
                                  <a:off x="3552" y="1104"/>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1" name="Object 57"/>
                    <p:cNvGraphicFramePr>
                      <a:graphicFrameLocks noChangeAspect="1"/>
                    </p:cNvGraphicFramePr>
                    <p:nvPr/>
                  </p:nvGraphicFramePr>
                  <p:xfrm>
                    <a:off x="3552" y="1104"/>
                    <a:ext cx="141" cy="144"/>
                  </p:xfrm>
                  <a:graphic>
                    <a:graphicData uri="http://schemas.openxmlformats.org/presentationml/2006/ole">
                      <mc:AlternateContent>
                        <mc:Choice xmlns:v="urn:schemas-microsoft-com:vml" Requires="v">
                          <p:oleObj spid="_x0000_s146672" name="Clip" r:id="rId27" imgW="380852" imgH="390270" progId="MS_ClipArt_Gallery.2">
                            <p:embed/>
                          </p:oleObj>
                        </mc:Choice>
                        <mc:Fallback>
                          <p:oleObj name="Clip" r:id="rId27" imgW="380852" imgH="390270" progId="MS_ClipArt_Gallery.2">
                            <p:embed/>
                            <p:pic>
                              <p:nvPicPr>
                                <p:cNvPr id="71" name="Object 5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52" y="110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2" name="Object 58"/>
                    <p:cNvGraphicFramePr>
                      <a:graphicFrameLocks noChangeAspect="1"/>
                    </p:cNvGraphicFramePr>
                    <p:nvPr/>
                  </p:nvGraphicFramePr>
                  <p:xfrm>
                    <a:off x="5376" y="1008"/>
                    <a:ext cx="141" cy="144"/>
                  </p:xfrm>
                  <a:graphic>
                    <a:graphicData uri="http://schemas.openxmlformats.org/presentationml/2006/ole">
                      <mc:AlternateContent>
                        <mc:Choice xmlns:v="urn:schemas-microsoft-com:vml" Requires="v">
                          <p:oleObj spid="_x0000_s146973" name="Clip" r:id="rId28" imgW="380852" imgH="390270" progId="MS_ClipArt_Gallery.2">
                            <p:embed/>
                          </p:oleObj>
                        </mc:Choice>
                        <mc:Fallback>
                          <p:oleObj name="Clip" r:id="rId28" imgW="380852" imgH="390270" progId="MS_ClipArt_Gallery.2">
                            <p:embed/>
                            <p:pic>
                              <p:nvPicPr>
                                <p:cNvPr id="72" name="Object 58"/>
                                <p:cNvPicPr>
                                  <a:picLocks noChangeAspect="1" noChangeArrowheads="1"/>
                                </p:cNvPicPr>
                                <p:nvPr/>
                              </p:nvPicPr>
                              <p:blipFill>
                                <a:blip r:embed="rId13">
                                  <a:extLst>
                                    <a:ext uri="{28A0092B-C50C-407E-A947-70E740481C1C}">
                                      <a14:useLocalDpi val="0"/>
                                    </a:ext>
                                  </a:extLst>
                                </a:blip>
                                <a:srcRect/>
                                <a:stretch>
                                  <a:fillRect/>
                                </a:stretch>
                              </p:blipFill>
                              <p:spPr bwMode="auto">
                                <a:xfrm>
                                  <a:off x="5376" y="1008"/>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2" name="Object 58"/>
                    <p:cNvGraphicFramePr>
                      <a:graphicFrameLocks noChangeAspect="1"/>
                    </p:cNvGraphicFramePr>
                    <p:nvPr/>
                  </p:nvGraphicFramePr>
                  <p:xfrm>
                    <a:off x="5376" y="1008"/>
                    <a:ext cx="141" cy="144"/>
                  </p:xfrm>
                  <a:graphic>
                    <a:graphicData uri="http://schemas.openxmlformats.org/presentationml/2006/ole">
                      <mc:AlternateContent>
                        <mc:Choice xmlns:v="urn:schemas-microsoft-com:vml" Requires="v">
                          <p:oleObj spid="_x0000_s146673" name="Clip" r:id="rId29" imgW="380852" imgH="390270" progId="MS_ClipArt_Gallery.2">
                            <p:embed/>
                          </p:oleObj>
                        </mc:Choice>
                        <mc:Fallback>
                          <p:oleObj name="Clip" r:id="rId29" imgW="380852" imgH="390270" progId="MS_ClipArt_Gallery.2">
                            <p:embed/>
                            <p:pic>
                              <p:nvPicPr>
                                <p:cNvPr id="72" name="Object 5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76" y="1008"/>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p:grpSp>
        <mc:AlternateContent xmlns:mc="http://schemas.openxmlformats.org/markup-compatibility/2006" xmlns:a14="http://schemas.microsoft.com/office/drawing/2010/main">
          <mc:Choice Requires="a14">
            <p:sp>
              <p:nvSpPr>
                <p:cNvPr id="90" name="矩形 89"/>
                <p:cNvSpPr/>
                <p:nvPr/>
              </p:nvSpPr>
              <p:spPr>
                <a:xfrm>
                  <a:off x="5773809" y="2400033"/>
                  <a:ext cx="613693"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rPr>
                              <m:t>1</m:t>
                            </m:r>
                          </m:sub>
                        </m:sSub>
                      </m:oMath>
                    </m:oMathPara>
                  </a14:m>
                  <a:endParaRPr lang="zh-CN" altLang="en-US" sz="2800" dirty="0">
                    <a:latin typeface="+mn-lt"/>
                    <a:ea typeface="+mn-ea"/>
                  </a:endParaRPr>
                </a:p>
              </p:txBody>
            </p:sp>
          </mc:Choice>
          <mc:Fallback xmlns="">
            <p:sp>
              <p:nvSpPr>
                <p:cNvPr id="90" name="矩形 89"/>
                <p:cNvSpPr>
                  <a:spLocks noRot="1" noChangeAspect="1" noMove="1" noResize="1" noEditPoints="1" noAdjustHandles="1" noChangeArrowheads="1" noChangeShapeType="1" noTextEdit="1"/>
                </p:cNvSpPr>
                <p:nvPr/>
              </p:nvSpPr>
              <p:spPr>
                <a:xfrm>
                  <a:off x="5773809" y="2400033"/>
                  <a:ext cx="613693" cy="575479"/>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矩形 90"/>
                <p:cNvSpPr/>
                <p:nvPr/>
              </p:nvSpPr>
              <p:spPr>
                <a:xfrm>
                  <a:off x="8118012" y="1538457"/>
                  <a:ext cx="62196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rPr>
                              <m:t>2</m:t>
                            </m:r>
                          </m:sub>
                        </m:sSub>
                      </m:oMath>
                    </m:oMathPara>
                  </a14:m>
                  <a:endParaRPr lang="zh-CN" altLang="en-US" sz="2800" dirty="0">
                    <a:latin typeface="+mn-lt"/>
                    <a:ea typeface="+mn-ea"/>
                  </a:endParaRPr>
                </a:p>
              </p:txBody>
            </p:sp>
          </mc:Choice>
          <mc:Fallback xmlns="">
            <p:sp>
              <p:nvSpPr>
                <p:cNvPr id="91" name="矩形 90"/>
                <p:cNvSpPr>
                  <a:spLocks noRot="1" noChangeAspect="1" noMove="1" noResize="1" noEditPoints="1" noAdjustHandles="1" noChangeArrowheads="1" noChangeShapeType="1" noTextEdit="1"/>
                </p:cNvSpPr>
                <p:nvPr/>
              </p:nvSpPr>
              <p:spPr>
                <a:xfrm>
                  <a:off x="8118012" y="1538457"/>
                  <a:ext cx="621965" cy="575479"/>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矩形 91"/>
                <p:cNvSpPr/>
                <p:nvPr/>
              </p:nvSpPr>
              <p:spPr>
                <a:xfrm>
                  <a:off x="6812023" y="3027496"/>
                  <a:ext cx="7346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1</m:t>
                            </m:r>
                          </m:sub>
                        </m:sSub>
                      </m:oMath>
                    </m:oMathPara>
                  </a14:m>
                  <a:endParaRPr lang="zh-CN" altLang="en-US" sz="2800" dirty="0">
                    <a:latin typeface="+mn-lt"/>
                    <a:ea typeface="+mn-ea"/>
                  </a:endParaRPr>
                </a:p>
              </p:txBody>
            </p:sp>
          </mc:Choice>
          <mc:Fallback xmlns="">
            <p:sp>
              <p:nvSpPr>
                <p:cNvPr id="92" name="矩形 91"/>
                <p:cNvSpPr>
                  <a:spLocks noRot="1" noChangeAspect="1" noMove="1" noResize="1" noEditPoints="1" noAdjustHandles="1" noChangeArrowheads="1" noChangeShapeType="1" noTextEdit="1"/>
                </p:cNvSpPr>
                <p:nvPr/>
              </p:nvSpPr>
              <p:spPr>
                <a:xfrm>
                  <a:off x="6812023" y="3027496"/>
                  <a:ext cx="734688" cy="523220"/>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p:cNvSpPr/>
                <p:nvPr/>
              </p:nvSpPr>
              <p:spPr>
                <a:xfrm>
                  <a:off x="7897348" y="2705563"/>
                  <a:ext cx="7429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2</m:t>
                            </m:r>
                          </m:sub>
                        </m:sSub>
                      </m:oMath>
                    </m:oMathPara>
                  </a14:m>
                  <a:endParaRPr lang="zh-CN" altLang="en-US" sz="2800" dirty="0">
                    <a:latin typeface="+mn-lt"/>
                    <a:ea typeface="+mn-ea"/>
                  </a:endParaRPr>
                </a:p>
              </p:txBody>
            </p:sp>
          </mc:Choice>
          <mc:Fallback xmlns="">
            <p:sp>
              <p:nvSpPr>
                <p:cNvPr id="93" name="矩形 92"/>
                <p:cNvSpPr>
                  <a:spLocks noRot="1" noChangeAspect="1" noMove="1" noResize="1" noEditPoints="1" noAdjustHandles="1" noChangeArrowheads="1" noChangeShapeType="1" noTextEdit="1"/>
                </p:cNvSpPr>
                <p:nvPr/>
              </p:nvSpPr>
              <p:spPr>
                <a:xfrm>
                  <a:off x="7897348" y="2705563"/>
                  <a:ext cx="742960" cy="523220"/>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p:cNvSpPr/>
                <p:nvPr/>
              </p:nvSpPr>
              <p:spPr>
                <a:xfrm>
                  <a:off x="7473688" y="2225858"/>
                  <a:ext cx="734945"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𝑓</m:t>
                                </m:r>
                              </m:e>
                            </m:acc>
                          </m:e>
                          <m:sub>
                            <m:r>
                              <a:rPr lang="en-US" altLang="zh-CN" sz="2800" b="0" i="1" smtClean="0">
                                <a:solidFill>
                                  <a:srgbClr val="0000FF"/>
                                </a:solidFill>
                                <a:latin typeface="Cambria Math" panose="02040503050406030204" pitchFamily="18" charset="0"/>
                              </a:rPr>
                              <m:t>21</m:t>
                            </m:r>
                          </m:sub>
                        </m:sSub>
                      </m:oMath>
                    </m:oMathPara>
                  </a14:m>
                  <a:endParaRPr lang="zh-CN" altLang="en-US" sz="2800" dirty="0">
                    <a:latin typeface="+mn-lt"/>
                    <a:ea typeface="+mn-ea"/>
                  </a:endParaRPr>
                </a:p>
              </p:txBody>
            </p:sp>
          </mc:Choice>
          <mc:Fallback xmlns="">
            <p:sp>
              <p:nvSpPr>
                <p:cNvPr id="94" name="矩形 93"/>
                <p:cNvSpPr>
                  <a:spLocks noRot="1" noChangeAspect="1" noMove="1" noResize="1" noEditPoints="1" noAdjustHandles="1" noChangeArrowheads="1" noChangeShapeType="1" noTextEdit="1"/>
                </p:cNvSpPr>
                <p:nvPr/>
              </p:nvSpPr>
              <p:spPr>
                <a:xfrm>
                  <a:off x="7473688" y="2225858"/>
                  <a:ext cx="734945" cy="587981"/>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p:cNvSpPr/>
                <p:nvPr/>
              </p:nvSpPr>
              <p:spPr>
                <a:xfrm>
                  <a:off x="7013311" y="2348626"/>
                  <a:ext cx="726674"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𝑓</m:t>
                                </m:r>
                              </m:e>
                            </m:acc>
                          </m:e>
                          <m:sub>
                            <m:r>
                              <a:rPr lang="en-US" altLang="zh-CN" sz="2800" b="0" i="1" smtClean="0">
                                <a:solidFill>
                                  <a:srgbClr val="0000FF"/>
                                </a:solidFill>
                                <a:latin typeface="Cambria Math" panose="02040503050406030204" pitchFamily="18" charset="0"/>
                              </a:rPr>
                              <m:t>12</m:t>
                            </m:r>
                          </m:sub>
                        </m:sSub>
                      </m:oMath>
                    </m:oMathPara>
                  </a14:m>
                  <a:endParaRPr lang="zh-CN" altLang="en-US" sz="2800" dirty="0">
                    <a:latin typeface="+mn-lt"/>
                    <a:ea typeface="+mn-ea"/>
                  </a:endParaRPr>
                </a:p>
              </p:txBody>
            </p:sp>
          </mc:Choice>
          <mc:Fallback xmlns="">
            <p:sp>
              <p:nvSpPr>
                <p:cNvPr id="95" name="矩形 94"/>
                <p:cNvSpPr>
                  <a:spLocks noRot="1" noChangeAspect="1" noMove="1" noResize="1" noEditPoints="1" noAdjustHandles="1" noChangeArrowheads="1" noChangeShapeType="1" noTextEdit="1"/>
                </p:cNvSpPr>
                <p:nvPr/>
              </p:nvSpPr>
              <p:spPr>
                <a:xfrm>
                  <a:off x="7013311" y="2348626"/>
                  <a:ext cx="726674" cy="587981"/>
                </a:xfrm>
                <a:prstGeom prst="rect">
                  <a:avLst/>
                </a:prstGeom>
                <a:blipFill>
                  <a:blip r:embed="rId3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7" name="矩形 46"/>
              <p:cNvSpPr/>
              <p:nvPr/>
            </p:nvSpPr>
            <p:spPr>
              <a:xfrm>
                <a:off x="612774" y="1811105"/>
                <a:ext cx="4507837" cy="110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mn-ea"/>
                            </a:rPr>
                          </m:ctrlPr>
                        </m:naryPr>
                        <m:sub>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2</m:t>
                              </m:r>
                            </m:sub>
                          </m:sSub>
                        </m:sup>
                        <m:e>
                          <m:d>
                            <m:dPr>
                              <m:ctrlPr>
                                <a:rPr lang="en-US" altLang="zh-CN" sz="2800" i="1">
                                  <a:solidFill>
                                    <a:srgbClr val="0000FF"/>
                                  </a:solidFill>
                                  <a:latin typeface="Cambria Math"/>
                                </a:rPr>
                              </m:ctrlPr>
                            </m:dPr>
                            <m:e>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𝑓</m:t>
                                      </m:r>
                                    </m:e>
                                  </m:acc>
                                </m:e>
                                <m:sub>
                                  <m:r>
                                    <a:rPr lang="en-US" altLang="zh-CN" sz="2800" i="1">
                                      <a:solidFill>
                                        <a:srgbClr val="0000FF"/>
                                      </a:solidFill>
                                      <a:latin typeface="Cambria Math" panose="02040503050406030204" pitchFamily="18" charset="0"/>
                                    </a:rPr>
                                    <m:t>12</m:t>
                                  </m:r>
                                </m:sub>
                              </m:sSub>
                            </m:e>
                          </m:d>
                          <m:r>
                            <a:rPr lang="en-US" altLang="zh-CN" sz="2800" b="0" i="1" smtClean="0">
                              <a:solidFill>
                                <a:srgbClr val="0000FF"/>
                              </a:solidFill>
                              <a:latin typeface="Cambria Math" panose="02040503050406030204" pitchFamily="18" charset="0"/>
                            </a:rPr>
                            <m:t>𝑑𝑡</m:t>
                          </m:r>
                        </m:e>
                      </m:nary>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1</m:t>
                              </m:r>
                            </m:sub>
                          </m:sSub>
                        </m:e>
                      </m:d>
                    </m:oMath>
                  </m:oMathPara>
                </a14:m>
                <a:endParaRPr lang="zh-CN" altLang="en-US" sz="2800" dirty="0">
                  <a:latin typeface="+mn-lt"/>
                  <a:ea typeface="+mn-ea"/>
                </a:endParaRPr>
              </a:p>
            </p:txBody>
          </p:sp>
        </mc:Choice>
        <mc:Fallback xmlns="">
          <p:sp>
            <p:nvSpPr>
              <p:cNvPr id="47" name="矩形 46"/>
              <p:cNvSpPr>
                <a:spLocks noRot="1" noChangeAspect="1" noMove="1" noResize="1" noEditPoints="1" noAdjustHandles="1" noChangeArrowheads="1" noChangeShapeType="1" noTextEdit="1"/>
              </p:cNvSpPr>
              <p:nvPr/>
            </p:nvSpPr>
            <p:spPr>
              <a:xfrm>
                <a:off x="612774" y="1811105"/>
                <a:ext cx="4507837" cy="1106585"/>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612774" y="3492985"/>
                <a:ext cx="4507837" cy="110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mn-ea"/>
                            </a:rPr>
                          </m:ctrlPr>
                        </m:naryPr>
                        <m:sub>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2</m:t>
                              </m:r>
                            </m:sub>
                          </m:sSub>
                        </m:sup>
                        <m:e>
                          <m:d>
                            <m:dPr>
                              <m:ctrlPr>
                                <a:rPr lang="en-US" altLang="zh-CN" sz="2800" i="1">
                                  <a:solidFill>
                                    <a:srgbClr val="0000FF"/>
                                  </a:solidFill>
                                  <a:latin typeface="Cambria Math"/>
                                </a:rPr>
                              </m:ctrlPr>
                            </m:dPr>
                            <m:e>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e>
                                <m:sub>
                                  <m:r>
                                    <a:rPr lang="en-US" altLang="zh-CN" sz="2800" i="1">
                                      <a:solidFill>
                                        <a:srgbClr val="0000FF"/>
                                      </a:solidFill>
                                      <a:latin typeface="Cambria Math" panose="02040503050406030204" pitchFamily="18" charset="0"/>
                                    </a:rPr>
                                    <m:t>2</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𝑓</m:t>
                                      </m:r>
                                    </m:e>
                                  </m:acc>
                                </m:e>
                                <m:sub>
                                  <m:r>
                                    <a:rPr lang="en-US" altLang="zh-CN" sz="2800" i="1">
                                      <a:solidFill>
                                        <a:srgbClr val="0000FF"/>
                                      </a:solidFill>
                                      <a:latin typeface="Cambria Math" panose="02040503050406030204" pitchFamily="18" charset="0"/>
                                    </a:rPr>
                                    <m:t>21</m:t>
                                  </m:r>
                                </m:sub>
                              </m:sSub>
                            </m:e>
                          </m:d>
                          <m:r>
                            <a:rPr lang="en-US" altLang="zh-CN" sz="2800" b="0" i="1" smtClean="0">
                              <a:solidFill>
                                <a:srgbClr val="0000FF"/>
                              </a:solidFill>
                              <a:latin typeface="Cambria Math" panose="02040503050406030204" pitchFamily="18" charset="0"/>
                            </a:rPr>
                            <m:t>𝑑𝑡</m:t>
                          </m:r>
                        </m:e>
                      </m:nary>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2</m:t>
                              </m:r>
                            </m:sub>
                          </m:sSub>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2</m:t>
                              </m:r>
                            </m:sub>
                          </m:sSub>
                        </m:e>
                      </m:d>
                    </m:oMath>
                  </m:oMathPara>
                </a14:m>
                <a:endParaRPr lang="zh-CN" altLang="en-US" sz="2800" dirty="0">
                  <a:latin typeface="+mn-lt"/>
                  <a:ea typeface="+mn-ea"/>
                </a:endParaRPr>
              </a:p>
            </p:txBody>
          </p:sp>
        </mc:Choice>
        <mc:Fallback xmlns="">
          <p:sp>
            <p:nvSpPr>
              <p:cNvPr id="48" name="矩形 47"/>
              <p:cNvSpPr>
                <a:spLocks noRot="1" noChangeAspect="1" noMove="1" noResize="1" noEditPoints="1" noAdjustHandles="1" noChangeArrowheads="1" noChangeShapeType="1" noTextEdit="1"/>
              </p:cNvSpPr>
              <p:nvPr/>
            </p:nvSpPr>
            <p:spPr>
              <a:xfrm>
                <a:off x="612774" y="3492985"/>
                <a:ext cx="4507837" cy="1106585"/>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612774" y="5226612"/>
                <a:ext cx="9161547" cy="110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mn-ea"/>
                            </a:rPr>
                          </m:ctrlPr>
                        </m:naryPr>
                        <m:sub>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2</m:t>
                              </m:r>
                            </m:sub>
                          </m:sSub>
                        </m:sup>
                        <m:e>
                          <m:d>
                            <m:dPr>
                              <m:ctrlPr>
                                <a:rPr lang="en-US" altLang="zh-CN" sz="2800" i="1">
                                  <a:solidFill>
                                    <a:srgbClr val="0000FF"/>
                                  </a:solidFill>
                                  <a:latin typeface="Cambria Math"/>
                                </a:rPr>
                              </m:ctrlPr>
                            </m:dPr>
                            <m:e>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𝑓</m:t>
                                      </m:r>
                                    </m:e>
                                  </m:acc>
                                </m:e>
                                <m:sub>
                                  <m:r>
                                    <a:rPr lang="en-US" altLang="zh-CN" sz="2800" i="1">
                                      <a:solidFill>
                                        <a:srgbClr val="0000FF"/>
                                      </a:solidFill>
                                      <a:latin typeface="Cambria Math" panose="02040503050406030204" pitchFamily="18" charset="0"/>
                                    </a:rPr>
                                    <m:t>12</m:t>
                                  </m:r>
                                </m:sub>
                              </m:sSub>
                            </m:e>
                          </m:d>
                          <m:r>
                            <a:rPr lang="en-US" altLang="zh-CN" sz="2800" b="0" i="1" smtClean="0">
                              <a:solidFill>
                                <a:srgbClr val="0000FF"/>
                              </a:solidFill>
                              <a:latin typeface="Cambria Math" panose="02040503050406030204" pitchFamily="18" charset="0"/>
                            </a:rPr>
                            <m:t>𝑑𝑡</m:t>
                          </m:r>
                        </m:e>
                      </m:nary>
                      <m:r>
                        <a:rPr lang="en-US" altLang="zh-CN" sz="2800" i="1">
                          <a:solidFill>
                            <a:srgbClr val="0000FF"/>
                          </a:solidFill>
                          <a:latin typeface="Cambria Math" panose="02040503050406030204" pitchFamily="18" charset="0"/>
                        </a:rPr>
                        <m:t>+</m:t>
                      </m:r>
                      <m:nary>
                        <m:naryPr>
                          <m:ctrlPr>
                            <a:rPr lang="en-US" altLang="zh-CN" sz="2800" i="1">
                              <a:solidFill>
                                <a:srgbClr val="0000FF"/>
                              </a:solidFill>
                              <a:latin typeface="Cambria Math"/>
                            </a:rPr>
                          </m:ctrlPr>
                        </m:naryPr>
                        <m: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1</m:t>
                              </m:r>
                            </m:sub>
                          </m:sSub>
                        </m:sub>
                        <m:sup>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2</m:t>
                              </m:r>
                            </m:sub>
                          </m:sSub>
                        </m:sup>
                        <m:e>
                          <m:d>
                            <m:dPr>
                              <m:ctrlPr>
                                <a:rPr lang="en-US" altLang="zh-CN" sz="2800" i="1">
                                  <a:solidFill>
                                    <a:srgbClr val="0000FF"/>
                                  </a:solidFill>
                                  <a:latin typeface="Cambria Math"/>
                                </a:rPr>
                              </m:ctrlPr>
                            </m:dPr>
                            <m:e>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e>
                                <m:sub>
                                  <m:r>
                                    <a:rPr lang="en-US" altLang="zh-CN" sz="2800" i="1">
                                      <a:solidFill>
                                        <a:srgbClr val="0000FF"/>
                                      </a:solidFill>
                                      <a:latin typeface="Cambria Math" panose="02040503050406030204" pitchFamily="18" charset="0"/>
                                    </a:rPr>
                                    <m:t>2</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𝑓</m:t>
                                      </m:r>
                                    </m:e>
                                  </m:acc>
                                </m:e>
                                <m:sub>
                                  <m:r>
                                    <a:rPr lang="en-US" altLang="zh-CN" sz="2800" i="1">
                                      <a:solidFill>
                                        <a:srgbClr val="0000FF"/>
                                      </a:solidFill>
                                      <a:latin typeface="Cambria Math" panose="02040503050406030204" pitchFamily="18" charset="0"/>
                                    </a:rPr>
                                    <m:t>21</m:t>
                                  </m:r>
                                </m:sub>
                              </m:sSub>
                            </m:e>
                          </m:d>
                          <m:r>
                            <a:rPr lang="en-US" altLang="zh-CN" sz="2800" i="1">
                              <a:solidFill>
                                <a:srgbClr val="0000FF"/>
                              </a:solidFill>
                              <a:latin typeface="Cambria Math" panose="02040503050406030204" pitchFamily="18" charset="0"/>
                            </a:rPr>
                            <m:t>𝑑𝑡</m:t>
                          </m:r>
                        </m:e>
                      </m:nary>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1</m:t>
                              </m:r>
                            </m:sub>
                          </m:sSub>
                        </m:e>
                      </m:d>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2</m:t>
                              </m:r>
                            </m:sub>
                          </m:sSub>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2</m:t>
                              </m:r>
                            </m:sub>
                          </m:sSub>
                        </m:e>
                      </m:d>
                    </m:oMath>
                  </m:oMathPara>
                </a14:m>
                <a:endParaRPr lang="zh-CN" altLang="en-US" sz="2800" dirty="0">
                  <a:latin typeface="+mn-lt"/>
                  <a:ea typeface="+mn-ea"/>
                </a:endParaRPr>
              </a:p>
            </p:txBody>
          </p:sp>
        </mc:Choice>
        <mc:Fallback xmlns="">
          <p:sp>
            <p:nvSpPr>
              <p:cNvPr id="50" name="矩形 49"/>
              <p:cNvSpPr>
                <a:spLocks noRot="1" noChangeAspect="1" noMove="1" noResize="1" noEditPoints="1" noAdjustHandles="1" noChangeArrowheads="1" noChangeShapeType="1" noTextEdit="1"/>
              </p:cNvSpPr>
              <p:nvPr/>
            </p:nvSpPr>
            <p:spPr>
              <a:xfrm>
                <a:off x="612774" y="5226612"/>
                <a:ext cx="9161547" cy="1106585"/>
              </a:xfrm>
              <a:prstGeom prst="rect">
                <a:avLst/>
              </a:prstGeom>
              <a:blipFill>
                <a:blip r:embed="rId3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6165893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left)">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left)">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left)">
                                      <p:cBhvr>
                                        <p:cTn id="27" dur="500"/>
                                        <p:tgtEl>
                                          <p:spTgt spid="5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left)">
                                      <p:cBhvr>
                                        <p:cTn id="3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1" grpId="0"/>
      <p:bldP spid="53" grpId="0"/>
      <p:bldP spid="47" grpId="0"/>
      <p:bldP spid="48" grpId="0"/>
      <p:bldP spid="5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5" name="矩形 54"/>
              <p:cNvSpPr/>
              <p:nvPr/>
            </p:nvSpPr>
            <p:spPr>
              <a:xfrm>
                <a:off x="612774" y="958749"/>
                <a:ext cx="8003537" cy="110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mn-ea"/>
                            </a:rPr>
                          </m:ctrlPr>
                        </m:naryPr>
                        <m:sub>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2</m:t>
                              </m:r>
                            </m:sub>
                          </m:sSub>
                        </m:sup>
                        <m:e>
                          <m:d>
                            <m:dPr>
                              <m:begChr m:val="["/>
                              <m:endChr m:val="]"/>
                              <m:ctrlPr>
                                <a:rPr lang="en-US" altLang="zh-CN" sz="2800" b="0" i="1" smtClean="0">
                                  <a:solidFill>
                                    <a:srgbClr val="0000FF"/>
                                  </a:solidFill>
                                  <a:latin typeface="Cambria Math"/>
                                  <a:ea typeface="+mn-ea"/>
                                </a:rPr>
                              </m:ctrlPr>
                            </m:dPr>
                            <m:e>
                              <m:d>
                                <m:dPr>
                                  <m:ctrlPr>
                                    <a:rPr lang="en-US" altLang="zh-CN" sz="2800" i="1">
                                      <a:solidFill>
                                        <a:srgbClr val="0000FF"/>
                                      </a:solidFill>
                                      <a:latin typeface="Cambria Math"/>
                                    </a:rPr>
                                  </m:ctrlPr>
                                </m:dPr>
                                <m:e>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e>
                                    <m:sub>
                                      <m:r>
                                        <a:rPr lang="en-US" altLang="zh-CN" sz="2800" i="1">
                                          <a:solidFill>
                                            <a:srgbClr val="0000FF"/>
                                          </a:solidFill>
                                          <a:latin typeface="Cambria Math" panose="02040503050406030204" pitchFamily="18" charset="0"/>
                                        </a:rPr>
                                        <m:t>2</m:t>
                                      </m:r>
                                    </m:sub>
                                  </m:sSub>
                                </m:e>
                              </m:d>
                              <m:r>
                                <a:rPr lang="en-US" altLang="zh-CN" sz="2800" i="1">
                                  <a:solidFill>
                                    <a:srgbClr val="0000FF"/>
                                  </a:solidFill>
                                  <a:latin typeface="Cambria Math" panose="02040503050406030204" pitchFamily="18" charset="0"/>
                                </a:rPr>
                                <m:t>+</m:t>
                              </m:r>
                              <m:d>
                                <m:dPr>
                                  <m:ctrlPr>
                                    <a:rPr lang="en-US" altLang="zh-CN" sz="2800" i="1">
                                      <a:solidFill>
                                        <a:srgbClr val="0000FF"/>
                                      </a:solidFill>
                                      <a:latin typeface="Cambria Math"/>
                                    </a:rPr>
                                  </m:ctrlPr>
                                </m:dPr>
                                <m:e>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𝑓</m:t>
                                          </m:r>
                                        </m:e>
                                      </m:acc>
                                    </m:e>
                                    <m:sub>
                                      <m:r>
                                        <a:rPr lang="en-US" altLang="zh-CN" sz="2800" i="1">
                                          <a:solidFill>
                                            <a:srgbClr val="0000FF"/>
                                          </a:solidFill>
                                          <a:latin typeface="Cambria Math" panose="02040503050406030204" pitchFamily="18" charset="0"/>
                                        </a:rPr>
                                        <m:t>12</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𝑓</m:t>
                                          </m:r>
                                        </m:e>
                                      </m:acc>
                                    </m:e>
                                    <m:sub>
                                      <m:r>
                                        <a:rPr lang="en-US" altLang="zh-CN" sz="2800" i="1">
                                          <a:solidFill>
                                            <a:srgbClr val="0000FF"/>
                                          </a:solidFill>
                                          <a:latin typeface="Cambria Math" panose="02040503050406030204" pitchFamily="18" charset="0"/>
                                        </a:rPr>
                                        <m:t>21</m:t>
                                      </m:r>
                                    </m:sub>
                                  </m:sSub>
                                </m:e>
                              </m:d>
                            </m:e>
                          </m:d>
                          <m:r>
                            <a:rPr lang="en-US" altLang="zh-CN" sz="2800" b="0" i="1" smtClean="0">
                              <a:solidFill>
                                <a:srgbClr val="0000FF"/>
                              </a:solidFill>
                              <a:latin typeface="Cambria Math" panose="02040503050406030204" pitchFamily="18" charset="0"/>
                            </a:rPr>
                            <m:t>𝑑𝑡</m:t>
                          </m:r>
                        </m:e>
                      </m:nary>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2</m:t>
                              </m:r>
                            </m:sub>
                          </m:sSub>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2</m:t>
                              </m:r>
                            </m:sub>
                          </m:sSub>
                        </m:e>
                      </m:d>
                    </m:oMath>
                  </m:oMathPara>
                </a14:m>
                <a:endParaRPr lang="zh-CN" altLang="en-US" sz="2800" dirty="0">
                  <a:latin typeface="+mn-lt"/>
                  <a:ea typeface="+mn-ea"/>
                </a:endParaRPr>
              </a:p>
            </p:txBody>
          </p:sp>
        </mc:Choice>
        <mc:Fallback xmlns="">
          <p:sp>
            <p:nvSpPr>
              <p:cNvPr id="55" name="矩形 54"/>
              <p:cNvSpPr>
                <a:spLocks noRot="1" noChangeAspect="1" noMove="1" noResize="1" noEditPoints="1" noAdjustHandles="1" noChangeArrowheads="1" noChangeShapeType="1" noTextEdit="1"/>
              </p:cNvSpPr>
              <p:nvPr/>
            </p:nvSpPr>
            <p:spPr>
              <a:xfrm>
                <a:off x="612774" y="958749"/>
                <a:ext cx="8003537" cy="1106585"/>
              </a:xfrm>
              <a:prstGeom prst="rect">
                <a:avLst/>
              </a:prstGeom>
              <a:blipFill>
                <a:blip r:embed="rId3"/>
                <a:stretch>
                  <a:fillRect/>
                </a:stretch>
              </a:blipFill>
            </p:spPr>
            <p:txBody>
              <a:bodyPr/>
              <a:lstStyle/>
              <a:p>
                <a:r>
                  <a:rPr lang="zh-CN" altLang="en-US">
                    <a:noFill/>
                  </a:rPr>
                  <a:t> </a:t>
                </a:r>
              </a:p>
            </p:txBody>
          </p:sp>
        </mc:Fallback>
      </mc:AlternateContent>
      <p:sp>
        <p:nvSpPr>
          <p:cNvPr id="58" name="Line 31"/>
          <p:cNvSpPr>
            <a:spLocks noChangeShapeType="1"/>
          </p:cNvSpPr>
          <p:nvPr/>
        </p:nvSpPr>
        <p:spPr bwMode="auto">
          <a:xfrm>
            <a:off x="1493226" y="1824132"/>
            <a:ext cx="1268413" cy="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61" name="Line 33"/>
          <p:cNvSpPr>
            <a:spLocks noChangeShapeType="1"/>
          </p:cNvSpPr>
          <p:nvPr/>
        </p:nvSpPr>
        <p:spPr bwMode="auto">
          <a:xfrm>
            <a:off x="3441817" y="1824132"/>
            <a:ext cx="1438275"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64" name="Line 34"/>
          <p:cNvSpPr>
            <a:spLocks noChangeShapeType="1"/>
          </p:cNvSpPr>
          <p:nvPr/>
        </p:nvSpPr>
        <p:spPr bwMode="auto">
          <a:xfrm>
            <a:off x="5948127" y="1824132"/>
            <a:ext cx="2398629" cy="0"/>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65" name="Text Box 5"/>
          <p:cNvSpPr txBox="1">
            <a:spLocks noChangeArrowheads="1"/>
          </p:cNvSpPr>
          <p:nvPr/>
        </p:nvSpPr>
        <p:spPr bwMode="auto">
          <a:xfrm>
            <a:off x="612773" y="3288992"/>
            <a:ext cx="3590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r>
              <a:rPr lang="zh-CN" altLang="en-US" b="0" dirty="0">
                <a:solidFill>
                  <a:srgbClr val="0000FF"/>
                </a:solidFill>
                <a:latin typeface="+mn-lt"/>
                <a:ea typeface="+mn-ea"/>
              </a:rPr>
              <a:t>根据牛顿第三定律</a:t>
            </a:r>
          </a:p>
        </p:txBody>
      </p:sp>
      <p:sp>
        <p:nvSpPr>
          <p:cNvPr id="54"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两个质点的系统</a:t>
            </a:r>
          </a:p>
        </p:txBody>
      </p:sp>
      <p:grpSp>
        <p:nvGrpSpPr>
          <p:cNvPr id="4" name="组合 3"/>
          <p:cNvGrpSpPr/>
          <p:nvPr/>
        </p:nvGrpSpPr>
        <p:grpSpPr>
          <a:xfrm>
            <a:off x="6399167" y="3288992"/>
            <a:ext cx="3352800" cy="2895600"/>
            <a:chOff x="6399167" y="3485986"/>
            <a:chExt cx="3352800" cy="2895600"/>
          </a:xfrm>
        </p:grpSpPr>
        <p:grpSp>
          <p:nvGrpSpPr>
            <p:cNvPr id="69" name="Group 21"/>
            <p:cNvGrpSpPr>
              <a:grpSpLocks/>
            </p:cNvGrpSpPr>
            <p:nvPr/>
          </p:nvGrpSpPr>
          <p:grpSpPr bwMode="auto">
            <a:xfrm>
              <a:off x="6399167" y="3485986"/>
              <a:ext cx="3352800" cy="2895600"/>
              <a:chOff x="3456" y="480"/>
              <a:chExt cx="2112" cy="1824"/>
            </a:xfrm>
          </p:grpSpPr>
          <p:grpSp>
            <p:nvGrpSpPr>
              <p:cNvPr id="70" name="Group 22"/>
              <p:cNvGrpSpPr>
                <a:grpSpLocks/>
              </p:cNvGrpSpPr>
              <p:nvPr/>
            </p:nvGrpSpPr>
            <p:grpSpPr bwMode="auto">
              <a:xfrm>
                <a:off x="3456" y="480"/>
                <a:ext cx="2112" cy="1824"/>
                <a:chOff x="3408" y="576"/>
                <a:chExt cx="2112" cy="1824"/>
              </a:xfrm>
            </p:grpSpPr>
            <p:sp>
              <p:nvSpPr>
                <p:cNvPr id="99" name="Rectangle 23"/>
                <p:cNvSpPr>
                  <a:spLocks noChangeArrowheads="1"/>
                </p:cNvSpPr>
                <p:nvPr/>
              </p:nvSpPr>
              <p:spPr bwMode="auto">
                <a:xfrm>
                  <a:off x="3408" y="576"/>
                  <a:ext cx="2112" cy="1824"/>
                </a:xfrm>
                <a:prstGeom prst="rect">
                  <a:avLst/>
                </a:prstGeom>
                <a:noFill/>
                <a:ln w="9525">
                  <a:solidFill>
                    <a:schemeClr val="tx1"/>
                  </a:solidFill>
                  <a:miter lim="800000"/>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100" name="Text Box 24"/>
                <p:cNvSpPr txBox="1">
                  <a:spLocks noChangeArrowheads="1"/>
                </p:cNvSpPr>
                <p:nvPr/>
              </p:nvSpPr>
              <p:spPr bwMode="auto">
                <a:xfrm>
                  <a:off x="3456" y="585"/>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b="0" dirty="0">
                      <a:solidFill>
                        <a:srgbClr val="FF0000"/>
                      </a:solidFill>
                      <a:latin typeface="+mn-lt"/>
                      <a:ea typeface="+mn-ea"/>
                    </a:rPr>
                    <a:t>质点系</a:t>
                  </a:r>
                </a:p>
              </p:txBody>
            </p:sp>
          </p:grpSp>
          <p:grpSp>
            <p:nvGrpSpPr>
              <p:cNvPr id="71" name="Group 25"/>
              <p:cNvGrpSpPr>
                <a:grpSpLocks/>
              </p:cNvGrpSpPr>
              <p:nvPr/>
            </p:nvGrpSpPr>
            <p:grpSpPr bwMode="auto">
              <a:xfrm>
                <a:off x="3552" y="912"/>
                <a:ext cx="1824" cy="1152"/>
                <a:chOff x="3600" y="1008"/>
                <a:chExt cx="1824" cy="1152"/>
              </a:xfrm>
            </p:grpSpPr>
            <p:sp>
              <p:nvSpPr>
                <p:cNvPr id="88" name="Oval 26"/>
                <p:cNvSpPr>
                  <a:spLocks noChangeArrowheads="1"/>
                </p:cNvSpPr>
                <p:nvPr/>
              </p:nvSpPr>
              <p:spPr bwMode="auto">
                <a:xfrm>
                  <a:off x="4320" y="1632"/>
                  <a:ext cx="48" cy="48"/>
                </a:xfrm>
                <a:prstGeom prst="ellipse">
                  <a:avLst/>
                </a:prstGeom>
                <a:solidFill>
                  <a:srgbClr val="FF3399"/>
                </a:solidFill>
                <a:ln w="9525">
                  <a:solidFill>
                    <a:schemeClr val="tx1"/>
                  </a:solidFill>
                  <a:round/>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89" name="Oval 27"/>
                <p:cNvSpPr>
                  <a:spLocks noChangeArrowheads="1"/>
                </p:cNvSpPr>
                <p:nvPr/>
              </p:nvSpPr>
              <p:spPr bwMode="auto">
                <a:xfrm>
                  <a:off x="4512" y="1008"/>
                  <a:ext cx="48" cy="48"/>
                </a:xfrm>
                <a:prstGeom prst="ellipse">
                  <a:avLst/>
                </a:prstGeom>
                <a:solidFill>
                  <a:srgbClr val="FF0000"/>
                </a:solidFill>
                <a:ln w="9525">
                  <a:solidFill>
                    <a:schemeClr val="tx1"/>
                  </a:solidFill>
                  <a:round/>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90" name="Oval 28"/>
                <p:cNvSpPr>
                  <a:spLocks noChangeArrowheads="1"/>
                </p:cNvSpPr>
                <p:nvPr/>
              </p:nvSpPr>
              <p:spPr bwMode="auto">
                <a:xfrm>
                  <a:off x="5328" y="2064"/>
                  <a:ext cx="48" cy="48"/>
                </a:xfrm>
                <a:prstGeom prst="ellipse">
                  <a:avLst/>
                </a:prstGeom>
                <a:solidFill>
                  <a:srgbClr val="FF0000"/>
                </a:solidFill>
                <a:ln w="9525">
                  <a:solidFill>
                    <a:schemeClr val="tx1"/>
                  </a:solidFill>
                  <a:round/>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91" name="Oval 29"/>
                <p:cNvSpPr>
                  <a:spLocks noChangeArrowheads="1"/>
                </p:cNvSpPr>
                <p:nvPr/>
              </p:nvSpPr>
              <p:spPr bwMode="auto">
                <a:xfrm>
                  <a:off x="5040" y="1413"/>
                  <a:ext cx="48" cy="48"/>
                </a:xfrm>
                <a:prstGeom prst="ellipse">
                  <a:avLst/>
                </a:prstGeom>
                <a:solidFill>
                  <a:srgbClr val="FF3399"/>
                </a:solidFill>
                <a:ln w="9525">
                  <a:solidFill>
                    <a:schemeClr val="tx1"/>
                  </a:solidFill>
                  <a:round/>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92" name="Oval 30"/>
                <p:cNvSpPr>
                  <a:spLocks noChangeArrowheads="1"/>
                </p:cNvSpPr>
                <p:nvPr/>
              </p:nvSpPr>
              <p:spPr bwMode="auto">
                <a:xfrm>
                  <a:off x="4128" y="1248"/>
                  <a:ext cx="48" cy="48"/>
                </a:xfrm>
                <a:prstGeom prst="ellipse">
                  <a:avLst/>
                </a:prstGeom>
                <a:solidFill>
                  <a:srgbClr val="FF0000"/>
                </a:solidFill>
                <a:ln w="9525">
                  <a:solidFill>
                    <a:schemeClr val="tx1"/>
                  </a:solidFill>
                  <a:round/>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93" name="Oval 31"/>
                <p:cNvSpPr>
                  <a:spLocks noChangeArrowheads="1"/>
                </p:cNvSpPr>
                <p:nvPr/>
              </p:nvSpPr>
              <p:spPr bwMode="auto">
                <a:xfrm>
                  <a:off x="3744" y="1776"/>
                  <a:ext cx="48" cy="48"/>
                </a:xfrm>
                <a:prstGeom prst="ellipse">
                  <a:avLst/>
                </a:prstGeom>
                <a:solidFill>
                  <a:srgbClr val="FF0000"/>
                </a:solidFill>
                <a:ln w="9525">
                  <a:solidFill>
                    <a:schemeClr val="tx1"/>
                  </a:solidFill>
                  <a:round/>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94" name="Oval 32"/>
                <p:cNvSpPr>
                  <a:spLocks noChangeArrowheads="1"/>
                </p:cNvSpPr>
                <p:nvPr/>
              </p:nvSpPr>
              <p:spPr bwMode="auto">
                <a:xfrm>
                  <a:off x="4128" y="2112"/>
                  <a:ext cx="48" cy="48"/>
                </a:xfrm>
                <a:prstGeom prst="ellipse">
                  <a:avLst/>
                </a:prstGeom>
                <a:solidFill>
                  <a:srgbClr val="FF0000"/>
                </a:solidFill>
                <a:ln w="9525">
                  <a:solidFill>
                    <a:schemeClr val="tx1"/>
                  </a:solidFill>
                  <a:round/>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95" name="Oval 33"/>
                <p:cNvSpPr>
                  <a:spLocks noChangeArrowheads="1"/>
                </p:cNvSpPr>
                <p:nvPr/>
              </p:nvSpPr>
              <p:spPr bwMode="auto">
                <a:xfrm>
                  <a:off x="5376" y="1056"/>
                  <a:ext cx="48" cy="48"/>
                </a:xfrm>
                <a:prstGeom prst="ellipse">
                  <a:avLst/>
                </a:prstGeom>
                <a:solidFill>
                  <a:srgbClr val="FF0000"/>
                </a:solidFill>
                <a:ln w="9525">
                  <a:solidFill>
                    <a:schemeClr val="tx1"/>
                  </a:solidFill>
                  <a:round/>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96" name="Oval 34"/>
                <p:cNvSpPr>
                  <a:spLocks noChangeArrowheads="1"/>
                </p:cNvSpPr>
                <p:nvPr/>
              </p:nvSpPr>
              <p:spPr bwMode="auto">
                <a:xfrm>
                  <a:off x="4656" y="2112"/>
                  <a:ext cx="48" cy="48"/>
                </a:xfrm>
                <a:prstGeom prst="ellipse">
                  <a:avLst/>
                </a:prstGeom>
                <a:solidFill>
                  <a:srgbClr val="FF0000"/>
                </a:solidFill>
                <a:ln w="9525">
                  <a:solidFill>
                    <a:schemeClr val="tx1"/>
                  </a:solidFill>
                  <a:round/>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97" name="Oval 35"/>
                <p:cNvSpPr>
                  <a:spLocks noChangeArrowheads="1"/>
                </p:cNvSpPr>
                <p:nvPr/>
              </p:nvSpPr>
              <p:spPr bwMode="auto">
                <a:xfrm>
                  <a:off x="3600" y="1152"/>
                  <a:ext cx="48" cy="48"/>
                </a:xfrm>
                <a:prstGeom prst="ellipse">
                  <a:avLst/>
                </a:prstGeom>
                <a:solidFill>
                  <a:srgbClr val="FF0000"/>
                </a:solidFill>
                <a:ln w="9525">
                  <a:solidFill>
                    <a:schemeClr val="tx1"/>
                  </a:solidFill>
                  <a:round/>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98" name="Freeform 36"/>
                <p:cNvSpPr>
                  <a:spLocks/>
                </p:cNvSpPr>
                <p:nvPr/>
              </p:nvSpPr>
              <p:spPr bwMode="auto">
                <a:xfrm>
                  <a:off x="3911" y="1104"/>
                  <a:ext cx="1464" cy="912"/>
                </a:xfrm>
                <a:custGeom>
                  <a:avLst/>
                  <a:gdLst>
                    <a:gd name="T0" fmla="*/ 122 w 1464"/>
                    <a:gd name="T1" fmla="*/ 5521 h 767"/>
                    <a:gd name="T2" fmla="*/ 200 w 1464"/>
                    <a:gd name="T3" fmla="*/ 3895 h 767"/>
                    <a:gd name="T4" fmla="*/ 234 w 1464"/>
                    <a:gd name="T5" fmla="*/ 3522 h 767"/>
                    <a:gd name="T6" fmla="*/ 278 w 1464"/>
                    <a:gd name="T7" fmla="*/ 2392 h 767"/>
                    <a:gd name="T8" fmla="*/ 411 w 1464"/>
                    <a:gd name="T9" fmla="*/ 1512 h 767"/>
                    <a:gd name="T10" fmla="*/ 578 w 1464"/>
                    <a:gd name="T11" fmla="*/ 1392 h 767"/>
                    <a:gd name="T12" fmla="*/ 600 w 1464"/>
                    <a:gd name="T13" fmla="*/ 1132 h 767"/>
                    <a:gd name="T14" fmla="*/ 667 w 1464"/>
                    <a:gd name="T15" fmla="*/ 888 h 767"/>
                    <a:gd name="T16" fmla="*/ 834 w 1464"/>
                    <a:gd name="T17" fmla="*/ 0 h 767"/>
                    <a:gd name="T18" fmla="*/ 1167 w 1464"/>
                    <a:gd name="T19" fmla="*/ 136 h 767"/>
                    <a:gd name="T20" fmla="*/ 1234 w 1464"/>
                    <a:gd name="T21" fmla="*/ 384 h 767"/>
                    <a:gd name="T22" fmla="*/ 1267 w 1464"/>
                    <a:gd name="T23" fmla="*/ 637 h 767"/>
                    <a:gd name="T24" fmla="*/ 1356 w 1464"/>
                    <a:gd name="T25" fmla="*/ 888 h 767"/>
                    <a:gd name="T26" fmla="*/ 1434 w 1464"/>
                    <a:gd name="T27" fmla="*/ 1762 h 767"/>
                    <a:gd name="T28" fmla="*/ 1434 w 1464"/>
                    <a:gd name="T29" fmla="*/ 4017 h 767"/>
                    <a:gd name="T30" fmla="*/ 1389 w 1464"/>
                    <a:gd name="T31" fmla="*/ 4776 h 767"/>
                    <a:gd name="T32" fmla="*/ 1256 w 1464"/>
                    <a:gd name="T33" fmla="*/ 6641 h 767"/>
                    <a:gd name="T34" fmla="*/ 1178 w 1464"/>
                    <a:gd name="T35" fmla="*/ 7773 h 767"/>
                    <a:gd name="T36" fmla="*/ 1045 w 1464"/>
                    <a:gd name="T37" fmla="*/ 8661 h 767"/>
                    <a:gd name="T38" fmla="*/ 567 w 1464"/>
                    <a:gd name="T39" fmla="*/ 8286 h 767"/>
                    <a:gd name="T40" fmla="*/ 245 w 1464"/>
                    <a:gd name="T41" fmla="*/ 8413 h 767"/>
                    <a:gd name="T42" fmla="*/ 0 w 1464"/>
                    <a:gd name="T43" fmla="*/ 7166 h 767"/>
                    <a:gd name="T44" fmla="*/ 122 w 1464"/>
                    <a:gd name="T45" fmla="*/ 6156 h 767"/>
                    <a:gd name="T46" fmla="*/ 122 w 1464"/>
                    <a:gd name="T47" fmla="*/ 5521 h 76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64"/>
                    <a:gd name="T73" fmla="*/ 0 h 767"/>
                    <a:gd name="T74" fmla="*/ 1464 w 1464"/>
                    <a:gd name="T75" fmla="*/ 767 h 76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64" h="767">
                      <a:moveTo>
                        <a:pt x="122" y="489"/>
                      </a:moveTo>
                      <a:cubicBezTo>
                        <a:pt x="134" y="382"/>
                        <a:pt x="115" y="373"/>
                        <a:pt x="200" y="345"/>
                      </a:cubicBezTo>
                      <a:cubicBezTo>
                        <a:pt x="211" y="334"/>
                        <a:pt x="226" y="326"/>
                        <a:pt x="234" y="312"/>
                      </a:cubicBezTo>
                      <a:cubicBezTo>
                        <a:pt x="254" y="277"/>
                        <a:pt x="247" y="239"/>
                        <a:pt x="278" y="212"/>
                      </a:cubicBezTo>
                      <a:cubicBezTo>
                        <a:pt x="316" y="179"/>
                        <a:pt x="363" y="150"/>
                        <a:pt x="411" y="134"/>
                      </a:cubicBezTo>
                      <a:cubicBezTo>
                        <a:pt x="487" y="149"/>
                        <a:pt x="482" y="155"/>
                        <a:pt x="578" y="123"/>
                      </a:cubicBezTo>
                      <a:cubicBezTo>
                        <a:pt x="588" y="120"/>
                        <a:pt x="591" y="105"/>
                        <a:pt x="600" y="100"/>
                      </a:cubicBezTo>
                      <a:cubicBezTo>
                        <a:pt x="621" y="89"/>
                        <a:pt x="647" y="91"/>
                        <a:pt x="667" y="78"/>
                      </a:cubicBezTo>
                      <a:cubicBezTo>
                        <a:pt x="703" y="54"/>
                        <a:pt x="789" y="16"/>
                        <a:pt x="834" y="0"/>
                      </a:cubicBezTo>
                      <a:cubicBezTo>
                        <a:pt x="945" y="4"/>
                        <a:pt x="1056" y="3"/>
                        <a:pt x="1167" y="12"/>
                      </a:cubicBezTo>
                      <a:cubicBezTo>
                        <a:pt x="1190" y="14"/>
                        <a:pt x="1234" y="34"/>
                        <a:pt x="1234" y="34"/>
                      </a:cubicBezTo>
                      <a:cubicBezTo>
                        <a:pt x="1245" y="41"/>
                        <a:pt x="1255" y="52"/>
                        <a:pt x="1267" y="56"/>
                      </a:cubicBezTo>
                      <a:cubicBezTo>
                        <a:pt x="1296" y="66"/>
                        <a:pt x="1356" y="78"/>
                        <a:pt x="1356" y="78"/>
                      </a:cubicBezTo>
                      <a:cubicBezTo>
                        <a:pt x="1392" y="102"/>
                        <a:pt x="1409" y="121"/>
                        <a:pt x="1434" y="156"/>
                      </a:cubicBezTo>
                      <a:cubicBezTo>
                        <a:pt x="1459" y="231"/>
                        <a:pt x="1464" y="232"/>
                        <a:pt x="1434" y="356"/>
                      </a:cubicBezTo>
                      <a:cubicBezTo>
                        <a:pt x="1428" y="382"/>
                        <a:pt x="1404" y="401"/>
                        <a:pt x="1389" y="423"/>
                      </a:cubicBezTo>
                      <a:cubicBezTo>
                        <a:pt x="1350" y="481"/>
                        <a:pt x="1305" y="540"/>
                        <a:pt x="1256" y="589"/>
                      </a:cubicBezTo>
                      <a:cubicBezTo>
                        <a:pt x="1235" y="653"/>
                        <a:pt x="1254" y="613"/>
                        <a:pt x="1178" y="689"/>
                      </a:cubicBezTo>
                      <a:cubicBezTo>
                        <a:pt x="1120" y="747"/>
                        <a:pt x="1125" y="747"/>
                        <a:pt x="1045" y="767"/>
                      </a:cubicBezTo>
                      <a:cubicBezTo>
                        <a:pt x="826" y="760"/>
                        <a:pt x="745" y="756"/>
                        <a:pt x="567" y="734"/>
                      </a:cubicBezTo>
                      <a:cubicBezTo>
                        <a:pt x="460" y="738"/>
                        <a:pt x="352" y="745"/>
                        <a:pt x="245" y="745"/>
                      </a:cubicBezTo>
                      <a:cubicBezTo>
                        <a:pt x="115" y="745"/>
                        <a:pt x="66" y="733"/>
                        <a:pt x="0" y="634"/>
                      </a:cubicBezTo>
                      <a:cubicBezTo>
                        <a:pt x="24" y="559"/>
                        <a:pt x="56" y="567"/>
                        <a:pt x="122" y="545"/>
                      </a:cubicBezTo>
                      <a:cubicBezTo>
                        <a:pt x="173" y="497"/>
                        <a:pt x="122" y="546"/>
                        <a:pt x="122" y="489"/>
                      </a:cubicBezTo>
                      <a:close/>
                    </a:path>
                  </a:pathLst>
                </a:custGeom>
                <a:noFill/>
                <a:ln w="28575">
                  <a:solidFill>
                    <a:srgbClr val="CC0099"/>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grpSp>
          <p:grpSp>
            <p:nvGrpSpPr>
              <p:cNvPr id="72" name="Group 39"/>
              <p:cNvGrpSpPr>
                <a:grpSpLocks/>
              </p:cNvGrpSpPr>
              <p:nvPr/>
            </p:nvGrpSpPr>
            <p:grpSpPr bwMode="auto">
              <a:xfrm>
                <a:off x="3696" y="1004"/>
                <a:ext cx="1608" cy="580"/>
                <a:chOff x="3744" y="1100"/>
                <a:chExt cx="1608" cy="580"/>
              </a:xfrm>
            </p:grpSpPr>
            <p:sp>
              <p:nvSpPr>
                <p:cNvPr id="84" name="Line 40"/>
                <p:cNvSpPr>
                  <a:spLocks noChangeShapeType="1"/>
                </p:cNvSpPr>
                <p:nvPr/>
              </p:nvSpPr>
              <p:spPr bwMode="auto">
                <a:xfrm flipV="1">
                  <a:off x="4368" y="1584"/>
                  <a:ext cx="336" cy="96"/>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85" name="Line 41"/>
                <p:cNvSpPr>
                  <a:spLocks noChangeShapeType="1"/>
                </p:cNvSpPr>
                <p:nvPr/>
              </p:nvSpPr>
              <p:spPr bwMode="auto">
                <a:xfrm rot="21421042" flipH="1">
                  <a:off x="4801" y="1439"/>
                  <a:ext cx="335" cy="102"/>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86" name="Line 42"/>
                <p:cNvSpPr>
                  <a:spLocks noChangeShapeType="1"/>
                </p:cNvSpPr>
                <p:nvPr/>
              </p:nvSpPr>
              <p:spPr bwMode="auto">
                <a:xfrm flipH="1" flipV="1">
                  <a:off x="3744" y="1248"/>
                  <a:ext cx="624" cy="432"/>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87" name="Line 43"/>
                <p:cNvSpPr>
                  <a:spLocks noChangeShapeType="1"/>
                </p:cNvSpPr>
                <p:nvPr/>
              </p:nvSpPr>
              <p:spPr bwMode="auto">
                <a:xfrm rot="20397980" flipV="1">
                  <a:off x="4992" y="1100"/>
                  <a:ext cx="360" cy="335"/>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73" name="Group 48"/>
              <p:cNvGrpSpPr>
                <a:grpSpLocks/>
              </p:cNvGrpSpPr>
              <p:nvPr/>
            </p:nvGrpSpPr>
            <p:grpSpPr bwMode="auto">
              <a:xfrm>
                <a:off x="3504" y="864"/>
                <a:ext cx="1965" cy="1248"/>
                <a:chOff x="3552" y="960"/>
                <a:chExt cx="1965" cy="1248"/>
              </a:xfrm>
            </p:grpSpPr>
            <mc:AlternateContent xmlns:mc="http://schemas.openxmlformats.org/markup-compatibility/2006" xmlns:a14="http://schemas.microsoft.com/office/drawing/2010/main">
              <mc:Choice Requires="a14">
                <p:graphicFrame>
                  <p:nvGraphicFramePr>
                    <p:cNvPr id="74" name="Object 49"/>
                    <p:cNvGraphicFramePr>
                      <a:graphicFrameLocks noChangeAspect="1"/>
                    </p:cNvGraphicFramePr>
                    <p:nvPr/>
                  </p:nvGraphicFramePr>
                  <p:xfrm>
                    <a:off x="5280" y="2064"/>
                    <a:ext cx="141" cy="144"/>
                  </p:xfrm>
                  <a:graphic>
                    <a:graphicData uri="http://schemas.openxmlformats.org/presentationml/2006/ole">
                      <mc:AlternateContent>
                        <mc:Choice xmlns:v="urn:schemas-microsoft-com:vml" Requires="v">
                          <p:oleObj spid="_x0000_s148008" name="Clip" r:id="rId4" imgW="380852" imgH="390270" progId="MS_ClipArt_Gallery.2">
                            <p:embed/>
                          </p:oleObj>
                        </mc:Choice>
                        <mc:Fallback>
                          <p:oleObj name="Clip" r:id="rId4" imgW="380852" imgH="390270" progId="MS_ClipArt_Gallery.2">
                            <p:embed/>
                            <p:pic>
                              <p:nvPicPr>
                                <p:cNvPr id="74" name="Object 49"/>
                                <p:cNvPicPr>
                                  <a:picLocks noChangeAspect="1" noChangeArrowheads="1"/>
                                </p:cNvPicPr>
                                <p:nvPr/>
                              </p:nvPicPr>
                              <p:blipFill>
                                <a:blip r:embed="rId5">
                                  <a:extLst>
                                    <a:ext uri="{28A0092B-C50C-407E-A947-70E740481C1C}">
                                      <a14:useLocalDpi val="0"/>
                                    </a:ext>
                                  </a:extLst>
                                </a:blip>
                                <a:srcRect/>
                                <a:stretch>
                                  <a:fillRect/>
                                </a:stretch>
                              </p:blipFill>
                              <p:spPr bwMode="auto">
                                <a:xfrm>
                                  <a:off x="5280" y="2064"/>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4" name="Object 49"/>
                    <p:cNvGraphicFramePr>
                      <a:graphicFrameLocks noChangeAspect="1"/>
                    </p:cNvGraphicFramePr>
                    <p:nvPr/>
                  </p:nvGraphicFramePr>
                  <p:xfrm>
                    <a:off x="5280" y="2064"/>
                    <a:ext cx="141" cy="144"/>
                  </p:xfrm>
                  <a:graphic>
                    <a:graphicData uri="http://schemas.openxmlformats.org/presentationml/2006/ole">
                      <mc:AlternateContent>
                        <mc:Choice xmlns:v="urn:schemas-microsoft-com:vml" Requires="v">
                          <p:oleObj spid="_x0000_s147708" name="Clip" r:id="rId6" imgW="380852" imgH="390270" progId="MS_ClipArt_Gallery.2">
                            <p:embed/>
                          </p:oleObj>
                        </mc:Choice>
                        <mc:Fallback>
                          <p:oleObj name="Clip" r:id="rId6" imgW="380852" imgH="390270" progId="MS_ClipArt_Gallery.2">
                            <p:embed/>
                            <p:pic>
                              <p:nvPicPr>
                                <p:cNvPr id="74" name="Object 4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0" y="206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5" name="Object 50"/>
                    <p:cNvGraphicFramePr>
                      <a:graphicFrameLocks noChangeAspect="1"/>
                    </p:cNvGraphicFramePr>
                    <p:nvPr/>
                  </p:nvGraphicFramePr>
                  <p:xfrm>
                    <a:off x="4320" y="1584"/>
                    <a:ext cx="141" cy="144"/>
                  </p:xfrm>
                  <a:graphic>
                    <a:graphicData uri="http://schemas.openxmlformats.org/presentationml/2006/ole">
                      <mc:AlternateContent>
                        <mc:Choice xmlns:v="urn:schemas-microsoft-com:vml" Requires="v">
                          <p:oleObj spid="_x0000_s148009" name="Clip" r:id="rId8" imgW="380852" imgH="390270" progId="MS_ClipArt_Gallery.2">
                            <p:embed/>
                          </p:oleObj>
                        </mc:Choice>
                        <mc:Fallback>
                          <p:oleObj name="Clip" r:id="rId8" imgW="380852" imgH="390270" progId="MS_ClipArt_Gallery.2">
                            <p:embed/>
                            <p:pic>
                              <p:nvPicPr>
                                <p:cNvPr id="75" name="Object 50"/>
                                <p:cNvPicPr>
                                  <a:picLocks noChangeAspect="1" noChangeArrowheads="1"/>
                                </p:cNvPicPr>
                                <p:nvPr/>
                              </p:nvPicPr>
                              <p:blipFill>
                                <a:blip r:embed="rId9">
                                  <a:extLst>
                                    <a:ext uri="{28A0092B-C50C-407E-A947-70E740481C1C}">
                                      <a14:useLocalDpi val="0"/>
                                    </a:ext>
                                  </a:extLst>
                                </a:blip>
                                <a:srcRect/>
                                <a:stretch>
                                  <a:fillRect/>
                                </a:stretch>
                              </p:blipFill>
                              <p:spPr bwMode="auto">
                                <a:xfrm>
                                  <a:off x="4320" y="1584"/>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5" name="Object 50"/>
                    <p:cNvGraphicFramePr>
                      <a:graphicFrameLocks noChangeAspect="1"/>
                    </p:cNvGraphicFramePr>
                    <p:nvPr/>
                  </p:nvGraphicFramePr>
                  <p:xfrm>
                    <a:off x="4320" y="1584"/>
                    <a:ext cx="141" cy="144"/>
                  </p:xfrm>
                  <a:graphic>
                    <a:graphicData uri="http://schemas.openxmlformats.org/presentationml/2006/ole">
                      <mc:AlternateContent>
                        <mc:Choice xmlns:v="urn:schemas-microsoft-com:vml" Requires="v">
                          <p:oleObj spid="_x0000_s147709" name="Clip" r:id="rId10" imgW="380852" imgH="390270" progId="MS_ClipArt_Gallery.2">
                            <p:embed/>
                          </p:oleObj>
                        </mc:Choice>
                        <mc:Fallback>
                          <p:oleObj name="Clip" r:id="rId10" imgW="380852" imgH="390270" progId="MS_ClipArt_Gallery.2">
                            <p:embed/>
                            <p:pic>
                              <p:nvPicPr>
                                <p:cNvPr id="75" name="Object 5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20" y="158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6" name="Object 51"/>
                    <p:cNvGraphicFramePr>
                      <a:graphicFrameLocks noChangeAspect="1"/>
                    </p:cNvGraphicFramePr>
                    <p:nvPr/>
                  </p:nvGraphicFramePr>
                  <p:xfrm>
                    <a:off x="4611" y="2064"/>
                    <a:ext cx="141" cy="144"/>
                  </p:xfrm>
                  <a:graphic>
                    <a:graphicData uri="http://schemas.openxmlformats.org/presentationml/2006/ole">
                      <mc:AlternateContent>
                        <mc:Choice xmlns:v="urn:schemas-microsoft-com:vml" Requires="v">
                          <p:oleObj spid="_x0000_s148010" name="Clip" r:id="rId12" imgW="380852" imgH="390270" progId="MS_ClipArt_Gallery.2">
                            <p:embed/>
                          </p:oleObj>
                        </mc:Choice>
                        <mc:Fallback>
                          <p:oleObj name="Clip" r:id="rId12" imgW="380852" imgH="390270" progId="MS_ClipArt_Gallery.2">
                            <p:embed/>
                            <p:pic>
                              <p:nvPicPr>
                                <p:cNvPr id="76" name="Object 51"/>
                                <p:cNvPicPr>
                                  <a:picLocks noChangeAspect="1" noChangeArrowheads="1"/>
                                </p:cNvPicPr>
                                <p:nvPr/>
                              </p:nvPicPr>
                              <p:blipFill>
                                <a:blip r:embed="rId7">
                                  <a:extLst>
                                    <a:ext uri="{28A0092B-C50C-407E-A947-70E740481C1C}">
                                      <a14:useLocalDpi val="0"/>
                                    </a:ext>
                                  </a:extLst>
                                </a:blip>
                                <a:srcRect/>
                                <a:stretch>
                                  <a:fillRect/>
                                </a:stretch>
                              </p:blipFill>
                              <p:spPr bwMode="auto">
                                <a:xfrm>
                                  <a:off x="4611" y="2064"/>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6" name="Object 51"/>
                    <p:cNvGraphicFramePr>
                      <a:graphicFrameLocks noChangeAspect="1"/>
                    </p:cNvGraphicFramePr>
                    <p:nvPr/>
                  </p:nvGraphicFramePr>
                  <p:xfrm>
                    <a:off x="4611" y="2064"/>
                    <a:ext cx="141" cy="144"/>
                  </p:xfrm>
                  <a:graphic>
                    <a:graphicData uri="http://schemas.openxmlformats.org/presentationml/2006/ole">
                      <mc:AlternateContent>
                        <mc:Choice xmlns:v="urn:schemas-microsoft-com:vml" Requires="v">
                          <p:oleObj spid="_x0000_s147710" name="Clip" r:id="rId13" imgW="380852" imgH="390270" progId="MS_ClipArt_Gallery.2">
                            <p:embed/>
                          </p:oleObj>
                        </mc:Choice>
                        <mc:Fallback>
                          <p:oleObj name="Clip" r:id="rId13" imgW="380852" imgH="390270" progId="MS_ClipArt_Gallery.2">
                            <p:embed/>
                            <p:pic>
                              <p:nvPicPr>
                                <p:cNvPr id="76" name="Object 5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11" y="206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 name="Object 52"/>
                    <p:cNvGraphicFramePr>
                      <a:graphicFrameLocks noChangeAspect="1"/>
                    </p:cNvGraphicFramePr>
                    <p:nvPr/>
                  </p:nvGraphicFramePr>
                  <p:xfrm>
                    <a:off x="3696" y="1728"/>
                    <a:ext cx="141" cy="144"/>
                  </p:xfrm>
                  <a:graphic>
                    <a:graphicData uri="http://schemas.openxmlformats.org/presentationml/2006/ole">
                      <mc:AlternateContent>
                        <mc:Choice xmlns:v="urn:schemas-microsoft-com:vml" Requires="v">
                          <p:oleObj spid="_x0000_s148011" name="Clip" r:id="rId14" imgW="380852" imgH="390270" progId="MS_ClipArt_Gallery.2">
                            <p:embed/>
                          </p:oleObj>
                        </mc:Choice>
                        <mc:Fallback>
                          <p:oleObj name="Clip" r:id="rId14" imgW="380852" imgH="390270" progId="MS_ClipArt_Gallery.2">
                            <p:embed/>
                            <p:pic>
                              <p:nvPicPr>
                                <p:cNvPr id="77" name="Object 52"/>
                                <p:cNvPicPr>
                                  <a:picLocks noChangeAspect="1" noChangeArrowheads="1"/>
                                </p:cNvPicPr>
                                <p:nvPr/>
                              </p:nvPicPr>
                              <p:blipFill>
                                <a:blip r:embed="rId11">
                                  <a:extLst>
                                    <a:ext uri="{28A0092B-C50C-407E-A947-70E740481C1C}">
                                      <a14:useLocalDpi val="0"/>
                                    </a:ext>
                                  </a:extLst>
                                </a:blip>
                                <a:srcRect/>
                                <a:stretch>
                                  <a:fillRect/>
                                </a:stretch>
                              </p:blipFill>
                              <p:spPr bwMode="auto">
                                <a:xfrm>
                                  <a:off x="3696" y="1728"/>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 name="Object 52"/>
                    <p:cNvGraphicFramePr>
                      <a:graphicFrameLocks noChangeAspect="1"/>
                    </p:cNvGraphicFramePr>
                    <p:nvPr/>
                  </p:nvGraphicFramePr>
                  <p:xfrm>
                    <a:off x="3696" y="1728"/>
                    <a:ext cx="141" cy="144"/>
                  </p:xfrm>
                  <a:graphic>
                    <a:graphicData uri="http://schemas.openxmlformats.org/presentationml/2006/ole">
                      <mc:AlternateContent>
                        <mc:Choice xmlns:v="urn:schemas-microsoft-com:vml" Requires="v">
                          <p:oleObj spid="_x0000_s147711" name="Clip" r:id="rId15" imgW="380852" imgH="390270" progId="MS_ClipArt_Gallery.2">
                            <p:embed/>
                          </p:oleObj>
                        </mc:Choice>
                        <mc:Fallback>
                          <p:oleObj name="Clip" r:id="rId15" imgW="380852" imgH="390270" progId="MS_ClipArt_Gallery.2">
                            <p:embed/>
                            <p:pic>
                              <p:nvPicPr>
                                <p:cNvPr id="77" name="Object 5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96" y="1728"/>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8" name="Object 53"/>
                    <p:cNvGraphicFramePr>
                      <a:graphicFrameLocks noChangeAspect="1"/>
                    </p:cNvGraphicFramePr>
                    <p:nvPr/>
                  </p:nvGraphicFramePr>
                  <p:xfrm>
                    <a:off x="4995" y="1392"/>
                    <a:ext cx="141" cy="144"/>
                  </p:xfrm>
                  <a:graphic>
                    <a:graphicData uri="http://schemas.openxmlformats.org/presentationml/2006/ole">
                      <mc:AlternateContent>
                        <mc:Choice xmlns:v="urn:schemas-microsoft-com:vml" Requires="v">
                          <p:oleObj spid="_x0000_s148012" name="Clip" r:id="rId16" imgW="380852" imgH="390270" progId="MS_ClipArt_Gallery.2">
                            <p:embed/>
                          </p:oleObj>
                        </mc:Choice>
                        <mc:Fallback>
                          <p:oleObj name="Clip" r:id="rId16" imgW="380852" imgH="390270" progId="MS_ClipArt_Gallery.2">
                            <p:embed/>
                            <p:pic>
                              <p:nvPicPr>
                                <p:cNvPr id="78" name="Object 53"/>
                                <p:cNvPicPr>
                                  <a:picLocks noChangeAspect="1" noChangeArrowheads="1"/>
                                </p:cNvPicPr>
                                <p:nvPr/>
                              </p:nvPicPr>
                              <p:blipFill>
                                <a:blip r:embed="rId7">
                                  <a:extLst>
                                    <a:ext uri="{28A0092B-C50C-407E-A947-70E740481C1C}">
                                      <a14:useLocalDpi val="0"/>
                                    </a:ext>
                                  </a:extLst>
                                </a:blip>
                                <a:srcRect/>
                                <a:stretch>
                                  <a:fillRect/>
                                </a:stretch>
                              </p:blipFill>
                              <p:spPr bwMode="auto">
                                <a:xfrm>
                                  <a:off x="4995" y="1392"/>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8" name="Object 53"/>
                    <p:cNvGraphicFramePr>
                      <a:graphicFrameLocks noChangeAspect="1"/>
                    </p:cNvGraphicFramePr>
                    <p:nvPr/>
                  </p:nvGraphicFramePr>
                  <p:xfrm>
                    <a:off x="4995" y="1392"/>
                    <a:ext cx="141" cy="144"/>
                  </p:xfrm>
                  <a:graphic>
                    <a:graphicData uri="http://schemas.openxmlformats.org/presentationml/2006/ole">
                      <mc:AlternateContent>
                        <mc:Choice xmlns:v="urn:schemas-microsoft-com:vml" Requires="v">
                          <p:oleObj spid="_x0000_s147712" name="Clip" r:id="rId17" imgW="380852" imgH="390270" progId="MS_ClipArt_Gallery.2">
                            <p:embed/>
                          </p:oleObj>
                        </mc:Choice>
                        <mc:Fallback>
                          <p:oleObj name="Clip" r:id="rId17" imgW="380852" imgH="390270" progId="MS_ClipArt_Gallery.2">
                            <p:embed/>
                            <p:pic>
                              <p:nvPicPr>
                                <p:cNvPr id="78" name="Object 5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5" y="1392"/>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9" name="Object 54"/>
                    <p:cNvGraphicFramePr>
                      <a:graphicFrameLocks noChangeAspect="1"/>
                    </p:cNvGraphicFramePr>
                    <p:nvPr/>
                  </p:nvGraphicFramePr>
                  <p:xfrm>
                    <a:off x="4080" y="2064"/>
                    <a:ext cx="141" cy="144"/>
                  </p:xfrm>
                  <a:graphic>
                    <a:graphicData uri="http://schemas.openxmlformats.org/presentationml/2006/ole">
                      <mc:AlternateContent>
                        <mc:Choice xmlns:v="urn:schemas-microsoft-com:vml" Requires="v">
                          <p:oleObj spid="_x0000_s148013" name="Clip" r:id="rId18" imgW="380852" imgH="390270" progId="MS_ClipArt_Gallery.2">
                            <p:embed/>
                          </p:oleObj>
                        </mc:Choice>
                        <mc:Fallback>
                          <p:oleObj name="Clip" r:id="rId18" imgW="380852" imgH="390270" progId="MS_ClipArt_Gallery.2">
                            <p:embed/>
                            <p:pic>
                              <p:nvPicPr>
                                <p:cNvPr id="79" name="Object 54"/>
                                <p:cNvPicPr>
                                  <a:picLocks noChangeAspect="1" noChangeArrowheads="1"/>
                                </p:cNvPicPr>
                                <p:nvPr/>
                              </p:nvPicPr>
                              <p:blipFill>
                                <a:blip r:embed="rId11">
                                  <a:extLst>
                                    <a:ext uri="{28A0092B-C50C-407E-A947-70E740481C1C}">
                                      <a14:useLocalDpi val="0"/>
                                    </a:ext>
                                  </a:extLst>
                                </a:blip>
                                <a:srcRect/>
                                <a:stretch>
                                  <a:fillRect/>
                                </a:stretch>
                              </p:blipFill>
                              <p:spPr bwMode="auto">
                                <a:xfrm>
                                  <a:off x="4080" y="2064"/>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9" name="Object 54"/>
                    <p:cNvGraphicFramePr>
                      <a:graphicFrameLocks noChangeAspect="1"/>
                    </p:cNvGraphicFramePr>
                    <p:nvPr/>
                  </p:nvGraphicFramePr>
                  <p:xfrm>
                    <a:off x="4080" y="2064"/>
                    <a:ext cx="141" cy="144"/>
                  </p:xfrm>
                  <a:graphic>
                    <a:graphicData uri="http://schemas.openxmlformats.org/presentationml/2006/ole">
                      <mc:AlternateContent>
                        <mc:Choice xmlns:v="urn:schemas-microsoft-com:vml" Requires="v">
                          <p:oleObj spid="_x0000_s147713" name="Clip" r:id="rId19" imgW="380852" imgH="390270" progId="MS_ClipArt_Gallery.2">
                            <p:embed/>
                          </p:oleObj>
                        </mc:Choice>
                        <mc:Fallback>
                          <p:oleObj name="Clip" r:id="rId19" imgW="380852" imgH="390270" progId="MS_ClipArt_Gallery.2">
                            <p:embed/>
                            <p:pic>
                              <p:nvPicPr>
                                <p:cNvPr id="79" name="Object 5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80" y="206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80" name="Object 55"/>
                    <p:cNvGraphicFramePr>
                      <a:graphicFrameLocks noChangeAspect="1"/>
                    </p:cNvGraphicFramePr>
                    <p:nvPr/>
                  </p:nvGraphicFramePr>
                  <p:xfrm>
                    <a:off x="4083" y="1200"/>
                    <a:ext cx="141" cy="144"/>
                  </p:xfrm>
                  <a:graphic>
                    <a:graphicData uri="http://schemas.openxmlformats.org/presentationml/2006/ole">
                      <mc:AlternateContent>
                        <mc:Choice xmlns:v="urn:schemas-microsoft-com:vml" Requires="v">
                          <p:oleObj spid="_x0000_s148014" name="Clip" r:id="rId20" imgW="380852" imgH="390270" progId="MS_ClipArt_Gallery.2">
                            <p:embed/>
                          </p:oleObj>
                        </mc:Choice>
                        <mc:Fallback>
                          <p:oleObj name="Clip" r:id="rId20" imgW="380852" imgH="390270" progId="MS_ClipArt_Gallery.2">
                            <p:embed/>
                            <p:pic>
                              <p:nvPicPr>
                                <p:cNvPr id="80" name="Object 55"/>
                                <p:cNvPicPr>
                                  <a:picLocks noChangeAspect="1" noChangeArrowheads="1"/>
                                </p:cNvPicPr>
                                <p:nvPr/>
                              </p:nvPicPr>
                              <p:blipFill>
                                <a:blip r:embed="rId7">
                                  <a:extLst>
                                    <a:ext uri="{28A0092B-C50C-407E-A947-70E740481C1C}">
                                      <a14:useLocalDpi val="0"/>
                                    </a:ext>
                                  </a:extLst>
                                </a:blip>
                                <a:srcRect/>
                                <a:stretch>
                                  <a:fillRect/>
                                </a:stretch>
                              </p:blipFill>
                              <p:spPr bwMode="auto">
                                <a:xfrm>
                                  <a:off x="4083" y="1200"/>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80" name="Object 55"/>
                    <p:cNvGraphicFramePr>
                      <a:graphicFrameLocks noChangeAspect="1"/>
                    </p:cNvGraphicFramePr>
                    <p:nvPr/>
                  </p:nvGraphicFramePr>
                  <p:xfrm>
                    <a:off x="4083" y="1200"/>
                    <a:ext cx="141" cy="144"/>
                  </p:xfrm>
                  <a:graphic>
                    <a:graphicData uri="http://schemas.openxmlformats.org/presentationml/2006/ole">
                      <mc:AlternateContent>
                        <mc:Choice xmlns:v="urn:schemas-microsoft-com:vml" Requires="v">
                          <p:oleObj spid="_x0000_s147714" name="Clip" r:id="rId21" imgW="380852" imgH="390270" progId="MS_ClipArt_Gallery.2">
                            <p:embed/>
                          </p:oleObj>
                        </mc:Choice>
                        <mc:Fallback>
                          <p:oleObj name="Clip" r:id="rId21" imgW="380852" imgH="390270" progId="MS_ClipArt_Gallery.2">
                            <p:embed/>
                            <p:pic>
                              <p:nvPicPr>
                                <p:cNvPr id="80" name="Object 5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3" y="1200"/>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81" name="Object 56"/>
                    <p:cNvGraphicFramePr>
                      <a:graphicFrameLocks noChangeAspect="1"/>
                    </p:cNvGraphicFramePr>
                    <p:nvPr/>
                  </p:nvGraphicFramePr>
                  <p:xfrm>
                    <a:off x="4464" y="960"/>
                    <a:ext cx="141" cy="144"/>
                  </p:xfrm>
                  <a:graphic>
                    <a:graphicData uri="http://schemas.openxmlformats.org/presentationml/2006/ole">
                      <mc:AlternateContent>
                        <mc:Choice xmlns:v="urn:schemas-microsoft-com:vml" Requires="v">
                          <p:oleObj spid="_x0000_s148015" name="Clip" r:id="rId22" imgW="380852" imgH="390270" progId="MS_ClipArt_Gallery.5">
                            <p:embed/>
                          </p:oleObj>
                        </mc:Choice>
                        <mc:Fallback>
                          <p:oleObj name="Clip" r:id="rId22" imgW="380852" imgH="390270" progId="MS_ClipArt_Gallery.5">
                            <p:embed/>
                            <p:pic>
                              <p:nvPicPr>
                                <p:cNvPr id="81" name="Object 56"/>
                                <p:cNvPicPr>
                                  <a:picLocks noChangeAspect="1" noChangeArrowheads="1"/>
                                </p:cNvPicPr>
                                <p:nvPr/>
                              </p:nvPicPr>
                              <p:blipFill>
                                <a:blip r:embed="rId11">
                                  <a:extLst>
                                    <a:ext uri="{28A0092B-C50C-407E-A947-70E740481C1C}">
                                      <a14:useLocalDpi val="0"/>
                                    </a:ext>
                                  </a:extLst>
                                </a:blip>
                                <a:srcRect/>
                                <a:stretch>
                                  <a:fillRect/>
                                </a:stretch>
                              </p:blipFill>
                              <p:spPr bwMode="auto">
                                <a:xfrm>
                                  <a:off x="4464" y="960"/>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81" name="Object 56"/>
                    <p:cNvGraphicFramePr>
                      <a:graphicFrameLocks noChangeAspect="1"/>
                    </p:cNvGraphicFramePr>
                    <p:nvPr/>
                  </p:nvGraphicFramePr>
                  <p:xfrm>
                    <a:off x="4464" y="960"/>
                    <a:ext cx="141" cy="144"/>
                  </p:xfrm>
                  <a:graphic>
                    <a:graphicData uri="http://schemas.openxmlformats.org/presentationml/2006/ole">
                      <mc:AlternateContent>
                        <mc:Choice xmlns:v="urn:schemas-microsoft-com:vml" Requires="v">
                          <p:oleObj spid="_x0000_s147715" name="Clip" r:id="rId23" imgW="380852" imgH="390270" progId="MS_ClipArt_Gallery.5">
                            <p:embed/>
                          </p:oleObj>
                        </mc:Choice>
                        <mc:Fallback>
                          <p:oleObj name="Clip" r:id="rId23" imgW="380852" imgH="390270" progId="MS_ClipArt_Gallery.5">
                            <p:embed/>
                            <p:pic>
                              <p:nvPicPr>
                                <p:cNvPr id="81" name="Object 5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64" y="960"/>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82" name="Object 57"/>
                    <p:cNvGraphicFramePr>
                      <a:graphicFrameLocks noChangeAspect="1"/>
                    </p:cNvGraphicFramePr>
                    <p:nvPr/>
                  </p:nvGraphicFramePr>
                  <p:xfrm>
                    <a:off x="3552" y="1104"/>
                    <a:ext cx="141" cy="144"/>
                  </p:xfrm>
                  <a:graphic>
                    <a:graphicData uri="http://schemas.openxmlformats.org/presentationml/2006/ole">
                      <mc:AlternateContent>
                        <mc:Choice xmlns:v="urn:schemas-microsoft-com:vml" Requires="v">
                          <p:oleObj spid="_x0000_s148016" name="Clip" r:id="rId24" imgW="380852" imgH="390270" progId="MS_ClipArt_Gallery.2">
                            <p:embed/>
                          </p:oleObj>
                        </mc:Choice>
                        <mc:Fallback>
                          <p:oleObj name="Clip" r:id="rId24" imgW="380852" imgH="390270" progId="MS_ClipArt_Gallery.2">
                            <p:embed/>
                            <p:pic>
                              <p:nvPicPr>
                                <p:cNvPr id="82" name="Object 57"/>
                                <p:cNvPicPr>
                                  <a:picLocks noChangeAspect="1" noChangeArrowheads="1"/>
                                </p:cNvPicPr>
                                <p:nvPr/>
                              </p:nvPicPr>
                              <p:blipFill>
                                <a:blip r:embed="rId7">
                                  <a:extLst>
                                    <a:ext uri="{28A0092B-C50C-407E-A947-70E740481C1C}">
                                      <a14:useLocalDpi val="0"/>
                                    </a:ext>
                                  </a:extLst>
                                </a:blip>
                                <a:srcRect/>
                                <a:stretch>
                                  <a:fillRect/>
                                </a:stretch>
                              </p:blipFill>
                              <p:spPr bwMode="auto">
                                <a:xfrm>
                                  <a:off x="3552" y="1104"/>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82" name="Object 57"/>
                    <p:cNvGraphicFramePr>
                      <a:graphicFrameLocks noChangeAspect="1"/>
                    </p:cNvGraphicFramePr>
                    <p:nvPr/>
                  </p:nvGraphicFramePr>
                  <p:xfrm>
                    <a:off x="3552" y="1104"/>
                    <a:ext cx="141" cy="144"/>
                  </p:xfrm>
                  <a:graphic>
                    <a:graphicData uri="http://schemas.openxmlformats.org/presentationml/2006/ole">
                      <mc:AlternateContent>
                        <mc:Choice xmlns:v="urn:schemas-microsoft-com:vml" Requires="v">
                          <p:oleObj spid="_x0000_s147716" name="Clip" r:id="rId25" imgW="380852" imgH="390270" progId="MS_ClipArt_Gallery.2">
                            <p:embed/>
                          </p:oleObj>
                        </mc:Choice>
                        <mc:Fallback>
                          <p:oleObj name="Clip" r:id="rId25" imgW="380852" imgH="390270" progId="MS_ClipArt_Gallery.2">
                            <p:embed/>
                            <p:pic>
                              <p:nvPicPr>
                                <p:cNvPr id="82" name="Object 5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2" y="110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83" name="Object 58"/>
                    <p:cNvGraphicFramePr>
                      <a:graphicFrameLocks noChangeAspect="1"/>
                    </p:cNvGraphicFramePr>
                    <p:nvPr/>
                  </p:nvGraphicFramePr>
                  <p:xfrm>
                    <a:off x="5376" y="1008"/>
                    <a:ext cx="141" cy="144"/>
                  </p:xfrm>
                  <a:graphic>
                    <a:graphicData uri="http://schemas.openxmlformats.org/presentationml/2006/ole">
                      <mc:AlternateContent>
                        <mc:Choice xmlns:v="urn:schemas-microsoft-com:vml" Requires="v">
                          <p:oleObj spid="_x0000_s148017" name="Clip" r:id="rId26" imgW="380852" imgH="390270" progId="MS_ClipArt_Gallery.2">
                            <p:embed/>
                          </p:oleObj>
                        </mc:Choice>
                        <mc:Fallback>
                          <p:oleObj name="Clip" r:id="rId26" imgW="380852" imgH="390270" progId="MS_ClipArt_Gallery.2">
                            <p:embed/>
                            <p:pic>
                              <p:nvPicPr>
                                <p:cNvPr id="83" name="Object 58"/>
                                <p:cNvPicPr>
                                  <a:picLocks noChangeAspect="1" noChangeArrowheads="1"/>
                                </p:cNvPicPr>
                                <p:nvPr/>
                              </p:nvPicPr>
                              <p:blipFill>
                                <a:blip r:embed="rId11">
                                  <a:extLst>
                                    <a:ext uri="{28A0092B-C50C-407E-A947-70E740481C1C}">
                                      <a14:useLocalDpi val="0"/>
                                    </a:ext>
                                  </a:extLst>
                                </a:blip>
                                <a:srcRect/>
                                <a:stretch>
                                  <a:fillRect/>
                                </a:stretch>
                              </p:blipFill>
                              <p:spPr bwMode="auto">
                                <a:xfrm>
                                  <a:off x="5376" y="1008"/>
                                  <a:ext cx="141" cy="144"/>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83" name="Object 58"/>
                    <p:cNvGraphicFramePr>
                      <a:graphicFrameLocks noChangeAspect="1"/>
                    </p:cNvGraphicFramePr>
                    <p:nvPr/>
                  </p:nvGraphicFramePr>
                  <p:xfrm>
                    <a:off x="5376" y="1008"/>
                    <a:ext cx="141" cy="144"/>
                  </p:xfrm>
                  <a:graphic>
                    <a:graphicData uri="http://schemas.openxmlformats.org/presentationml/2006/ole">
                      <mc:AlternateContent>
                        <mc:Choice xmlns:v="urn:schemas-microsoft-com:vml" Requires="v">
                          <p:oleObj spid="_x0000_s147717" name="Clip" r:id="rId27" imgW="380852" imgH="390270" progId="MS_ClipArt_Gallery.2">
                            <p:embed/>
                          </p:oleObj>
                        </mc:Choice>
                        <mc:Fallback>
                          <p:oleObj name="Clip" r:id="rId27" imgW="380852" imgH="390270" progId="MS_ClipArt_Gallery.2">
                            <p:embed/>
                            <p:pic>
                              <p:nvPicPr>
                                <p:cNvPr id="83" name="Object 5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76" y="1008"/>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p:grpSp>
        <mc:AlternateContent xmlns:mc="http://schemas.openxmlformats.org/markup-compatibility/2006" xmlns:a14="http://schemas.microsoft.com/office/drawing/2010/main">
          <mc:Choice Requires="a14">
            <p:sp>
              <p:nvSpPr>
                <p:cNvPr id="101" name="矩形 100"/>
                <p:cNvSpPr/>
                <p:nvPr/>
              </p:nvSpPr>
              <p:spPr>
                <a:xfrm>
                  <a:off x="6455065" y="4531747"/>
                  <a:ext cx="613693"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rPr>
                              <m:t>1</m:t>
                            </m:r>
                          </m:sub>
                        </m:sSub>
                      </m:oMath>
                    </m:oMathPara>
                  </a14:m>
                  <a:endParaRPr lang="zh-CN" altLang="en-US" sz="2800" dirty="0">
                    <a:latin typeface="+mn-lt"/>
                    <a:ea typeface="+mn-ea"/>
                  </a:endParaRPr>
                </a:p>
              </p:txBody>
            </p:sp>
          </mc:Choice>
          <mc:Fallback xmlns="">
            <p:sp>
              <p:nvSpPr>
                <p:cNvPr id="101" name="矩形 100"/>
                <p:cNvSpPr>
                  <a:spLocks noRot="1" noChangeAspect="1" noMove="1" noResize="1" noEditPoints="1" noAdjustHandles="1" noChangeArrowheads="1" noChangeShapeType="1" noTextEdit="1"/>
                </p:cNvSpPr>
                <p:nvPr/>
              </p:nvSpPr>
              <p:spPr>
                <a:xfrm>
                  <a:off x="6455065" y="4531747"/>
                  <a:ext cx="613693" cy="575479"/>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矩形 101"/>
                <p:cNvSpPr/>
                <p:nvPr/>
              </p:nvSpPr>
              <p:spPr>
                <a:xfrm>
                  <a:off x="8799268" y="3670171"/>
                  <a:ext cx="62196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rPr>
                              <m:t>2</m:t>
                            </m:r>
                          </m:sub>
                        </m:sSub>
                      </m:oMath>
                    </m:oMathPara>
                  </a14:m>
                  <a:endParaRPr lang="zh-CN" altLang="en-US" sz="2800" dirty="0">
                    <a:latin typeface="+mn-lt"/>
                    <a:ea typeface="+mn-ea"/>
                  </a:endParaRPr>
                </a:p>
              </p:txBody>
            </p:sp>
          </mc:Choice>
          <mc:Fallback xmlns="">
            <p:sp>
              <p:nvSpPr>
                <p:cNvPr id="102" name="矩形 101"/>
                <p:cNvSpPr>
                  <a:spLocks noRot="1" noChangeAspect="1" noMove="1" noResize="1" noEditPoints="1" noAdjustHandles="1" noChangeArrowheads="1" noChangeShapeType="1" noTextEdit="1"/>
                </p:cNvSpPr>
                <p:nvPr/>
              </p:nvSpPr>
              <p:spPr>
                <a:xfrm>
                  <a:off x="8799268" y="3670171"/>
                  <a:ext cx="621965" cy="575479"/>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矩形 102"/>
                <p:cNvSpPr/>
                <p:nvPr/>
              </p:nvSpPr>
              <p:spPr>
                <a:xfrm>
                  <a:off x="7493279" y="5159210"/>
                  <a:ext cx="7346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1</m:t>
                            </m:r>
                          </m:sub>
                        </m:sSub>
                      </m:oMath>
                    </m:oMathPara>
                  </a14:m>
                  <a:endParaRPr lang="zh-CN" altLang="en-US" sz="2800" dirty="0">
                    <a:latin typeface="+mn-lt"/>
                    <a:ea typeface="+mn-ea"/>
                  </a:endParaRPr>
                </a:p>
              </p:txBody>
            </p:sp>
          </mc:Choice>
          <mc:Fallback xmlns="">
            <p:sp>
              <p:nvSpPr>
                <p:cNvPr id="103" name="矩形 102"/>
                <p:cNvSpPr>
                  <a:spLocks noRot="1" noChangeAspect="1" noMove="1" noResize="1" noEditPoints="1" noAdjustHandles="1" noChangeArrowheads="1" noChangeShapeType="1" noTextEdit="1"/>
                </p:cNvSpPr>
                <p:nvPr/>
              </p:nvSpPr>
              <p:spPr>
                <a:xfrm>
                  <a:off x="7493279" y="5159210"/>
                  <a:ext cx="734688" cy="523220"/>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矩形 103"/>
                <p:cNvSpPr/>
                <p:nvPr/>
              </p:nvSpPr>
              <p:spPr>
                <a:xfrm>
                  <a:off x="8578604" y="4837277"/>
                  <a:ext cx="7429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2</m:t>
                            </m:r>
                          </m:sub>
                        </m:sSub>
                      </m:oMath>
                    </m:oMathPara>
                  </a14:m>
                  <a:endParaRPr lang="zh-CN" altLang="en-US" sz="2800" dirty="0">
                    <a:latin typeface="+mn-lt"/>
                    <a:ea typeface="+mn-ea"/>
                  </a:endParaRPr>
                </a:p>
              </p:txBody>
            </p:sp>
          </mc:Choice>
          <mc:Fallback xmlns="">
            <p:sp>
              <p:nvSpPr>
                <p:cNvPr id="104" name="矩形 103"/>
                <p:cNvSpPr>
                  <a:spLocks noRot="1" noChangeAspect="1" noMove="1" noResize="1" noEditPoints="1" noAdjustHandles="1" noChangeArrowheads="1" noChangeShapeType="1" noTextEdit="1"/>
                </p:cNvSpPr>
                <p:nvPr/>
              </p:nvSpPr>
              <p:spPr>
                <a:xfrm>
                  <a:off x="8578604" y="4837277"/>
                  <a:ext cx="742960" cy="523220"/>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p:cNvSpPr/>
                <p:nvPr/>
              </p:nvSpPr>
              <p:spPr>
                <a:xfrm>
                  <a:off x="8154944" y="4357572"/>
                  <a:ext cx="734945"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𝑓</m:t>
                                </m:r>
                              </m:e>
                            </m:acc>
                          </m:e>
                          <m:sub>
                            <m:r>
                              <a:rPr lang="en-US" altLang="zh-CN" sz="2800" b="0" i="1" smtClean="0">
                                <a:solidFill>
                                  <a:srgbClr val="0000FF"/>
                                </a:solidFill>
                                <a:latin typeface="Cambria Math" panose="02040503050406030204" pitchFamily="18" charset="0"/>
                              </a:rPr>
                              <m:t>21</m:t>
                            </m:r>
                          </m:sub>
                        </m:sSub>
                      </m:oMath>
                    </m:oMathPara>
                  </a14:m>
                  <a:endParaRPr lang="zh-CN" altLang="en-US" sz="2800" dirty="0">
                    <a:latin typeface="+mn-lt"/>
                    <a:ea typeface="+mn-ea"/>
                  </a:endParaRPr>
                </a:p>
              </p:txBody>
            </p:sp>
          </mc:Choice>
          <mc:Fallback xmlns="">
            <p:sp>
              <p:nvSpPr>
                <p:cNvPr id="105" name="矩形 104"/>
                <p:cNvSpPr>
                  <a:spLocks noRot="1" noChangeAspect="1" noMove="1" noResize="1" noEditPoints="1" noAdjustHandles="1" noChangeArrowheads="1" noChangeShapeType="1" noTextEdit="1"/>
                </p:cNvSpPr>
                <p:nvPr/>
              </p:nvSpPr>
              <p:spPr>
                <a:xfrm>
                  <a:off x="8154944" y="4357572"/>
                  <a:ext cx="734945" cy="587981"/>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p:cNvSpPr/>
                <p:nvPr/>
              </p:nvSpPr>
              <p:spPr>
                <a:xfrm>
                  <a:off x="7694567" y="4480340"/>
                  <a:ext cx="726674"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𝑓</m:t>
                                </m:r>
                              </m:e>
                            </m:acc>
                          </m:e>
                          <m:sub>
                            <m:r>
                              <a:rPr lang="en-US" altLang="zh-CN" sz="2800" b="0" i="1" smtClean="0">
                                <a:solidFill>
                                  <a:srgbClr val="0000FF"/>
                                </a:solidFill>
                                <a:latin typeface="Cambria Math" panose="02040503050406030204" pitchFamily="18" charset="0"/>
                              </a:rPr>
                              <m:t>12</m:t>
                            </m:r>
                          </m:sub>
                        </m:sSub>
                      </m:oMath>
                    </m:oMathPara>
                  </a14:m>
                  <a:endParaRPr lang="zh-CN" altLang="en-US" sz="2800" dirty="0">
                    <a:latin typeface="+mn-lt"/>
                    <a:ea typeface="+mn-ea"/>
                  </a:endParaRPr>
                </a:p>
              </p:txBody>
            </p:sp>
          </mc:Choice>
          <mc:Fallback xmlns="">
            <p:sp>
              <p:nvSpPr>
                <p:cNvPr id="106" name="矩形 105"/>
                <p:cNvSpPr>
                  <a:spLocks noRot="1" noChangeAspect="1" noMove="1" noResize="1" noEditPoints="1" noAdjustHandles="1" noChangeArrowheads="1" noChangeShapeType="1" noTextEdit="1"/>
                </p:cNvSpPr>
                <p:nvPr/>
              </p:nvSpPr>
              <p:spPr>
                <a:xfrm>
                  <a:off x="7694567" y="4480340"/>
                  <a:ext cx="726674" cy="587981"/>
                </a:xfrm>
                <a:prstGeom prst="rect">
                  <a:avLst/>
                </a:prstGeom>
                <a:blipFill>
                  <a:blip r:embed="rId33"/>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8" name="矩形 107"/>
              <p:cNvSpPr/>
              <p:nvPr/>
            </p:nvSpPr>
            <p:spPr>
              <a:xfrm>
                <a:off x="1834367" y="3968037"/>
                <a:ext cx="2280432"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𝑓</m:t>
                              </m:r>
                            </m:e>
                          </m:acc>
                        </m:e>
                        <m:sub>
                          <m:r>
                            <a:rPr lang="en-US" altLang="zh-CN" sz="2800" i="1">
                              <a:solidFill>
                                <a:srgbClr val="0000FF"/>
                              </a:solidFill>
                              <a:latin typeface="Cambria Math" panose="02040503050406030204" pitchFamily="18" charset="0"/>
                            </a:rPr>
                            <m:t>12</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𝑓</m:t>
                              </m:r>
                            </m:e>
                          </m:acc>
                        </m:e>
                        <m:sub>
                          <m:r>
                            <a:rPr lang="en-US" altLang="zh-CN" sz="2800" i="1">
                              <a:solidFill>
                                <a:srgbClr val="0000FF"/>
                              </a:solidFill>
                              <a:latin typeface="Cambria Math" panose="02040503050406030204" pitchFamily="18" charset="0"/>
                            </a:rPr>
                            <m:t>21</m:t>
                          </m:r>
                        </m:sub>
                      </m:sSub>
                      <m:r>
                        <a:rPr lang="en-US" altLang="zh-CN" sz="2800" b="0" i="1" smtClean="0">
                          <a:solidFill>
                            <a:srgbClr val="0000FF"/>
                          </a:solidFill>
                          <a:latin typeface="Cambria Math" panose="02040503050406030204" pitchFamily="18" charset="0"/>
                          <a:ea typeface="+mn-ea"/>
                        </a:rPr>
                        <m:t>=0</m:t>
                      </m:r>
                    </m:oMath>
                  </m:oMathPara>
                </a14:m>
                <a:endParaRPr lang="zh-CN" altLang="en-US" sz="2800" dirty="0">
                  <a:latin typeface="+mn-lt"/>
                  <a:ea typeface="+mn-ea"/>
                </a:endParaRPr>
              </a:p>
            </p:txBody>
          </p:sp>
        </mc:Choice>
        <mc:Fallback xmlns="">
          <p:sp>
            <p:nvSpPr>
              <p:cNvPr id="108" name="矩形 107"/>
              <p:cNvSpPr>
                <a:spLocks noRot="1" noChangeAspect="1" noMove="1" noResize="1" noEditPoints="1" noAdjustHandles="1" noChangeArrowheads="1" noChangeShapeType="1" noTextEdit="1"/>
              </p:cNvSpPr>
              <p:nvPr/>
            </p:nvSpPr>
            <p:spPr>
              <a:xfrm>
                <a:off x="1834367" y="3968037"/>
                <a:ext cx="2280432" cy="587981"/>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612774" y="4721648"/>
                <a:ext cx="5658087" cy="110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mn-ea"/>
                            </a:rPr>
                          </m:ctrlPr>
                        </m:naryPr>
                        <m:sub>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2</m:t>
                              </m:r>
                            </m:sub>
                          </m:sSub>
                        </m:sup>
                        <m:e>
                          <m:d>
                            <m:dPr>
                              <m:ctrlPr>
                                <a:rPr lang="en-US" altLang="zh-CN" sz="2800" i="1">
                                  <a:solidFill>
                                    <a:srgbClr val="0000FF"/>
                                  </a:solidFill>
                                  <a:latin typeface="Cambria Math"/>
                                </a:rPr>
                              </m:ctrlPr>
                            </m:dPr>
                            <m:e>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e>
                                <m:sub>
                                  <m:r>
                                    <a:rPr lang="en-US" altLang="zh-CN" sz="2800" i="1">
                                      <a:solidFill>
                                        <a:srgbClr val="0000FF"/>
                                      </a:solidFill>
                                      <a:latin typeface="Cambria Math" panose="02040503050406030204" pitchFamily="18" charset="0"/>
                                    </a:rPr>
                                    <m:t>2</m:t>
                                  </m:r>
                                </m:sub>
                              </m:sSub>
                            </m:e>
                          </m:d>
                          <m:r>
                            <a:rPr lang="en-US" altLang="zh-CN" sz="2800" b="0" i="1" smtClean="0">
                              <a:solidFill>
                                <a:srgbClr val="0000FF"/>
                              </a:solidFill>
                              <a:latin typeface="Cambria Math" panose="02040503050406030204" pitchFamily="18" charset="0"/>
                            </a:rPr>
                            <m:t>𝑑𝑡</m:t>
                          </m:r>
                        </m:e>
                      </m:nary>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2</m:t>
                              </m:r>
                            </m:sub>
                          </m:sSub>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2</m:t>
                              </m:r>
                            </m:sub>
                          </m:sSub>
                        </m:e>
                      </m:d>
                    </m:oMath>
                  </m:oMathPara>
                </a14:m>
                <a:endParaRPr lang="zh-CN" altLang="en-US" sz="2800" dirty="0">
                  <a:latin typeface="+mn-lt"/>
                  <a:ea typeface="+mn-ea"/>
                </a:endParaRPr>
              </a:p>
            </p:txBody>
          </p:sp>
        </mc:Choice>
        <mc:Fallback xmlns="">
          <p:sp>
            <p:nvSpPr>
              <p:cNvPr id="66" name="矩形 65"/>
              <p:cNvSpPr>
                <a:spLocks noRot="1" noChangeAspect="1" noMove="1" noResize="1" noEditPoints="1" noAdjustHandles="1" noChangeArrowheads="1" noChangeShapeType="1" noTextEdit="1"/>
              </p:cNvSpPr>
              <p:nvPr/>
            </p:nvSpPr>
            <p:spPr>
              <a:xfrm>
                <a:off x="612774" y="4721648"/>
                <a:ext cx="5658087" cy="1106585"/>
              </a:xfrm>
              <a:prstGeom prst="rect">
                <a:avLst/>
              </a:prstGeom>
              <a:blipFill>
                <a:blip r:embed="rId35"/>
                <a:stretch>
                  <a:fillRect/>
                </a:stretch>
              </a:blipFill>
            </p:spPr>
            <p:txBody>
              <a:bodyPr/>
              <a:lstStyle/>
              <a:p>
                <a:r>
                  <a:rPr lang="zh-CN" altLang="en-US">
                    <a:noFill/>
                  </a:rPr>
                  <a:t> </a:t>
                </a:r>
              </a:p>
            </p:txBody>
          </p:sp>
        </mc:Fallback>
      </mc:AlternateContent>
      <p:sp>
        <p:nvSpPr>
          <p:cNvPr id="2" name="对话气泡: 矩形 1"/>
          <p:cNvSpPr/>
          <p:nvPr/>
        </p:nvSpPr>
        <p:spPr>
          <a:xfrm>
            <a:off x="1020613" y="2322592"/>
            <a:ext cx="2775246" cy="660980"/>
          </a:xfrm>
          <a:prstGeom prst="wedgeRectCallout">
            <a:avLst>
              <a:gd name="adj1" fmla="val -11559"/>
              <a:gd name="adj2" fmla="val -121882"/>
            </a:avLst>
          </a:prstGeom>
          <a:solidFill>
            <a:schemeClr val="accent4">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0000FF"/>
                </a:solidFill>
              </a:rPr>
              <a:t>系统受到的外力</a:t>
            </a:r>
          </a:p>
        </p:txBody>
      </p:sp>
      <p:sp>
        <p:nvSpPr>
          <p:cNvPr id="3" name="对话气泡: 矩形 2"/>
          <p:cNvSpPr/>
          <p:nvPr/>
        </p:nvSpPr>
        <p:spPr>
          <a:xfrm>
            <a:off x="4070770" y="2312735"/>
            <a:ext cx="2053486" cy="662517"/>
          </a:xfrm>
          <a:prstGeom prst="wedgeRectCallout">
            <a:avLst>
              <a:gd name="adj1" fmla="val -48235"/>
              <a:gd name="adj2" fmla="val -122233"/>
            </a:avLst>
          </a:prstGeom>
          <a:solidFill>
            <a:schemeClr val="accent4">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dirty="0">
                <a:solidFill>
                  <a:srgbClr val="0000FF"/>
                </a:solidFill>
              </a:rPr>
              <a:t>系统的内力</a:t>
            </a:r>
          </a:p>
        </p:txBody>
      </p:sp>
      <p:sp>
        <p:nvSpPr>
          <p:cNvPr id="67" name="对话气泡: 矩形 66"/>
          <p:cNvSpPr/>
          <p:nvPr/>
        </p:nvSpPr>
        <p:spPr>
          <a:xfrm>
            <a:off x="6399167" y="2309746"/>
            <a:ext cx="2967886" cy="662517"/>
          </a:xfrm>
          <a:prstGeom prst="wedgeRectCallout">
            <a:avLst>
              <a:gd name="adj1" fmla="val -21847"/>
              <a:gd name="adj2" fmla="val -124356"/>
            </a:avLst>
          </a:prstGeom>
          <a:solidFill>
            <a:schemeClr val="accent4">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800" dirty="0">
                <a:solidFill>
                  <a:srgbClr val="0000FF"/>
                </a:solidFill>
              </a:rPr>
              <a:t>系统动量的增量</a:t>
            </a:r>
          </a:p>
        </p:txBody>
      </p:sp>
    </p:spTree>
    <p:extLst>
      <p:ext uri="{BB962C8B-B14F-4D97-AF65-F5344CB8AC3E}">
        <p14:creationId xmlns:p14="http://schemas.microsoft.com/office/powerpoint/2010/main" val="409411543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left)">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left)">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wipe(left)">
                                      <p:cBhvr>
                                        <p:cTn id="32" dur="500"/>
                                        <p:tgtEl>
                                          <p:spTgt spid="6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wipe(left)">
                                      <p:cBhvr>
                                        <p:cTn id="37" dur="500"/>
                                        <p:tgtEl>
                                          <p:spTgt spid="6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wipe(left)">
                                      <p:cBhvr>
                                        <p:cTn id="42" dur="2000"/>
                                        <p:tgtEl>
                                          <p:spTgt spid="6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8"/>
                                        </p:tgtEl>
                                        <p:attrNameLst>
                                          <p:attrName>style.visibility</p:attrName>
                                        </p:attrNameLst>
                                      </p:cBhvr>
                                      <p:to>
                                        <p:strVal val="visible"/>
                                      </p:to>
                                    </p:set>
                                    <p:animEffect transition="in" filter="wipe(left)">
                                      <p:cBhvr>
                                        <p:cTn id="47" dur="500"/>
                                        <p:tgtEl>
                                          <p:spTgt spid="10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wipe(left)">
                                      <p:cBhvr>
                                        <p:cTn id="5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8" grpId="0" animBg="1"/>
      <p:bldP spid="61" grpId="0" animBg="1"/>
      <p:bldP spid="64" grpId="0" animBg="1"/>
      <p:bldP spid="65" grpId="0"/>
      <p:bldP spid="108" grpId="0"/>
      <p:bldP spid="66" grpId="0"/>
      <p:bldP spid="2" grpId="0" animBg="1"/>
      <p:bldP spid="3" grpId="0" animBg="1"/>
      <p:bldP spid="6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矩形 14"/>
              <p:cNvSpPr/>
              <p:nvPr/>
            </p:nvSpPr>
            <p:spPr>
              <a:xfrm>
                <a:off x="969771" y="1498502"/>
                <a:ext cx="7018011" cy="12357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mn-ea"/>
                            </a:rPr>
                          </m:ctrlPr>
                        </m:naryPr>
                        <m:sub>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2</m:t>
                              </m:r>
                            </m:sub>
                          </m:sSub>
                        </m:sup>
                        <m:e>
                          <m:d>
                            <m:dPr>
                              <m:ctrlPr>
                                <a:rPr lang="en-US" altLang="zh-CN" sz="2800" b="0" i="1" smtClean="0">
                                  <a:solidFill>
                                    <a:srgbClr val="0000FF"/>
                                  </a:solidFill>
                                  <a:latin typeface="Cambria Math"/>
                                  <a:ea typeface="+mn-ea"/>
                                </a:rPr>
                              </m:ctrlPr>
                            </m:dPr>
                            <m:e>
                              <m:nary>
                                <m:naryPr>
                                  <m:chr m:val="∑"/>
                                  <m:subHide m:val="on"/>
                                  <m:supHide m:val="on"/>
                                  <m:ctrlPr>
                                    <a:rPr lang="en-US" altLang="zh-CN" sz="2800" b="0" i="1" smtClean="0">
                                      <a:solidFill>
                                        <a:srgbClr val="0000FF"/>
                                      </a:solidFill>
                                      <a:latin typeface="Cambria Math"/>
                                      <a:ea typeface="+mn-ea"/>
                                    </a:rPr>
                                  </m:ctrlPr>
                                </m:naryPr>
                                <m:sub/>
                                <m:sup/>
                                <m:e>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rPr>
                                        <m:t>𝑖</m:t>
                                      </m:r>
                                      <m:r>
                                        <a:rPr lang="zh-CN" altLang="en-US" sz="2800" i="1">
                                          <a:solidFill>
                                            <a:srgbClr val="0000FF"/>
                                          </a:solidFill>
                                          <a:latin typeface="Cambria Math" panose="02040503050406030204" pitchFamily="18" charset="0"/>
                                        </a:rPr>
                                        <m:t>外</m:t>
                                      </m:r>
                                    </m:sub>
                                  </m:sSub>
                                </m:e>
                              </m:nary>
                              <m:r>
                                <a:rPr lang="en-US" altLang="zh-CN" sz="2800" b="0" i="1" smtClean="0">
                                  <a:solidFill>
                                    <a:srgbClr val="0000FF"/>
                                  </a:solidFill>
                                  <a:latin typeface="Cambria Math" panose="02040503050406030204" pitchFamily="18" charset="0"/>
                                  <a:ea typeface="+mn-ea"/>
                                </a:rPr>
                                <m:t>+</m:t>
                              </m:r>
                              <m:nary>
                                <m:naryPr>
                                  <m:chr m:val="∑"/>
                                  <m:subHide m:val="on"/>
                                  <m:supHide m:val="on"/>
                                  <m:ctrlPr>
                                    <a:rPr lang="en-US" altLang="zh-CN" sz="2800" b="0" i="1" smtClean="0">
                                      <a:solidFill>
                                        <a:srgbClr val="0000FF"/>
                                      </a:solidFill>
                                      <a:latin typeface="Cambria Math"/>
                                      <a:ea typeface="+mn-ea"/>
                                    </a:rPr>
                                  </m:ctrlPr>
                                </m:naryPr>
                                <m:sub/>
                                <m:sup/>
                                <m:e>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𝑓</m:t>
                                          </m:r>
                                        </m:e>
                                      </m:acc>
                                    </m:e>
                                    <m:sub>
                                      <m:r>
                                        <a:rPr lang="en-US" altLang="zh-CN" sz="2800" b="0" i="1" smtClean="0">
                                          <a:solidFill>
                                            <a:srgbClr val="0000FF"/>
                                          </a:solidFill>
                                          <a:latin typeface="Cambria Math" panose="02040503050406030204" pitchFamily="18" charset="0"/>
                                        </a:rPr>
                                        <m:t>𝑖</m:t>
                                      </m:r>
                                      <m:r>
                                        <a:rPr lang="zh-CN" altLang="en-US" sz="2800" i="1">
                                          <a:solidFill>
                                            <a:srgbClr val="0000FF"/>
                                          </a:solidFill>
                                          <a:latin typeface="Cambria Math" panose="02040503050406030204" pitchFamily="18" charset="0"/>
                                        </a:rPr>
                                        <m:t>内</m:t>
                                      </m:r>
                                    </m:sub>
                                  </m:sSub>
                                </m:e>
                              </m:nary>
                            </m:e>
                          </m:d>
                          <m:r>
                            <a:rPr lang="en-US" altLang="zh-CN" sz="2800" b="0" i="1" smtClean="0">
                              <a:solidFill>
                                <a:srgbClr val="0000FF"/>
                              </a:solidFill>
                              <a:latin typeface="Cambria Math" panose="02040503050406030204" pitchFamily="18" charset="0"/>
                            </a:rPr>
                            <m:t>𝑑𝑡</m:t>
                          </m:r>
                        </m:e>
                      </m:nary>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a:ea typeface="Cambria Math" panose="02040503050406030204" pitchFamily="18" charset="0"/>
                            </a:rPr>
                          </m:ctrlPr>
                        </m:dPr>
                        <m:e>
                          <m:nary>
                            <m:naryPr>
                              <m:chr m:val="∑"/>
                              <m:subHide m:val="on"/>
                              <m:supHide m:val="on"/>
                              <m:ctrlPr>
                                <a:rPr lang="en-US" altLang="zh-CN" sz="2800" i="1" smtClean="0">
                                  <a:solidFill>
                                    <a:srgbClr val="0000FF"/>
                                  </a:solidFill>
                                  <a:latin typeface="Cambria Math"/>
                                  <a:ea typeface="Cambria Math" panose="02040503050406030204" pitchFamily="18" charset="0"/>
                                </a:rPr>
                              </m:ctrlPr>
                            </m:naryPr>
                            <m:sub/>
                            <m:sup/>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𝑖</m:t>
                                  </m:r>
                                </m:sub>
                              </m:sSub>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rPr>
                                    <m:t>𝑖</m:t>
                                  </m:r>
                                </m:sub>
                              </m:sSub>
                            </m:e>
                          </m:nary>
                        </m:e>
                      </m:d>
                    </m:oMath>
                  </m:oMathPara>
                </a14:m>
                <a:endParaRPr lang="zh-CN" altLang="en-US" sz="2800" dirty="0">
                  <a:latin typeface="+mn-lt"/>
                  <a:ea typeface="+mn-ea"/>
                </a:endParaRPr>
              </a:p>
            </p:txBody>
          </p:sp>
        </mc:Choice>
        <mc:Fallback xmlns="">
          <p:sp>
            <p:nvSpPr>
              <p:cNvPr id="15" name="矩形 14"/>
              <p:cNvSpPr>
                <a:spLocks noRot="1" noChangeAspect="1" noMove="1" noResize="1" noEditPoints="1" noAdjustHandles="1" noChangeArrowheads="1" noChangeShapeType="1" noTextEdit="1"/>
              </p:cNvSpPr>
              <p:nvPr/>
            </p:nvSpPr>
            <p:spPr>
              <a:xfrm>
                <a:off x="969771" y="1498502"/>
                <a:ext cx="7018011" cy="1235788"/>
              </a:xfrm>
              <a:prstGeom prst="rect">
                <a:avLst/>
              </a:prstGeom>
              <a:blipFill>
                <a:blip r:embed="rId2"/>
                <a:stretch>
                  <a:fillRect/>
                </a:stretch>
              </a:blipFill>
            </p:spPr>
            <p:txBody>
              <a:bodyPr/>
              <a:lstStyle/>
              <a:p>
                <a:r>
                  <a:rPr lang="zh-CN" altLang="en-US">
                    <a:noFill/>
                  </a:rPr>
                  <a:t> </a:t>
                </a:r>
              </a:p>
            </p:txBody>
          </p:sp>
        </mc:Fallback>
      </mc:AlternateContent>
      <p:sp>
        <p:nvSpPr>
          <p:cNvPr id="14" name="Text Box 37"/>
          <p:cNvSpPr txBox="1">
            <a:spLocks noChangeArrowheads="1"/>
          </p:cNvSpPr>
          <p:nvPr/>
        </p:nvSpPr>
        <p:spPr bwMode="auto">
          <a:xfrm>
            <a:off x="571246" y="1036234"/>
            <a:ext cx="48720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r>
              <a:rPr lang="zh-CN" altLang="en-US" b="0" dirty="0">
                <a:solidFill>
                  <a:srgbClr val="0000FF"/>
                </a:solidFill>
                <a:latin typeface="+mn-lt"/>
                <a:ea typeface="+mn-ea"/>
              </a:rPr>
              <a:t>对于多个质点组成的系统</a:t>
            </a:r>
          </a:p>
        </p:txBody>
      </p:sp>
      <p:sp>
        <p:nvSpPr>
          <p:cNvPr id="16" name="Line 39"/>
          <p:cNvSpPr>
            <a:spLocks noChangeShapeType="1"/>
          </p:cNvSpPr>
          <p:nvPr/>
        </p:nvSpPr>
        <p:spPr bwMode="auto">
          <a:xfrm flipH="1">
            <a:off x="3698813" y="1681363"/>
            <a:ext cx="1019175" cy="889000"/>
          </a:xfrm>
          <a:prstGeom prst="line">
            <a:avLst/>
          </a:prstGeom>
          <a:noFill/>
          <a:ln w="76200">
            <a:solidFill>
              <a:srgbClr val="FF0000">
                <a:alpha val="50000"/>
              </a:srgb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Text Box 15"/>
          <p:cNvSpPr txBox="1">
            <a:spLocks noChangeArrowheads="1"/>
          </p:cNvSpPr>
          <p:nvPr/>
        </p:nvSpPr>
        <p:spPr bwMode="auto">
          <a:xfrm>
            <a:off x="571246" y="2734290"/>
            <a:ext cx="82934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由于内力总是成对出现的，所以矢量和为零</a:t>
            </a:r>
          </a:p>
        </p:txBody>
      </p:sp>
      <p:sp>
        <p:nvSpPr>
          <p:cNvPr id="2" name="矩形 1"/>
          <p:cNvSpPr/>
          <p:nvPr/>
        </p:nvSpPr>
        <p:spPr>
          <a:xfrm>
            <a:off x="2609651" y="5712789"/>
            <a:ext cx="775269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hangingPunct="1">
              <a:spcBef>
                <a:spcPct val="50000"/>
              </a:spcBef>
            </a:pPr>
            <a:r>
              <a:rPr lang="zh-CN" altLang="en-US" sz="2800" dirty="0">
                <a:solidFill>
                  <a:srgbClr val="FF0000"/>
                </a:solidFill>
                <a:latin typeface="+mn-lt"/>
                <a:ea typeface="+mn-ea"/>
              </a:rPr>
              <a:t>质点系动量定理</a:t>
            </a:r>
            <a:r>
              <a:rPr lang="zh-CN" altLang="en-US" sz="2800" dirty="0">
                <a:solidFill>
                  <a:srgbClr val="0000FF"/>
                </a:solidFill>
                <a:latin typeface="+mn-lt"/>
                <a:ea typeface="+mn-ea"/>
              </a:rPr>
              <a:t>：作用于系统的合外力的冲量等于系统动量的增量。</a:t>
            </a:r>
          </a:p>
        </p:txBody>
      </p:sp>
      <p:sp>
        <p:nvSpPr>
          <p:cNvPr id="13" name="Rectangle 3"/>
          <p:cNvSpPr>
            <a:spLocks noChangeArrowheads="1"/>
          </p:cNvSpPr>
          <p:nvPr/>
        </p:nvSpPr>
        <p:spPr bwMode="auto">
          <a:xfrm>
            <a:off x="571246"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𝑛个质点的系统</a:t>
            </a:r>
          </a:p>
        </p:txBody>
      </p:sp>
      <mc:AlternateContent xmlns:mc="http://schemas.openxmlformats.org/markup-compatibility/2006" xmlns:a14="http://schemas.microsoft.com/office/drawing/2010/main">
        <mc:Choice Requires="a14">
          <p:sp>
            <p:nvSpPr>
              <p:cNvPr id="20" name="矩形 19"/>
              <p:cNvSpPr/>
              <p:nvPr/>
            </p:nvSpPr>
            <p:spPr>
              <a:xfrm>
                <a:off x="571246" y="4476304"/>
                <a:ext cx="2556020" cy="1135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e>
                        <m:sub>
                          <m:r>
                            <a:rPr lang="zh-CN" altLang="en-US" sz="2800" i="1">
                              <a:solidFill>
                                <a:srgbClr val="0000FF"/>
                              </a:solidFill>
                              <a:latin typeface="Cambria Math" panose="02040503050406030204" pitchFamily="18" charset="0"/>
                            </a:rPr>
                            <m:t>外</m:t>
                          </m:r>
                        </m:sub>
                      </m:sSub>
                      <m:r>
                        <a:rPr lang="en-US" altLang="zh-CN" sz="2800" b="0" i="1" smtClean="0">
                          <a:solidFill>
                            <a:srgbClr val="0000FF"/>
                          </a:solidFill>
                          <a:latin typeface="Cambria Math" panose="02040503050406030204" pitchFamily="18" charset="0"/>
                        </a:rPr>
                        <m:t>=</m:t>
                      </m:r>
                      <m:nary>
                        <m:naryPr>
                          <m:chr m:val="∑"/>
                          <m:subHide m:val="on"/>
                          <m:supHide m:val="on"/>
                          <m:ctrlPr>
                            <a:rPr lang="en-US" altLang="zh-CN" sz="2800" i="1">
                              <a:solidFill>
                                <a:srgbClr val="0000FF"/>
                              </a:solidFill>
                              <a:latin typeface="Cambria Math"/>
                            </a:rPr>
                          </m:ctrlPr>
                        </m:naryPr>
                        <m:sub/>
                        <m:sup/>
                        <m:e>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e>
                            <m:sub>
                              <m:r>
                                <a:rPr lang="en-US" altLang="zh-CN" sz="2800" i="1">
                                  <a:solidFill>
                                    <a:srgbClr val="0000FF"/>
                                  </a:solidFill>
                                  <a:latin typeface="Cambria Math" panose="02040503050406030204" pitchFamily="18" charset="0"/>
                                </a:rPr>
                                <m:t>𝑖</m:t>
                              </m:r>
                              <m:r>
                                <a:rPr lang="zh-CN" altLang="en-US" sz="2800" i="1">
                                  <a:solidFill>
                                    <a:srgbClr val="0000FF"/>
                                  </a:solidFill>
                                  <a:latin typeface="Cambria Math" panose="02040503050406030204" pitchFamily="18" charset="0"/>
                                </a:rPr>
                                <m:t>外</m:t>
                              </m:r>
                            </m:sub>
                          </m:sSub>
                        </m:e>
                      </m:nary>
                    </m:oMath>
                  </m:oMathPara>
                </a14:m>
                <a:endParaRPr lang="zh-CN" altLang="en-US" sz="2800" dirty="0">
                  <a:latin typeface="+mn-lt"/>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571246" y="4476304"/>
                <a:ext cx="2556020" cy="113569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5595780" y="4476304"/>
                <a:ext cx="2232855" cy="1135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rPr>
                          </m:ctrlPr>
                        </m:accPr>
                        <m:e>
                          <m:r>
                            <a:rPr lang="en-US" altLang="zh-CN" sz="2800" b="0" i="1" smtClean="0">
                              <a:solidFill>
                                <a:srgbClr val="0000FF"/>
                              </a:solidFill>
                              <a:latin typeface="Cambria Math" panose="02040503050406030204" pitchFamily="18" charset="0"/>
                            </a:rPr>
                            <m:t>𝑃</m:t>
                          </m:r>
                        </m:e>
                      </m:acc>
                      <m:r>
                        <a:rPr lang="en-US" altLang="zh-CN" sz="2800" b="0" i="1" smtClean="0">
                          <a:solidFill>
                            <a:srgbClr val="0000FF"/>
                          </a:solidFill>
                          <a:latin typeface="Cambria Math" panose="02040503050406030204" pitchFamily="18" charset="0"/>
                          <a:ea typeface="+mn-ea"/>
                        </a:rPr>
                        <m:t>=</m:t>
                      </m:r>
                      <m:nary>
                        <m:naryPr>
                          <m:chr m:val="∑"/>
                          <m:subHide m:val="on"/>
                          <m:supHide m:val="on"/>
                          <m:ctrlPr>
                            <a:rPr lang="en-US" altLang="zh-CN" sz="2800" i="1">
                              <a:solidFill>
                                <a:srgbClr val="0000FF"/>
                              </a:solidFill>
                              <a:latin typeface="Cambria Math"/>
                              <a:ea typeface="Cambria Math" panose="02040503050406030204" pitchFamily="18" charset="0"/>
                            </a:rPr>
                          </m:ctrlPr>
                        </m:naryPr>
                        <m:sub/>
                        <m:sup/>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𝑖</m:t>
                              </m:r>
                            </m:sub>
                          </m:sSub>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𝑖</m:t>
                              </m:r>
                            </m:sub>
                          </m:sSub>
                        </m:e>
                      </m:nary>
                    </m:oMath>
                  </m:oMathPara>
                </a14:m>
                <a:endParaRPr lang="zh-CN" altLang="en-US" sz="2800" dirty="0">
                  <a:latin typeface="+mn-lt"/>
                  <a:ea typeface="+mn-ea"/>
                </a:endParaRPr>
              </a:p>
            </p:txBody>
          </p:sp>
        </mc:Choice>
        <mc:Fallback xmlns="">
          <p:sp>
            <p:nvSpPr>
              <p:cNvPr id="22" name="矩形 21"/>
              <p:cNvSpPr>
                <a:spLocks noRot="1" noChangeAspect="1" noMove="1" noResize="1" noEditPoints="1" noAdjustHandles="1" noChangeArrowheads="1" noChangeShapeType="1" noTextEdit="1"/>
              </p:cNvSpPr>
              <p:nvPr/>
            </p:nvSpPr>
            <p:spPr>
              <a:xfrm>
                <a:off x="5595780" y="4476304"/>
                <a:ext cx="2232855" cy="113569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7866344" y="4476304"/>
                <a:ext cx="2496004" cy="1135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𝑃</m:t>
                              </m:r>
                            </m:e>
                          </m:acc>
                        </m:e>
                        <m:sub>
                          <m:r>
                            <a:rPr lang="en-US" altLang="zh-CN" sz="2800" b="0" i="1" smtClean="0">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mn-ea"/>
                        </a:rPr>
                        <m:t>=</m:t>
                      </m:r>
                      <m:nary>
                        <m:naryPr>
                          <m:chr m:val="∑"/>
                          <m:subHide m:val="on"/>
                          <m:supHide m:val="on"/>
                          <m:ctrlPr>
                            <a:rPr lang="en-US" altLang="zh-CN" sz="2800" i="1">
                              <a:solidFill>
                                <a:srgbClr val="0000FF"/>
                              </a:solidFill>
                              <a:latin typeface="Cambria Math"/>
                              <a:ea typeface="Cambria Math" panose="02040503050406030204" pitchFamily="18" charset="0"/>
                            </a:rPr>
                          </m:ctrlPr>
                        </m:naryPr>
                        <m:sub/>
                        <m:sup/>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𝑖</m:t>
                              </m:r>
                            </m:sub>
                          </m:sSub>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rPr>
                                <m:t>0</m:t>
                              </m:r>
                            </m:sub>
                          </m:sSub>
                        </m:e>
                      </m:nary>
                    </m:oMath>
                  </m:oMathPara>
                </a14:m>
                <a:endParaRPr lang="zh-CN" altLang="en-US" sz="2800" dirty="0">
                  <a:latin typeface="+mn-lt"/>
                  <a:ea typeface="+mn-ea"/>
                </a:endParaRPr>
              </a:p>
            </p:txBody>
          </p:sp>
        </mc:Choice>
        <mc:Fallback xmlns="">
          <p:sp>
            <p:nvSpPr>
              <p:cNvPr id="23" name="矩形 22"/>
              <p:cNvSpPr>
                <a:spLocks noRot="1" noChangeAspect="1" noMove="1" noResize="1" noEditPoints="1" noAdjustHandles="1" noChangeArrowheads="1" noChangeShapeType="1" noTextEdit="1"/>
              </p:cNvSpPr>
              <p:nvPr/>
            </p:nvSpPr>
            <p:spPr>
              <a:xfrm>
                <a:off x="7866344" y="4476304"/>
                <a:ext cx="2496004" cy="113569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5683286" y="3322879"/>
                <a:ext cx="3731663" cy="1135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nary>
                        <m:naryPr>
                          <m:chr m:val="∑"/>
                          <m:subHide m:val="on"/>
                          <m:supHide m:val="on"/>
                          <m:ctrlPr>
                            <a:rPr lang="en-US" altLang="zh-CN" sz="2800" i="1">
                              <a:solidFill>
                                <a:srgbClr val="0000FF"/>
                              </a:solidFill>
                              <a:latin typeface="Cambria Math"/>
                              <a:ea typeface="Cambria Math" panose="02040503050406030204" pitchFamily="18" charset="0"/>
                            </a:rPr>
                          </m:ctrlPr>
                        </m:naryPr>
                        <m:sub/>
                        <m:sup/>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𝑖</m:t>
                              </m:r>
                            </m:sub>
                          </m:sSub>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𝑖</m:t>
                              </m:r>
                            </m:sub>
                          </m:sSub>
                        </m:e>
                      </m:nary>
                      <m:r>
                        <a:rPr lang="en-US" altLang="zh-CN" sz="2800" b="0" i="1" smtClean="0">
                          <a:solidFill>
                            <a:srgbClr val="0000FF"/>
                          </a:solidFill>
                          <a:latin typeface="Cambria Math" panose="02040503050406030204" pitchFamily="18" charset="0"/>
                        </a:rPr>
                        <m:t>−</m:t>
                      </m:r>
                      <m:nary>
                        <m:naryPr>
                          <m:chr m:val="∑"/>
                          <m:subHide m:val="on"/>
                          <m:supHide m:val="on"/>
                          <m:ctrlPr>
                            <a:rPr lang="en-US" altLang="zh-CN" sz="2800" i="1">
                              <a:solidFill>
                                <a:srgbClr val="0000FF"/>
                              </a:solidFill>
                              <a:latin typeface="Cambria Math"/>
                              <a:ea typeface="Cambria Math" panose="02040503050406030204" pitchFamily="18" charset="0"/>
                            </a:rPr>
                          </m:ctrlPr>
                        </m:naryPr>
                        <m:sub/>
                        <m:sup/>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𝑖</m:t>
                              </m:r>
                            </m:sub>
                          </m:sSub>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𝑖</m:t>
                              </m:r>
                              <m:r>
                                <a:rPr lang="en-US" altLang="zh-CN" sz="2800" i="1">
                                  <a:solidFill>
                                    <a:srgbClr val="0000FF"/>
                                  </a:solidFill>
                                  <a:latin typeface="Cambria Math" panose="02040503050406030204" pitchFamily="18" charset="0"/>
                                </a:rPr>
                                <m:t>0</m:t>
                              </m:r>
                            </m:sub>
                          </m:sSub>
                        </m:e>
                      </m:nary>
                    </m:oMath>
                  </m:oMathPara>
                </a14:m>
                <a:endParaRPr lang="zh-CN" altLang="en-US" sz="2800" dirty="0">
                  <a:latin typeface="+mn-lt"/>
                  <a:ea typeface="+mn-ea"/>
                </a:endParaRPr>
              </a:p>
            </p:txBody>
          </p:sp>
        </mc:Choice>
        <mc:Fallback xmlns="">
          <p:sp>
            <p:nvSpPr>
              <p:cNvPr id="29" name="矩形 28"/>
              <p:cNvSpPr>
                <a:spLocks noRot="1" noChangeAspect="1" noMove="1" noResize="1" noEditPoints="1" noAdjustHandles="1" noChangeArrowheads="1" noChangeShapeType="1" noTextEdit="1"/>
              </p:cNvSpPr>
              <p:nvPr/>
            </p:nvSpPr>
            <p:spPr>
              <a:xfrm>
                <a:off x="5683286" y="3322879"/>
                <a:ext cx="3731663" cy="113569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571246" y="5902102"/>
                <a:ext cx="189955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rPr>
                          </m:ctrlPr>
                        </m:accPr>
                        <m:e>
                          <m:r>
                            <a:rPr lang="en-US" altLang="zh-CN" sz="2800" b="0" i="1" smtClean="0">
                              <a:solidFill>
                                <a:srgbClr val="FF0000"/>
                              </a:solidFill>
                              <a:latin typeface="Cambria Math" panose="02040503050406030204" pitchFamily="18" charset="0"/>
                            </a:rPr>
                            <m:t>𝐼</m:t>
                          </m:r>
                        </m:e>
                      </m:acc>
                      <m:r>
                        <a:rPr lang="en-US" altLang="zh-CN" sz="2800" b="0" i="1" smtClean="0">
                          <a:solidFill>
                            <a:srgbClr val="FF0000"/>
                          </a:solidFill>
                          <a:latin typeface="Cambria Math" panose="02040503050406030204" pitchFamily="18" charset="0"/>
                          <a:ea typeface="+mn-ea"/>
                        </a:rPr>
                        <m:t>=</m:t>
                      </m:r>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𝑃</m:t>
                          </m:r>
                        </m:e>
                      </m:acc>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a:rPr>
                          </m:ctrlPr>
                        </m:sSubPr>
                        <m:e>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𝑃</m:t>
                              </m:r>
                            </m:e>
                          </m:acc>
                        </m:e>
                        <m:sub>
                          <m:r>
                            <a:rPr lang="en-US" altLang="zh-CN" sz="2800" i="1">
                              <a:solidFill>
                                <a:srgbClr val="FF0000"/>
                              </a:solidFill>
                              <a:latin typeface="Cambria Math" panose="02040503050406030204" pitchFamily="18" charset="0"/>
                            </a:rPr>
                            <m:t>0</m:t>
                          </m:r>
                        </m:sub>
                      </m:sSub>
                    </m:oMath>
                  </m:oMathPara>
                </a14:m>
                <a:endParaRPr lang="zh-CN" altLang="en-US" sz="2800" dirty="0">
                  <a:solidFill>
                    <a:srgbClr val="FF0000"/>
                  </a:solidFill>
                  <a:latin typeface="+mn-lt"/>
                  <a:ea typeface="+mn-ea"/>
                </a:endParaRPr>
              </a:p>
            </p:txBody>
          </p:sp>
        </mc:Choice>
        <mc:Fallback xmlns="">
          <p:sp>
            <p:nvSpPr>
              <p:cNvPr id="30" name="矩形 29"/>
              <p:cNvSpPr>
                <a:spLocks noRot="1" noChangeAspect="1" noMove="1" noResize="1" noEditPoints="1" noAdjustHandles="1" noChangeArrowheads="1" noChangeShapeType="1" noTextEdit="1"/>
              </p:cNvSpPr>
              <p:nvPr/>
            </p:nvSpPr>
            <p:spPr>
              <a:xfrm>
                <a:off x="571246" y="5902102"/>
                <a:ext cx="1899558" cy="5754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969771" y="3232146"/>
                <a:ext cx="4954754" cy="12357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mn-ea"/>
                            </a:rPr>
                          </m:ctrlPr>
                        </m:naryPr>
                        <m:sub>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2</m:t>
                              </m:r>
                            </m:sub>
                          </m:sSub>
                        </m:sup>
                        <m:e>
                          <m:nary>
                            <m:naryPr>
                              <m:chr m:val="∑"/>
                              <m:subHide m:val="on"/>
                              <m:supHide m:val="on"/>
                              <m:ctrlPr>
                                <a:rPr lang="en-US" altLang="zh-CN" sz="2800" i="1">
                                  <a:solidFill>
                                    <a:srgbClr val="0000FF"/>
                                  </a:solidFill>
                                  <a:latin typeface="Cambria Math"/>
                                </a:rPr>
                              </m:ctrlPr>
                            </m:naryPr>
                            <m:sub/>
                            <m:sup/>
                            <m:e>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e>
                                <m:sub>
                                  <m:r>
                                    <a:rPr lang="en-US" altLang="zh-CN" sz="2800" i="1">
                                      <a:solidFill>
                                        <a:srgbClr val="0000FF"/>
                                      </a:solidFill>
                                      <a:latin typeface="Cambria Math" panose="02040503050406030204" pitchFamily="18" charset="0"/>
                                    </a:rPr>
                                    <m:t>𝑖</m:t>
                                  </m:r>
                                  <m:r>
                                    <a:rPr lang="zh-CN" altLang="en-US" sz="2800" i="1">
                                      <a:solidFill>
                                        <a:srgbClr val="0000FF"/>
                                      </a:solidFill>
                                      <a:latin typeface="Cambria Math" panose="02040503050406030204" pitchFamily="18" charset="0"/>
                                    </a:rPr>
                                    <m:t>外</m:t>
                                  </m:r>
                                </m:sub>
                              </m:sSub>
                            </m:e>
                          </m:nary>
                          <m:r>
                            <a:rPr lang="en-US" altLang="zh-CN" sz="2800" b="0" i="1" smtClean="0">
                              <a:solidFill>
                                <a:srgbClr val="0000FF"/>
                              </a:solidFill>
                              <a:latin typeface="Cambria Math" panose="02040503050406030204" pitchFamily="18" charset="0"/>
                            </a:rPr>
                            <m:t>𝑑𝑡</m:t>
                          </m:r>
                        </m:e>
                      </m:nary>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a:ea typeface="Cambria Math" panose="02040503050406030204" pitchFamily="18" charset="0"/>
                            </a:rPr>
                          </m:ctrlPr>
                        </m:dPr>
                        <m:e>
                          <m:nary>
                            <m:naryPr>
                              <m:chr m:val="∑"/>
                              <m:subHide m:val="on"/>
                              <m:supHide m:val="on"/>
                              <m:ctrlPr>
                                <a:rPr lang="en-US" altLang="zh-CN" sz="2800" i="1" smtClean="0">
                                  <a:solidFill>
                                    <a:srgbClr val="0000FF"/>
                                  </a:solidFill>
                                  <a:latin typeface="Cambria Math"/>
                                  <a:ea typeface="Cambria Math" panose="02040503050406030204" pitchFamily="18" charset="0"/>
                                </a:rPr>
                              </m:ctrlPr>
                            </m:naryPr>
                            <m:sub/>
                            <m:sup/>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𝑖</m:t>
                                  </m:r>
                                </m:sub>
                              </m:sSub>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rPr>
                                    <m:t>𝑖</m:t>
                                  </m:r>
                                </m:sub>
                              </m:sSub>
                            </m:e>
                          </m:nary>
                        </m:e>
                      </m:d>
                    </m:oMath>
                  </m:oMathPara>
                </a14:m>
                <a:endParaRPr lang="zh-CN" altLang="en-US" sz="2800" dirty="0">
                  <a:latin typeface="+mn-lt"/>
                  <a:ea typeface="+mn-ea"/>
                </a:endParaRPr>
              </a:p>
            </p:txBody>
          </p:sp>
        </mc:Choice>
        <mc:Fallback xmlns="">
          <p:sp>
            <p:nvSpPr>
              <p:cNvPr id="24" name="矩形 23"/>
              <p:cNvSpPr>
                <a:spLocks noRot="1" noChangeAspect="1" noMove="1" noResize="1" noEditPoints="1" noAdjustHandles="1" noChangeArrowheads="1" noChangeShapeType="1" noTextEdit="1"/>
              </p:cNvSpPr>
              <p:nvPr/>
            </p:nvSpPr>
            <p:spPr>
              <a:xfrm>
                <a:off x="969771" y="3232146"/>
                <a:ext cx="4954754" cy="123578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3132218" y="4467934"/>
                <a:ext cx="2445092" cy="110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𝐼</m:t>
                          </m:r>
                        </m:e>
                      </m:acc>
                      <m:r>
                        <a:rPr lang="en-US" altLang="zh-CN" sz="2800" i="1">
                          <a:solidFill>
                            <a:srgbClr val="0000FF"/>
                          </a:solidFill>
                          <a:latin typeface="Cambria Math" panose="02040503050406030204" pitchFamily="18" charset="0"/>
                        </a:rPr>
                        <m:t>=</m:t>
                      </m:r>
                      <m:nary>
                        <m:naryPr>
                          <m:ctrlPr>
                            <a:rPr lang="en-US" altLang="zh-CN" sz="2800" b="0" i="1" smtClean="0">
                              <a:solidFill>
                                <a:srgbClr val="0000FF"/>
                              </a:solidFill>
                              <a:latin typeface="Cambria Math"/>
                              <a:ea typeface="+mn-ea"/>
                            </a:rPr>
                          </m:ctrlPr>
                        </m:naryPr>
                        <m:sub>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2</m:t>
                              </m:r>
                            </m:sub>
                          </m:sSub>
                        </m:sup>
                        <m:e>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e>
                            <m:sub>
                              <m:r>
                                <a:rPr lang="zh-CN" altLang="en-US" sz="2800" i="1">
                                  <a:solidFill>
                                    <a:srgbClr val="0000FF"/>
                                  </a:solidFill>
                                  <a:latin typeface="Cambria Math" panose="02040503050406030204" pitchFamily="18" charset="0"/>
                                </a:rPr>
                                <m:t>外</m:t>
                              </m:r>
                            </m:sub>
                          </m:sSub>
                          <m:r>
                            <a:rPr lang="en-US" altLang="zh-CN" sz="2800" b="0" i="1" smtClean="0">
                              <a:solidFill>
                                <a:srgbClr val="0000FF"/>
                              </a:solidFill>
                              <a:latin typeface="Cambria Math" panose="02040503050406030204" pitchFamily="18" charset="0"/>
                            </a:rPr>
                            <m:t>𝑑𝑡</m:t>
                          </m:r>
                        </m:e>
                      </m:nary>
                    </m:oMath>
                  </m:oMathPara>
                </a14:m>
                <a:endParaRPr lang="zh-CN" altLang="en-US" sz="2800" dirty="0">
                  <a:latin typeface="+mn-lt"/>
                  <a:ea typeface="+mn-ea"/>
                </a:endParaRPr>
              </a:p>
            </p:txBody>
          </p:sp>
        </mc:Choice>
        <mc:Fallback xmlns="">
          <p:sp>
            <p:nvSpPr>
              <p:cNvPr id="25" name="矩形 24"/>
              <p:cNvSpPr>
                <a:spLocks noRot="1" noChangeAspect="1" noMove="1" noResize="1" noEditPoints="1" noAdjustHandles="1" noChangeArrowheads="1" noChangeShapeType="1" noTextEdit="1"/>
              </p:cNvSpPr>
              <p:nvPr/>
            </p:nvSpPr>
            <p:spPr>
              <a:xfrm>
                <a:off x="3132218" y="4467934"/>
                <a:ext cx="2445092" cy="1106585"/>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628351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wipe(left)">
                                      <p:cBhvr>
                                        <p:cTn id="6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p:bldP spid="16" grpId="0" animBg="1"/>
      <p:bldP spid="17" grpId="0"/>
      <p:bldP spid="2" grpId="0"/>
      <p:bldP spid="20" grpId="0"/>
      <p:bldP spid="22" grpId="0"/>
      <p:bldP spid="23" grpId="0"/>
      <p:bldP spid="29" grpId="0"/>
      <p:bldP spid="30" grpId="0"/>
      <p:bldP spid="24" grpId="0"/>
      <p:bldP spid="2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Group 24"/>
          <p:cNvGrpSpPr>
            <a:grpSpLocks/>
          </p:cNvGrpSpPr>
          <p:nvPr/>
        </p:nvGrpSpPr>
        <p:grpSpPr bwMode="auto">
          <a:xfrm>
            <a:off x="1181100" y="485776"/>
            <a:ext cx="1752600" cy="1066800"/>
            <a:chOff x="768" y="384"/>
            <a:chExt cx="1104" cy="672"/>
          </a:xfrm>
        </p:grpSpPr>
        <p:sp>
          <p:nvSpPr>
            <p:cNvPr id="19477" name="AutoShape 4"/>
            <p:cNvSpPr>
              <a:spLocks noChangeArrowheads="1"/>
            </p:cNvSpPr>
            <p:nvPr/>
          </p:nvSpPr>
          <p:spPr bwMode="auto">
            <a:xfrm>
              <a:off x="768" y="384"/>
              <a:ext cx="1104" cy="672"/>
            </a:xfrm>
            <a:prstGeom prst="irregularSeal1">
              <a:avLst/>
            </a:prstGeom>
            <a:gradFill rotWithShape="0">
              <a:gsLst>
                <a:gs pos="0">
                  <a:srgbClr val="FFFFFF"/>
                </a:gs>
                <a:gs pos="100000">
                  <a:srgbClr val="FEEAF1"/>
                </a:gs>
              </a:gsLst>
              <a:path path="shape">
                <a:fillToRect l="50000" t="50000" r="50000" b="50000"/>
              </a:path>
            </a:gradFill>
            <a:ln w="19050">
              <a:solidFill>
                <a:srgbClr val="FF000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
          <p:nvSpPr>
            <p:cNvPr id="19478" name="Text Box 5"/>
            <p:cNvSpPr txBox="1">
              <a:spLocks noChangeArrowheads="1"/>
            </p:cNvSpPr>
            <p:nvPr/>
          </p:nvSpPr>
          <p:spPr bwMode="auto">
            <a:xfrm>
              <a:off x="1044" y="538"/>
              <a:ext cx="6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注意</a:t>
              </a:r>
            </a:p>
          </p:txBody>
        </p:sp>
      </p:grpSp>
      <p:sp>
        <p:nvSpPr>
          <p:cNvPr id="19459" name="Text Box 6"/>
          <p:cNvSpPr txBox="1">
            <a:spLocks noChangeArrowheads="1"/>
          </p:cNvSpPr>
          <p:nvPr/>
        </p:nvSpPr>
        <p:spPr bwMode="auto">
          <a:xfrm>
            <a:off x="3390900" y="714377"/>
            <a:ext cx="4267200" cy="528637"/>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内力不改变质点系的动量</a:t>
            </a:r>
          </a:p>
        </p:txBody>
      </p:sp>
      <p:grpSp>
        <p:nvGrpSpPr>
          <p:cNvPr id="3" name="Group 10"/>
          <p:cNvGrpSpPr>
            <a:grpSpLocks/>
          </p:cNvGrpSpPr>
          <p:nvPr/>
        </p:nvGrpSpPr>
        <p:grpSpPr bwMode="auto">
          <a:xfrm>
            <a:off x="1043781" y="1610536"/>
            <a:ext cx="7620000" cy="2743200"/>
            <a:chOff x="576" y="1584"/>
            <a:chExt cx="4800" cy="1728"/>
          </a:xfrm>
        </p:grpSpPr>
        <p:pic>
          <p:nvPicPr>
            <p:cNvPr id="19475" name="Picture 11" descr="dlsh"/>
            <p:cNvPicPr>
              <a:picLocks noChangeAspect="1" noChangeArrowheads="1"/>
            </p:cNvPicPr>
            <p:nvPr/>
          </p:nvPicPr>
          <p:blipFill rotWithShape="1">
            <a:blip r:embed="rId2">
              <a:extLst>
                <a:ext uri="{28A0092B-C50C-407E-A947-70E740481C1C}">
                  <a14:useLocalDpi xmlns:a14="http://schemas.microsoft.com/office/drawing/2010/main" val="0"/>
                </a:ext>
              </a:extLst>
            </a:blip>
            <a:srcRect b="18065"/>
            <a:stretch/>
          </p:blipFill>
          <p:spPr bwMode="auto">
            <a:xfrm>
              <a:off x="624" y="1632"/>
              <a:ext cx="4560"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Rectangle 12"/>
            <p:cNvSpPr>
              <a:spLocks noChangeArrowheads="1"/>
            </p:cNvSpPr>
            <p:nvPr/>
          </p:nvSpPr>
          <p:spPr bwMode="auto">
            <a:xfrm>
              <a:off x="576" y="1584"/>
              <a:ext cx="4800" cy="17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19472" name="Text Box 14"/>
              <p:cNvSpPr txBox="1">
                <a:spLocks noChangeArrowheads="1"/>
              </p:cNvSpPr>
              <p:nvPr/>
            </p:nvSpPr>
            <p:spPr bwMode="auto">
              <a:xfrm>
                <a:off x="571500" y="4571202"/>
                <a:ext cx="6227763" cy="55879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初始速度</a:t>
                </a:r>
                <a14:m>
                  <m:oMath xmlns:m="http://schemas.openxmlformats.org/officeDocument/2006/math">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𝑔</m:t>
                        </m:r>
                        <m:r>
                          <a:rPr lang="en-US" altLang="zh-CN" sz="2800" b="0" i="1" smtClean="0">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𝑏</m:t>
                        </m:r>
                        <m:r>
                          <a:rPr lang="en-US" altLang="zh-CN" sz="2800" i="1">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=0</m:t>
                    </m:r>
                  </m:oMath>
                </a14:m>
                <a:r>
                  <a:rPr lang="zh-CN" altLang="en-US" sz="2800" dirty="0">
                    <a:solidFill>
                      <a:srgbClr val="0000FF"/>
                    </a:solidFill>
                    <a:latin typeface="+mn-lt"/>
                    <a:ea typeface="+mn-ea"/>
                  </a:rPr>
                  <a:t>，</a:t>
                </a:r>
                <a14:m>
                  <m:oMath xmlns:m="http://schemas.openxmlformats.org/officeDocument/2006/math">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𝑏</m:t>
                        </m:r>
                      </m:sub>
                    </m:sSub>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2</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𝑔</m:t>
                        </m:r>
                      </m:sub>
                    </m:sSub>
                  </m:oMath>
                </a14:m>
                <a:r>
                  <a:rPr lang="zh-CN" altLang="en-US" sz="2800" dirty="0">
                    <a:solidFill>
                      <a:srgbClr val="0000FF"/>
                    </a:solidFill>
                    <a:latin typeface="+mn-lt"/>
                    <a:ea typeface="+mn-ea"/>
                  </a:rPr>
                  <a:t>。</a:t>
                </a:r>
              </a:p>
            </p:txBody>
          </p:sp>
        </mc:Choice>
        <mc:Fallback xmlns="">
          <p:sp>
            <p:nvSpPr>
              <p:cNvPr id="19472" name="Text Box 14"/>
              <p:cNvSpPr txBox="1">
                <a:spLocks noRot="1" noChangeAspect="1" noMove="1" noResize="1" noEditPoints="1" noAdjustHandles="1" noChangeArrowheads="1" noChangeShapeType="1" noTextEdit="1"/>
              </p:cNvSpPr>
              <p:nvPr/>
            </p:nvSpPr>
            <p:spPr bwMode="auto">
              <a:xfrm>
                <a:off x="571500" y="4571202"/>
                <a:ext cx="6227763" cy="558799"/>
              </a:xfrm>
              <a:prstGeom prst="rect">
                <a:avLst/>
              </a:prstGeom>
              <a:blipFill>
                <a:blip r:embed="rId3"/>
                <a:stretch>
                  <a:fillRect l="-2057" t="-11957" b="-2282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468" name="Text Box 15"/>
              <p:cNvSpPr txBox="1">
                <a:spLocks noChangeArrowheads="1"/>
              </p:cNvSpPr>
              <p:nvPr/>
            </p:nvSpPr>
            <p:spPr bwMode="auto">
              <a:xfrm>
                <a:off x="571500" y="5194697"/>
                <a:ext cx="6080126" cy="5746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ea"/>
                    <a:ea typeface="+mn-ea"/>
                  </a:rPr>
                  <a:t>推开后速度</a:t>
                </a:r>
                <a14:m>
                  <m:oMath xmlns:m="http://schemas.openxmlformats.org/officeDocument/2006/math">
                    <m:sSub>
                      <m:sSubPr>
                        <m:ctrlPr>
                          <a:rPr lang="en-US" altLang="zh-CN" sz="2800" i="1">
                            <a:solidFill>
                              <a:srgbClr val="0000FF"/>
                            </a:solidFill>
                            <a:latin typeface="Cambria Math"/>
                            <a:ea typeface="+mn-ea"/>
                          </a:rPr>
                        </m:ctrlPr>
                      </m:sSubPr>
                      <m:e>
                        <m:r>
                          <a:rPr lang="en-US" altLang="zh-CN" sz="2800" i="1">
                            <a:solidFill>
                              <a:srgbClr val="0000FF"/>
                            </a:solidFill>
                            <a:latin typeface="Cambria Math" panose="02040503050406030204" pitchFamily="18" charset="0"/>
                            <a:ea typeface="+mn-ea"/>
                          </a:rPr>
                          <m:t>𝑣</m:t>
                        </m:r>
                      </m:e>
                      <m:sub>
                        <m:r>
                          <a:rPr lang="en-US" altLang="zh-CN" sz="2800" i="1">
                            <a:solidFill>
                              <a:srgbClr val="0000FF"/>
                            </a:solidFill>
                            <a:latin typeface="Cambria Math" panose="02040503050406030204" pitchFamily="18" charset="0"/>
                            <a:ea typeface="+mn-ea"/>
                          </a:rPr>
                          <m:t>𝑔</m:t>
                        </m:r>
                      </m:sub>
                    </m:sSub>
                    <m:r>
                      <a:rPr lang="en-US" altLang="zh-CN" sz="2800" i="1">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2</m:t>
                    </m:r>
                    <m:sSub>
                      <m:sSubPr>
                        <m:ctrlPr>
                          <a:rPr lang="en-US" altLang="zh-CN" sz="2800" i="1">
                            <a:solidFill>
                              <a:srgbClr val="0000FF"/>
                            </a:solidFill>
                            <a:latin typeface="Cambria Math"/>
                            <a:ea typeface="+mn-ea"/>
                          </a:rPr>
                        </m:ctrlPr>
                      </m:sSubPr>
                      <m:e>
                        <m:r>
                          <a:rPr lang="en-US" altLang="zh-CN" sz="2800" i="1">
                            <a:solidFill>
                              <a:srgbClr val="0000FF"/>
                            </a:solidFill>
                            <a:latin typeface="Cambria Math" panose="02040503050406030204" pitchFamily="18" charset="0"/>
                            <a:ea typeface="+mn-ea"/>
                          </a:rPr>
                          <m:t>𝑣</m:t>
                        </m:r>
                      </m:e>
                      <m:sub>
                        <m:r>
                          <a:rPr lang="en-US" altLang="zh-CN" sz="2800" i="1">
                            <a:solidFill>
                              <a:srgbClr val="0000FF"/>
                            </a:solidFill>
                            <a:latin typeface="Cambria Math" panose="02040503050406030204" pitchFamily="18" charset="0"/>
                            <a:ea typeface="+mn-ea"/>
                          </a:rPr>
                          <m:t>𝑏</m:t>
                        </m:r>
                      </m:sub>
                    </m:sSub>
                    <m:r>
                      <a:rPr lang="zh-CN" altLang="en-US" sz="2800" i="0">
                        <a:solidFill>
                          <a:srgbClr val="0000FF"/>
                        </a:solidFill>
                        <a:latin typeface="Cambria Math" panose="02040503050406030204" pitchFamily="18" charset="0"/>
                        <a:ea typeface="+mn-ea"/>
                      </a:rPr>
                      <m:t>，</m:t>
                    </m:r>
                    <m:r>
                      <m:rPr>
                        <m:nor/>
                      </m:rPr>
                      <a:rPr lang="zh-CN" altLang="en-US" sz="2800" dirty="0">
                        <a:solidFill>
                          <a:srgbClr val="0000FF"/>
                        </a:solidFill>
                        <a:latin typeface="+mn-ea"/>
                        <a:ea typeface="+mn-ea"/>
                      </a:rPr>
                      <m:t>且方向相反</m:t>
                    </m:r>
                  </m:oMath>
                </a14:m>
                <a:r>
                  <a:rPr lang="zh-CN" altLang="en-US" sz="2800" dirty="0">
                    <a:solidFill>
                      <a:srgbClr val="0000FF"/>
                    </a:solidFill>
                    <a:latin typeface="+mn-ea"/>
                    <a:ea typeface="+mn-ea"/>
                  </a:rPr>
                  <a:t>。</a:t>
                </a:r>
              </a:p>
            </p:txBody>
          </p:sp>
        </mc:Choice>
        <mc:Fallback xmlns="">
          <p:sp>
            <p:nvSpPr>
              <p:cNvPr id="19468" name="Text Box 15"/>
              <p:cNvSpPr txBox="1">
                <a:spLocks noRot="1" noChangeAspect="1" noMove="1" noResize="1" noEditPoints="1" noAdjustHandles="1" noChangeArrowheads="1" noChangeShapeType="1" noTextEdit="1"/>
              </p:cNvSpPr>
              <p:nvPr/>
            </p:nvSpPr>
            <p:spPr bwMode="auto">
              <a:xfrm>
                <a:off x="571500" y="5194697"/>
                <a:ext cx="6080126" cy="574676"/>
              </a:xfrm>
              <a:prstGeom prst="rect">
                <a:avLst/>
              </a:prstGeom>
              <a:blipFill>
                <a:blip r:embed="rId4"/>
                <a:stretch>
                  <a:fillRect l="-2106" t="-9574" b="-212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9464" name="Rectangle 21"/>
          <p:cNvSpPr>
            <a:spLocks noChangeArrowheads="1"/>
          </p:cNvSpPr>
          <p:nvPr/>
        </p:nvSpPr>
        <p:spPr bwMode="auto">
          <a:xfrm>
            <a:off x="571500" y="5834069"/>
            <a:ext cx="45164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推开前后系统动量不变</a:t>
            </a:r>
          </a:p>
        </p:txBody>
      </p:sp>
      <mc:AlternateContent xmlns:mc="http://schemas.openxmlformats.org/markup-compatibility/2006" xmlns:a14="http://schemas.microsoft.com/office/drawing/2010/main">
        <mc:Choice Requires="a14">
          <p:sp>
            <p:nvSpPr>
              <p:cNvPr id="23" name="Text Box 16"/>
              <p:cNvSpPr txBox="1">
                <a:spLocks noChangeArrowheads="1"/>
              </p:cNvSpPr>
              <p:nvPr/>
            </p:nvSpPr>
            <p:spPr bwMode="auto">
              <a:xfrm>
                <a:off x="6652418" y="4566440"/>
                <a:ext cx="2011363" cy="5762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则</a:t>
                </a:r>
                <a14:m>
                  <m:oMath xmlns:m="http://schemas.openxmlformats.org/officeDocument/2006/math">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𝑃</m:t>
                            </m:r>
                          </m:e>
                        </m:acc>
                      </m:e>
                      <m:sub>
                        <m:r>
                          <a:rPr lang="en-US" altLang="zh-CN" sz="2800" i="1">
                            <a:solidFill>
                              <a:srgbClr val="0000FF"/>
                            </a:solidFill>
                            <a:latin typeface="Cambria Math" panose="02040503050406030204" pitchFamily="18" charset="0"/>
                          </a:rPr>
                          <m:t>0</m:t>
                        </m:r>
                      </m:sub>
                    </m:sSub>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0</m:t>
                    </m:r>
                  </m:oMath>
                </a14:m>
                <a:r>
                  <a:rPr lang="zh-CN" altLang="en-US" sz="2800" dirty="0">
                    <a:solidFill>
                      <a:srgbClr val="0000FF"/>
                    </a:solidFill>
                    <a:latin typeface="+mn-lt"/>
                    <a:ea typeface="+mn-ea"/>
                  </a:rPr>
                  <a:t>。</a:t>
                </a:r>
              </a:p>
            </p:txBody>
          </p:sp>
        </mc:Choice>
        <mc:Fallback xmlns="">
          <p:sp>
            <p:nvSpPr>
              <p:cNvPr id="23" name="Text Box 16"/>
              <p:cNvSpPr txBox="1">
                <a:spLocks noRot="1" noChangeAspect="1" noMove="1" noResize="1" noEditPoints="1" noAdjustHandles="1" noChangeArrowheads="1" noChangeShapeType="1" noTextEdit="1"/>
              </p:cNvSpPr>
              <p:nvPr/>
            </p:nvSpPr>
            <p:spPr bwMode="auto">
              <a:xfrm>
                <a:off x="6652418" y="4566440"/>
                <a:ext cx="2011363" cy="576262"/>
              </a:xfrm>
              <a:prstGeom prst="rect">
                <a:avLst/>
              </a:prstGeom>
              <a:blipFill>
                <a:blip r:embed="rId6"/>
                <a:stretch>
                  <a:fillRect l="-6061" t="-1053" r="-606" b="-284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4411663" y="5834069"/>
                <a:ext cx="132465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𝑃</m:t>
                          </m:r>
                        </m:e>
                      </m:acc>
                      <m:r>
                        <a:rPr lang="en-US" altLang="zh-CN" sz="2800" i="1" smtClean="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𝑃</m:t>
                              </m:r>
                            </m:e>
                          </m:acc>
                        </m:e>
                        <m:sub>
                          <m:r>
                            <a:rPr lang="en-US" altLang="zh-CN" sz="2800" i="1">
                              <a:solidFill>
                                <a:srgbClr val="0000FF"/>
                              </a:solidFill>
                              <a:latin typeface="Cambria Math" panose="02040503050406030204" pitchFamily="18" charset="0"/>
                            </a:rPr>
                            <m:t>0</m:t>
                          </m:r>
                        </m:sub>
                      </m:sSub>
                    </m:oMath>
                  </m:oMathPara>
                </a14:m>
                <a:endParaRPr lang="zh-CN" altLang="en-US" sz="2800" dirty="0">
                  <a:latin typeface="+mn-lt"/>
                  <a:ea typeface="+mn-ea"/>
                </a:endParaRPr>
              </a:p>
            </p:txBody>
          </p:sp>
        </mc:Choice>
        <mc:Fallback xmlns="">
          <p:sp>
            <p:nvSpPr>
              <p:cNvPr id="25" name="矩形 24"/>
              <p:cNvSpPr>
                <a:spLocks noRot="1" noChangeAspect="1" noMove="1" noResize="1" noEditPoints="1" noAdjustHandles="1" noChangeArrowheads="1" noChangeShapeType="1" noTextEdit="1"/>
              </p:cNvSpPr>
              <p:nvPr/>
            </p:nvSpPr>
            <p:spPr>
              <a:xfrm>
                <a:off x="4411663" y="5834069"/>
                <a:ext cx="1324658" cy="5754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 Box 18"/>
              <p:cNvSpPr txBox="1">
                <a:spLocks noChangeArrowheads="1"/>
              </p:cNvSpPr>
              <p:nvPr/>
            </p:nvSpPr>
            <p:spPr bwMode="auto">
              <a:xfrm>
                <a:off x="6651626" y="5187961"/>
                <a:ext cx="2587625" cy="5762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则</a:t>
                </a:r>
                <a14:m>
                  <m:oMath xmlns:m="http://schemas.openxmlformats.org/officeDocument/2006/math">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𝑃</m:t>
                        </m:r>
                      </m:e>
                    </m:acc>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0</m:t>
                    </m:r>
                  </m:oMath>
                </a14:m>
                <a:r>
                  <a:rPr lang="zh-CN" altLang="en-US" sz="2800" dirty="0">
                    <a:solidFill>
                      <a:srgbClr val="0000FF"/>
                    </a:solidFill>
                    <a:latin typeface="+mn-lt"/>
                    <a:ea typeface="+mn-ea"/>
                  </a:rPr>
                  <a:t>。</a:t>
                </a:r>
              </a:p>
            </p:txBody>
          </p:sp>
        </mc:Choice>
        <mc:Fallback xmlns="">
          <p:sp>
            <p:nvSpPr>
              <p:cNvPr id="16" name="Text Box 18"/>
              <p:cNvSpPr txBox="1">
                <a:spLocks noRot="1" noChangeAspect="1" noMove="1" noResize="1" noEditPoints="1" noAdjustHandles="1" noChangeArrowheads="1" noChangeShapeType="1" noTextEdit="1"/>
              </p:cNvSpPr>
              <p:nvPr/>
            </p:nvSpPr>
            <p:spPr bwMode="auto">
              <a:xfrm>
                <a:off x="6651626" y="5187961"/>
                <a:ext cx="2587625" cy="576263"/>
              </a:xfrm>
              <a:prstGeom prst="rect">
                <a:avLst/>
              </a:prstGeom>
              <a:blipFill>
                <a:blip r:embed="rId8"/>
                <a:stretch>
                  <a:fillRect l="-4706" t="-1053" b="-284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41226529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59"/>
                                        </p:tgtEl>
                                        <p:attrNameLst>
                                          <p:attrName>style.visibility</p:attrName>
                                        </p:attrNameLst>
                                      </p:cBhvr>
                                      <p:to>
                                        <p:strVal val="visible"/>
                                      </p:to>
                                    </p:set>
                                    <p:animEffect transition="in" filter="wipe(left)">
                                      <p:cBhvr>
                                        <p:cTn id="7" dur="500"/>
                                        <p:tgtEl>
                                          <p:spTgt spid="1945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472"/>
                                        </p:tgtEl>
                                        <p:attrNameLst>
                                          <p:attrName>style.visibility</p:attrName>
                                        </p:attrNameLst>
                                      </p:cBhvr>
                                      <p:to>
                                        <p:strVal val="visible"/>
                                      </p:to>
                                    </p:set>
                                    <p:animEffect transition="in" filter="wipe(left)">
                                      <p:cBhvr>
                                        <p:cTn id="17" dur="500"/>
                                        <p:tgtEl>
                                          <p:spTgt spid="1947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468"/>
                                        </p:tgtEl>
                                        <p:attrNameLst>
                                          <p:attrName>style.visibility</p:attrName>
                                        </p:attrNameLst>
                                      </p:cBhvr>
                                      <p:to>
                                        <p:strVal val="visible"/>
                                      </p:to>
                                    </p:set>
                                    <p:animEffect transition="in" filter="wipe(left)">
                                      <p:cBhvr>
                                        <p:cTn id="27" dur="500"/>
                                        <p:tgtEl>
                                          <p:spTgt spid="194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464"/>
                                        </p:tgtEl>
                                        <p:attrNameLst>
                                          <p:attrName>style.visibility</p:attrName>
                                        </p:attrNameLst>
                                      </p:cBhvr>
                                      <p:to>
                                        <p:strVal val="visible"/>
                                      </p:to>
                                    </p:set>
                                    <p:animEffect transition="in" filter="wipe(left)">
                                      <p:cBhvr>
                                        <p:cTn id="37" dur="500"/>
                                        <p:tgtEl>
                                          <p:spTgt spid="1946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animBg="1"/>
      <p:bldP spid="19472" grpId="0"/>
      <p:bldP spid="19468" grpId="0"/>
      <p:bldP spid="19464" grpId="0"/>
      <p:bldP spid="23" grpId="0"/>
      <p:bldP spid="2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15" name="Text Box 27"/>
          <p:cNvSpPr txBox="1">
            <a:spLocks noChangeArrowheads="1"/>
          </p:cNvSpPr>
          <p:nvPr/>
        </p:nvSpPr>
        <p:spPr bwMode="auto">
          <a:xfrm>
            <a:off x="612774" y="1109579"/>
            <a:ext cx="64674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功率：力在单位时间内所作的功</a:t>
            </a:r>
          </a:p>
        </p:txBody>
      </p:sp>
      <mc:AlternateContent xmlns:mc="http://schemas.openxmlformats.org/markup-compatibility/2006" xmlns:a14="http://schemas.microsoft.com/office/drawing/2010/main">
        <mc:Choice Requires="a14">
          <p:sp>
            <p:nvSpPr>
              <p:cNvPr id="37917" name="Text Box 29"/>
              <p:cNvSpPr txBox="1">
                <a:spLocks noChangeArrowheads="1"/>
              </p:cNvSpPr>
              <p:nvPr/>
            </p:nvSpPr>
            <p:spPr bwMode="auto">
              <a:xfrm>
                <a:off x="612774" y="5022779"/>
                <a:ext cx="3099417"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单位：</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𝑊</m:t>
                    </m:r>
                  </m:oMath>
                </a14:m>
                <a:r>
                  <a:rPr lang="zh-CN" altLang="zh-CN" sz="2800" dirty="0">
                    <a:solidFill>
                      <a:srgbClr val="0000FF"/>
                    </a:solidFill>
                    <a:latin typeface="+mn-lt"/>
                    <a:ea typeface="+mn-ea"/>
                  </a:rPr>
                  <a:t>或</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𝐽</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oMath>
                </a14:m>
                <a:endParaRPr lang="en-US" altLang="zh-CN" sz="2800" dirty="0">
                  <a:solidFill>
                    <a:srgbClr val="0000FF"/>
                  </a:solidFill>
                  <a:latin typeface="+mn-lt"/>
                  <a:ea typeface="+mn-ea"/>
                </a:endParaRPr>
              </a:p>
            </p:txBody>
          </p:sp>
        </mc:Choice>
        <mc:Fallback xmlns="">
          <p:sp>
            <p:nvSpPr>
              <p:cNvPr id="37917" name="Text Box 29"/>
              <p:cNvSpPr txBox="1">
                <a:spLocks noRot="1" noChangeAspect="1" noMove="1" noResize="1" noEditPoints="1" noAdjustHandles="1" noChangeArrowheads="1" noChangeShapeType="1" noTextEdit="1"/>
              </p:cNvSpPr>
              <p:nvPr/>
            </p:nvSpPr>
            <p:spPr bwMode="auto">
              <a:xfrm>
                <a:off x="612774" y="5022779"/>
                <a:ext cx="3099417" cy="523220"/>
              </a:xfrm>
              <a:prstGeom prst="rect">
                <a:avLst/>
              </a:prstGeom>
              <a:blipFill>
                <a:blip r:embed="rId2"/>
                <a:stretch>
                  <a:fillRect l="-4134"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2"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FF"/>
                </a:solidFill>
                <a:latin typeface="+mn-lt"/>
                <a:ea typeface="+mn-ea"/>
              </a:rPr>
              <a:t>三、功率</a:t>
            </a:r>
          </a:p>
        </p:txBody>
      </p:sp>
      <p:sp>
        <p:nvSpPr>
          <p:cNvPr id="13" name="Text Box 27"/>
          <p:cNvSpPr txBox="1">
            <a:spLocks noChangeArrowheads="1"/>
          </p:cNvSpPr>
          <p:nvPr/>
        </p:nvSpPr>
        <p:spPr bwMode="auto">
          <a:xfrm>
            <a:off x="612774" y="1918716"/>
            <a:ext cx="22249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平均功率：</a:t>
            </a:r>
          </a:p>
        </p:txBody>
      </p:sp>
      <mc:AlternateContent xmlns:mc="http://schemas.openxmlformats.org/markup-compatibility/2006" xmlns:a14="http://schemas.microsoft.com/office/drawing/2010/main">
        <mc:Choice Requires="a14">
          <p:sp>
            <p:nvSpPr>
              <p:cNvPr id="14" name="矩形 13"/>
              <p:cNvSpPr/>
              <p:nvPr/>
            </p:nvSpPr>
            <p:spPr>
              <a:xfrm>
                <a:off x="2481516" y="1704242"/>
                <a:ext cx="1433662" cy="901785"/>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mj-ea"/>
                            </a:rPr>
                          </m:ctrlPr>
                        </m:barPr>
                        <m:e>
                          <m:r>
                            <a:rPr lang="en-US" altLang="zh-CN" sz="2800" b="0" i="1" smtClean="0">
                              <a:solidFill>
                                <a:srgbClr val="0000FF"/>
                              </a:solidFill>
                              <a:latin typeface="Cambria Math" panose="02040503050406030204" pitchFamily="18" charset="0"/>
                              <a:ea typeface="+mj-ea"/>
                            </a:rPr>
                            <m:t>𝑃</m:t>
                          </m:r>
                        </m:e>
                      </m:bar>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a:ea typeface="+mj-ea"/>
                            </a:rPr>
                          </m:ctrlPr>
                        </m:fPr>
                        <m:num>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𝐴</m:t>
                          </m:r>
                        </m:num>
                        <m:den>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𝑡</m:t>
                          </m:r>
                        </m:den>
                      </m:f>
                    </m:oMath>
                  </m:oMathPara>
                </a14:m>
                <a:endParaRPr lang="zh-CN" altLang="en-US" sz="2800" dirty="0">
                  <a:latin typeface="+mj-ea"/>
                  <a:ea typeface="+mj-ea"/>
                </a:endParaRPr>
              </a:p>
            </p:txBody>
          </p:sp>
        </mc:Choice>
        <mc:Fallback xmlns="">
          <p:sp>
            <p:nvSpPr>
              <p:cNvPr id="14" name="矩形 13"/>
              <p:cNvSpPr>
                <a:spLocks noRot="1" noChangeAspect="1" noMove="1" noResize="1" noEditPoints="1" noAdjustHandles="1" noChangeArrowheads="1" noChangeShapeType="1" noTextEdit="1"/>
              </p:cNvSpPr>
              <p:nvPr/>
            </p:nvSpPr>
            <p:spPr>
              <a:xfrm>
                <a:off x="2481516" y="1704242"/>
                <a:ext cx="1433662" cy="901785"/>
              </a:xfrm>
              <a:prstGeom prst="rect">
                <a:avLst/>
              </a:prstGeom>
              <a:blipFill>
                <a:blip r:embed="rId3"/>
                <a:stretch>
                  <a:fillRect/>
                </a:stretch>
              </a:blipFill>
            </p:spPr>
            <p:txBody>
              <a:bodyPr/>
              <a:lstStyle/>
              <a:p>
                <a:r>
                  <a:rPr lang="zh-CN" altLang="en-US">
                    <a:noFill/>
                  </a:rPr>
                  <a:t> </a:t>
                </a:r>
              </a:p>
            </p:txBody>
          </p:sp>
        </mc:Fallback>
      </mc:AlternateContent>
      <p:sp>
        <p:nvSpPr>
          <p:cNvPr id="15" name="Text Box 27"/>
          <p:cNvSpPr txBox="1">
            <a:spLocks noChangeArrowheads="1"/>
          </p:cNvSpPr>
          <p:nvPr/>
        </p:nvSpPr>
        <p:spPr bwMode="auto">
          <a:xfrm>
            <a:off x="612774" y="2757302"/>
            <a:ext cx="22249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瞬时功率：</a:t>
            </a:r>
          </a:p>
        </p:txBody>
      </p:sp>
      <mc:AlternateContent xmlns:mc="http://schemas.openxmlformats.org/markup-compatibility/2006" xmlns:a14="http://schemas.microsoft.com/office/drawing/2010/main">
        <mc:Choice Requires="a14">
          <p:sp>
            <p:nvSpPr>
              <p:cNvPr id="16" name="矩形 15"/>
              <p:cNvSpPr/>
              <p:nvPr/>
            </p:nvSpPr>
            <p:spPr>
              <a:xfrm>
                <a:off x="2481516" y="2490303"/>
                <a:ext cx="2143344" cy="901785"/>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j-ea"/>
                        </a:rPr>
                        <m:t>𝑃</m:t>
                      </m:r>
                      <m:r>
                        <a:rPr lang="en-US" altLang="zh-CN" sz="2800" b="0" i="1" smtClean="0">
                          <a:solidFill>
                            <a:srgbClr val="0000FF"/>
                          </a:solidFill>
                          <a:latin typeface="Cambria Math" panose="02040503050406030204" pitchFamily="18" charset="0"/>
                          <a:ea typeface="+mj-ea"/>
                        </a:rPr>
                        <m:t>=</m:t>
                      </m:r>
                      <m:func>
                        <m:funcPr>
                          <m:ctrlPr>
                            <a:rPr lang="en-US" altLang="zh-CN" sz="2800" b="0" i="1" smtClean="0">
                              <a:solidFill>
                                <a:srgbClr val="0000FF"/>
                              </a:solidFill>
                              <a:latin typeface="Cambria Math"/>
                              <a:ea typeface="+mj-ea"/>
                            </a:rPr>
                          </m:ctrlPr>
                        </m:funcPr>
                        <m:fName>
                          <m:limLow>
                            <m:limLowPr>
                              <m:ctrlPr>
                                <a:rPr lang="en-US" altLang="zh-CN" sz="2800" b="0" i="1" smtClean="0">
                                  <a:solidFill>
                                    <a:srgbClr val="0000FF"/>
                                  </a:solidFill>
                                  <a:latin typeface="Cambria Math"/>
                                  <a:ea typeface="+mj-ea"/>
                                </a:rPr>
                              </m:ctrlPr>
                            </m:limLowPr>
                            <m:e>
                              <m:r>
                                <m:rPr>
                                  <m:sty m:val="p"/>
                                </m:rPr>
                                <a:rPr lang="en-US" altLang="zh-CN" sz="2800" b="0" i="0" smtClean="0">
                                  <a:solidFill>
                                    <a:srgbClr val="0000FF"/>
                                  </a:solidFill>
                                  <a:latin typeface="Cambria Math" panose="02040503050406030204" pitchFamily="18" charset="0"/>
                                  <a:ea typeface="+mj-ea"/>
                                </a:rPr>
                                <m:t>lim</m:t>
                              </m:r>
                            </m:e>
                            <m:lim>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𝑡</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lim>
                          </m:limLow>
                        </m:fName>
                        <m:e>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𝐴</m:t>
                              </m:r>
                            </m:num>
                            <m:den>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𝑡</m:t>
                              </m:r>
                            </m:den>
                          </m:f>
                        </m:e>
                      </m:func>
                    </m:oMath>
                  </m:oMathPara>
                </a14:m>
                <a:endParaRPr lang="zh-CN" altLang="en-US" sz="2800" dirty="0">
                  <a:latin typeface="+mj-ea"/>
                  <a:ea typeface="+mj-ea"/>
                </a:endParaRPr>
              </a:p>
            </p:txBody>
          </p:sp>
        </mc:Choice>
        <mc:Fallback xmlns="">
          <p:sp>
            <p:nvSpPr>
              <p:cNvPr id="16" name="矩形 15"/>
              <p:cNvSpPr>
                <a:spLocks noRot="1" noChangeAspect="1" noMove="1" noResize="1" noEditPoints="1" noAdjustHandles="1" noChangeArrowheads="1" noChangeShapeType="1" noTextEdit="1"/>
              </p:cNvSpPr>
              <p:nvPr/>
            </p:nvSpPr>
            <p:spPr>
              <a:xfrm>
                <a:off x="2481516" y="2490303"/>
                <a:ext cx="2143344" cy="90178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642238" y="2512743"/>
                <a:ext cx="1097480"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j-ea"/>
                        </a:rPr>
                        <m:t>=</m:t>
                      </m:r>
                      <m:f>
                        <m:fPr>
                          <m:ctrlPr>
                            <a:rPr lang="en-US" altLang="zh-CN" sz="2800" i="1">
                              <a:solidFill>
                                <a:srgbClr val="FF0000"/>
                              </a:solidFill>
                              <a:latin typeface="Cambria Math"/>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𝑑𝐴</m:t>
                          </m:r>
                        </m:num>
                        <m:den>
                          <m:r>
                            <a:rPr lang="en-US" altLang="zh-CN" sz="2800" b="0" i="1" smtClean="0">
                              <a:solidFill>
                                <a:srgbClr val="FF0000"/>
                              </a:solidFill>
                              <a:latin typeface="Cambria Math" panose="02040503050406030204" pitchFamily="18" charset="0"/>
                              <a:ea typeface="Cambria Math" panose="02040503050406030204" pitchFamily="18" charset="0"/>
                            </a:rPr>
                            <m:t>𝑑</m:t>
                          </m:r>
                          <m:r>
                            <a:rPr lang="en-US" altLang="zh-CN" sz="2800" i="1">
                              <a:solidFill>
                                <a:srgbClr val="FF0000"/>
                              </a:solidFill>
                              <a:latin typeface="Cambria Math" panose="02040503050406030204" pitchFamily="18" charset="0"/>
                              <a:ea typeface="Cambria Math" panose="02040503050406030204" pitchFamily="18" charset="0"/>
                            </a:rPr>
                            <m:t>𝑡</m:t>
                          </m:r>
                        </m:den>
                      </m:f>
                    </m:oMath>
                  </m:oMathPara>
                </a14:m>
                <a:endParaRPr lang="zh-CN" altLang="en-US" sz="2800" dirty="0">
                  <a:solidFill>
                    <a:srgbClr val="FF0000"/>
                  </a:solidFill>
                  <a:latin typeface="+mj-ea"/>
                  <a:ea typeface="+mj-ea"/>
                </a:endParaRPr>
              </a:p>
            </p:txBody>
          </p:sp>
        </mc:Choice>
        <mc:Fallback xmlns="">
          <p:sp>
            <p:nvSpPr>
              <p:cNvPr id="17" name="矩形 16"/>
              <p:cNvSpPr>
                <a:spLocks noRot="1" noChangeAspect="1" noMove="1" noResize="1" noEditPoints="1" noAdjustHandles="1" noChangeArrowheads="1" noChangeShapeType="1" noTextEdit="1"/>
              </p:cNvSpPr>
              <p:nvPr/>
            </p:nvSpPr>
            <p:spPr>
              <a:xfrm>
                <a:off x="4642238" y="2512743"/>
                <a:ext cx="1097480" cy="91037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612774" y="3525972"/>
                <a:ext cx="237956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𝑑𝐴</m:t>
                      </m:r>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𝐹</m:t>
                          </m:r>
                        </m:e>
                      </m:acc>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𝑟</m:t>
                          </m:r>
                        </m:e>
                      </m:acc>
                    </m:oMath>
                  </m:oMathPara>
                </a14:m>
                <a:endParaRPr lang="zh-CN" altLang="en-US" sz="2800" dirty="0">
                  <a:solidFill>
                    <a:srgbClr val="0000FF"/>
                  </a:solidFill>
                  <a:latin typeface="+mn-lt"/>
                  <a:ea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612774" y="3525972"/>
                <a:ext cx="2379561"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612774" y="4042660"/>
                <a:ext cx="2187650" cy="94230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j-ea"/>
                        </a:rPr>
                        <m:t>𝑃</m:t>
                      </m:r>
                      <m:r>
                        <a:rPr lang="en-US" altLang="zh-CN" sz="2800" b="0" i="1" smtClean="0">
                          <a:solidFill>
                            <a:srgbClr val="0000FF"/>
                          </a:solidFill>
                          <a:latin typeface="Cambria Math" panose="02040503050406030204" pitchFamily="18" charset="0"/>
                          <a:ea typeface="+mj-ea"/>
                        </a:rPr>
                        <m:t>=</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𝑟</m:t>
                              </m:r>
                            </m:e>
                          </m:acc>
                        </m:num>
                        <m:den>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𝑡</m:t>
                          </m:r>
                        </m:den>
                      </m:f>
                    </m:oMath>
                  </m:oMathPara>
                </a14:m>
                <a:endParaRPr lang="zh-CN" altLang="en-US" sz="2800" dirty="0">
                  <a:solidFill>
                    <a:srgbClr val="0000FF"/>
                  </a:solidFill>
                  <a:latin typeface="+mj-ea"/>
                  <a:ea typeface="+mj-ea"/>
                </a:endParaRPr>
              </a:p>
            </p:txBody>
          </p:sp>
        </mc:Choice>
        <mc:Fallback xmlns="">
          <p:sp>
            <p:nvSpPr>
              <p:cNvPr id="19" name="矩形 18"/>
              <p:cNvSpPr>
                <a:spLocks noRot="1" noChangeAspect="1" noMove="1" noResize="1" noEditPoints="1" noAdjustHandles="1" noChangeArrowheads="1" noChangeShapeType="1" noTextEdit="1"/>
              </p:cNvSpPr>
              <p:nvPr/>
            </p:nvSpPr>
            <p:spPr>
              <a:xfrm>
                <a:off x="612774" y="4042660"/>
                <a:ext cx="2187650" cy="94230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619151" y="4242379"/>
                <a:ext cx="1358192"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𝑣</m:t>
                          </m:r>
                        </m:e>
                      </m:acc>
                    </m:oMath>
                  </m:oMathPara>
                </a14:m>
                <a:endParaRPr lang="zh-CN" altLang="en-US" sz="2800" dirty="0">
                  <a:solidFill>
                    <a:srgbClr val="0000FF"/>
                  </a:solidFill>
                  <a:latin typeface="+mj-ea"/>
                  <a:ea typeface="+mj-ea"/>
                </a:endParaRPr>
              </a:p>
            </p:txBody>
          </p:sp>
        </mc:Choice>
        <mc:Fallback xmlns="">
          <p:sp>
            <p:nvSpPr>
              <p:cNvPr id="20" name="矩形 19"/>
              <p:cNvSpPr>
                <a:spLocks noRot="1" noChangeAspect="1" noMove="1" noResize="1" noEditPoints="1" noAdjustHandles="1" noChangeArrowheads="1" noChangeShapeType="1" noTextEdit="1"/>
              </p:cNvSpPr>
              <p:nvPr/>
            </p:nvSpPr>
            <p:spPr>
              <a:xfrm>
                <a:off x="2619151" y="4242379"/>
                <a:ext cx="1358192" cy="575479"/>
              </a:xfrm>
              <a:prstGeom prst="rect">
                <a:avLst/>
              </a:prstGeom>
              <a:blipFill>
                <a:blip r:embed="rId8"/>
                <a:stretch>
                  <a:fillRect/>
                </a:stretch>
              </a:blipFill>
            </p:spPr>
            <p:txBody>
              <a:bodyPr/>
              <a:lstStyle/>
              <a:p>
                <a:r>
                  <a:rPr lang="zh-CN" altLang="en-US">
                    <a:noFill/>
                  </a:rPr>
                  <a:t> </a:t>
                </a:r>
              </a:p>
            </p:txBody>
          </p:sp>
        </mc:Fallback>
      </mc:AlternateContent>
      <p:sp>
        <p:nvSpPr>
          <p:cNvPr id="2" name="矩形 1"/>
          <p:cNvSpPr/>
          <p:nvPr/>
        </p:nvSpPr>
        <p:spPr>
          <a:xfrm>
            <a:off x="612774" y="5545999"/>
            <a:ext cx="951386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mn-lt"/>
                <a:ea typeface="+mn-ea"/>
              </a:rPr>
              <a:t>功率是反映力做功快慢的物理量。功率越大，做同样的功花费的时间就越少。</a:t>
            </a:r>
          </a:p>
        </p:txBody>
      </p:sp>
    </p:spTree>
    <p:extLst>
      <p:ext uri="{BB962C8B-B14F-4D97-AF65-F5344CB8AC3E}">
        <p14:creationId xmlns:p14="http://schemas.microsoft.com/office/powerpoint/2010/main" val="232434091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915"/>
                                        </p:tgtEl>
                                        <p:attrNameLst>
                                          <p:attrName>style.visibility</p:attrName>
                                        </p:attrNameLst>
                                      </p:cBhvr>
                                      <p:to>
                                        <p:strVal val="visible"/>
                                      </p:to>
                                    </p:set>
                                    <p:animEffect transition="in" filter="wipe(left)">
                                      <p:cBhvr>
                                        <p:cTn id="7" dur="500"/>
                                        <p:tgtEl>
                                          <p:spTgt spid="379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7917"/>
                                        </p:tgtEl>
                                        <p:attrNameLst>
                                          <p:attrName>style.visibility</p:attrName>
                                        </p:attrNameLst>
                                      </p:cBhvr>
                                      <p:to>
                                        <p:strVal val="visible"/>
                                      </p:to>
                                    </p:set>
                                    <p:animEffect transition="in" filter="wipe(left)">
                                      <p:cBhvr>
                                        <p:cTn id="52" dur="500"/>
                                        <p:tgtEl>
                                          <p:spTgt spid="379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wipe(left)">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15" grpId="0"/>
      <p:bldP spid="37917" grpId="0"/>
      <p:bldP spid="13" grpId="0"/>
      <p:bldP spid="14" grpId="0"/>
      <p:bldP spid="15" grpId="0"/>
      <p:bldP spid="16" grpId="0"/>
      <p:bldP spid="17" grpId="0"/>
      <p:bldP spid="18" grpId="0"/>
      <p:bldP spid="19" grpId="0"/>
      <p:bldP spid="20" grpId="0"/>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4" name="Text Box 16"/>
          <p:cNvSpPr txBox="1">
            <a:spLocks noChangeArrowheads="1"/>
          </p:cNvSpPr>
          <p:nvPr/>
        </p:nvSpPr>
        <p:spPr bwMode="auto">
          <a:xfrm>
            <a:off x="612774" y="4217036"/>
            <a:ext cx="917834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动量守恒定律</a:t>
            </a:r>
            <a:r>
              <a:rPr lang="zh-CN" altLang="en-US" sz="2800" dirty="0">
                <a:solidFill>
                  <a:srgbClr val="0000FF"/>
                </a:solidFill>
                <a:latin typeface="+mn-lt"/>
                <a:ea typeface="+mn-ea"/>
              </a:rPr>
              <a:t>：一个质点系所受的合外力为零时，这一质点系的总动量就保持不变。</a:t>
            </a:r>
          </a:p>
        </p:txBody>
      </p:sp>
      <p:sp>
        <p:nvSpPr>
          <p:cNvPr id="9" name="Text Box 13"/>
          <p:cNvSpPr txBox="1">
            <a:spLocks noChangeArrowheads="1"/>
          </p:cNvSpPr>
          <p:nvPr/>
        </p:nvSpPr>
        <p:spPr bwMode="auto">
          <a:xfrm>
            <a:off x="612774" y="1214159"/>
            <a:ext cx="33956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spcBef>
                <a:spcPct val="50000"/>
              </a:spcBef>
              <a:buClr>
                <a:srgbClr val="0000FF"/>
              </a:buClr>
              <a:buFont typeface="Wingdings" panose="05000000000000000000" pitchFamily="2" charset="2"/>
              <a:buNone/>
            </a:pPr>
            <a:r>
              <a:rPr lang="zh-CN" altLang="en-US" b="0" dirty="0">
                <a:solidFill>
                  <a:srgbClr val="0000FF"/>
                </a:solidFill>
                <a:latin typeface="+mn-lt"/>
                <a:ea typeface="+mn-ea"/>
              </a:rPr>
              <a:t>质点系动量定理</a:t>
            </a:r>
          </a:p>
        </p:txBody>
      </p:sp>
      <p:sp>
        <p:nvSpPr>
          <p:cNvPr id="2" name="矩形 1"/>
          <p:cNvSpPr/>
          <p:nvPr/>
        </p:nvSpPr>
        <p:spPr>
          <a:xfrm>
            <a:off x="612774" y="5351760"/>
            <a:ext cx="917834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hangingPunct="1">
              <a:spcBef>
                <a:spcPct val="50000"/>
              </a:spcBef>
            </a:pPr>
            <a:r>
              <a:rPr lang="zh-CN" altLang="en-US" sz="2800" dirty="0">
                <a:solidFill>
                  <a:srgbClr val="0000FF"/>
                </a:solidFill>
                <a:latin typeface="+mn-lt"/>
                <a:ea typeface="+mn-ea"/>
              </a:rPr>
              <a:t>定律说明内力只能改变系统内物体的动量，但不能改变系统的总动量。</a:t>
            </a:r>
          </a:p>
        </p:txBody>
      </p:sp>
      <p:sp>
        <p:nvSpPr>
          <p:cNvPr id="11"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mn-ea"/>
              </a:rPr>
              <a:t>二、动量守恒定律 </a:t>
            </a:r>
          </a:p>
        </p:txBody>
      </p:sp>
      <mc:AlternateContent xmlns:mc="http://schemas.openxmlformats.org/markup-compatibility/2006" xmlns:a14="http://schemas.microsoft.com/office/drawing/2010/main">
        <mc:Choice Requires="a14">
          <p:sp>
            <p:nvSpPr>
              <p:cNvPr id="13" name="矩形 12"/>
              <p:cNvSpPr/>
              <p:nvPr/>
            </p:nvSpPr>
            <p:spPr>
              <a:xfrm>
                <a:off x="1244122" y="1888381"/>
                <a:ext cx="5528628" cy="11696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nary>
                        <m:naryPr>
                          <m:ctrlPr>
                            <a:rPr lang="en-US" altLang="zh-CN" sz="2800" i="1" smtClean="0">
                              <a:solidFill>
                                <a:srgbClr val="FF0000"/>
                              </a:solidFill>
                              <a:latin typeface="Cambria Math"/>
                              <a:ea typeface="+mn-ea"/>
                            </a:rPr>
                          </m:ctrlPr>
                        </m:naryPr>
                        <m:sub>
                          <m:sSub>
                            <m:sSubPr>
                              <m:ctrlPr>
                                <a:rPr lang="en-US" altLang="zh-CN" sz="2800" i="1" smtClean="0">
                                  <a:solidFill>
                                    <a:srgbClr val="FF0000"/>
                                  </a:solidFill>
                                  <a:latin typeface="Cambria Math"/>
                                  <a:ea typeface="+mn-ea"/>
                                </a:rPr>
                              </m:ctrlPr>
                            </m:sSubPr>
                            <m:e>
                              <m:r>
                                <a:rPr lang="en-US" altLang="zh-CN" sz="2800" b="0" i="1" smtClean="0">
                                  <a:solidFill>
                                    <a:srgbClr val="FF0000"/>
                                  </a:solidFill>
                                  <a:latin typeface="Cambria Math" panose="02040503050406030204" pitchFamily="18" charset="0"/>
                                  <a:ea typeface="+mn-ea"/>
                                </a:rPr>
                                <m:t>𝑡</m:t>
                              </m:r>
                            </m:e>
                            <m:sub>
                              <m:r>
                                <a:rPr lang="en-US" altLang="zh-CN" sz="2800" b="0" i="1" smtClean="0">
                                  <a:solidFill>
                                    <a:srgbClr val="FF0000"/>
                                  </a:solidFill>
                                  <a:latin typeface="Cambria Math" panose="02040503050406030204" pitchFamily="18" charset="0"/>
                                  <a:ea typeface="+mn-ea"/>
                                </a:rPr>
                                <m:t>1</m:t>
                              </m:r>
                            </m:sub>
                          </m:sSub>
                        </m:sub>
                        <m:sup>
                          <m:sSub>
                            <m:sSubPr>
                              <m:ctrlPr>
                                <a:rPr lang="en-US" altLang="zh-CN" sz="2800" i="1" smtClean="0">
                                  <a:solidFill>
                                    <a:srgbClr val="FF0000"/>
                                  </a:solidFill>
                                  <a:latin typeface="Cambria Math"/>
                                  <a:ea typeface="+mn-ea"/>
                                </a:rPr>
                              </m:ctrlPr>
                            </m:sSubPr>
                            <m:e>
                              <m:r>
                                <a:rPr lang="en-US" altLang="zh-CN" sz="2800" b="0" i="1" smtClean="0">
                                  <a:solidFill>
                                    <a:srgbClr val="FF0000"/>
                                  </a:solidFill>
                                  <a:latin typeface="Cambria Math" panose="02040503050406030204" pitchFamily="18" charset="0"/>
                                  <a:ea typeface="+mn-ea"/>
                                </a:rPr>
                                <m:t>𝑡</m:t>
                              </m:r>
                            </m:e>
                            <m:sub>
                              <m:r>
                                <a:rPr lang="en-US" altLang="zh-CN" sz="2800" b="0" i="1" smtClean="0">
                                  <a:solidFill>
                                    <a:srgbClr val="FF0000"/>
                                  </a:solidFill>
                                  <a:latin typeface="Cambria Math" panose="02040503050406030204" pitchFamily="18" charset="0"/>
                                  <a:ea typeface="+mn-ea"/>
                                </a:rPr>
                                <m:t>2</m:t>
                              </m:r>
                            </m:sub>
                          </m:sSub>
                        </m:sup>
                        <m:e>
                          <m:sSub>
                            <m:sSubPr>
                              <m:ctrlPr>
                                <a:rPr lang="en-US" altLang="zh-CN" sz="2800" i="1">
                                  <a:solidFill>
                                    <a:srgbClr val="FF0000"/>
                                  </a:solidFill>
                                  <a:latin typeface="Cambria Math"/>
                                  <a:ea typeface="+mn-ea"/>
                                </a:rPr>
                              </m:ctrlPr>
                            </m:sSubPr>
                            <m:e>
                              <m:acc>
                                <m:accPr>
                                  <m:chr m:val="⃑"/>
                                  <m:ctrlPr>
                                    <a:rPr lang="en-US" altLang="zh-CN" sz="2800" i="1">
                                      <a:solidFill>
                                        <a:srgbClr val="FF0000"/>
                                      </a:solidFill>
                                      <a:latin typeface="Cambria Math"/>
                                      <a:ea typeface="+mn-ea"/>
                                    </a:rPr>
                                  </m:ctrlPr>
                                </m:accPr>
                                <m:e>
                                  <m:r>
                                    <a:rPr lang="en-US" altLang="zh-CN" sz="2800" b="0" i="1">
                                      <a:solidFill>
                                        <a:srgbClr val="FF0000"/>
                                      </a:solidFill>
                                      <a:latin typeface="Cambria Math" panose="02040503050406030204" pitchFamily="18" charset="0"/>
                                      <a:ea typeface="+mn-ea"/>
                                    </a:rPr>
                                    <m:t>𝐹</m:t>
                                  </m:r>
                                </m:e>
                              </m:acc>
                            </m:e>
                            <m:sub>
                              <m:r>
                                <a:rPr lang="zh-CN" altLang="en-US" sz="2800" b="0" i="1">
                                  <a:solidFill>
                                    <a:srgbClr val="FF0000"/>
                                  </a:solidFill>
                                  <a:latin typeface="Cambria Math" panose="02040503050406030204" pitchFamily="18" charset="0"/>
                                  <a:ea typeface="+mn-ea"/>
                                </a:rPr>
                                <m:t>外</m:t>
                              </m:r>
                            </m:sub>
                          </m:sSub>
                          <m:r>
                            <a:rPr lang="en-US" altLang="zh-CN" sz="2800" b="0" i="1" smtClean="0">
                              <a:solidFill>
                                <a:srgbClr val="FF0000"/>
                              </a:solidFill>
                              <a:latin typeface="Cambria Math" panose="02040503050406030204" pitchFamily="18" charset="0"/>
                              <a:ea typeface="+mn-ea"/>
                            </a:rPr>
                            <m:t>𝑑𝑡</m:t>
                          </m:r>
                        </m:e>
                      </m:nary>
                      <m:r>
                        <a:rPr lang="en-US" altLang="zh-CN" sz="2800" b="0" i="1">
                          <a:solidFill>
                            <a:srgbClr val="FF0000"/>
                          </a:solidFill>
                          <a:latin typeface="Cambria Math" panose="02040503050406030204" pitchFamily="18" charset="0"/>
                          <a:ea typeface="+mn-ea"/>
                        </a:rPr>
                        <m:t>=</m:t>
                      </m:r>
                      <m:nary>
                        <m:naryPr>
                          <m:chr m:val="∑"/>
                          <m:subHide m:val="on"/>
                          <m:supHide m:val="on"/>
                          <m:ctrlPr>
                            <a:rPr lang="en-US" altLang="zh-CN" sz="2800" i="1">
                              <a:solidFill>
                                <a:srgbClr val="FF0000"/>
                              </a:solidFill>
                              <a:latin typeface="Cambria Math"/>
                              <a:ea typeface="+mn-ea"/>
                            </a:rPr>
                          </m:ctrlPr>
                        </m:naryPr>
                        <m:sub/>
                        <m:sup/>
                        <m:e>
                          <m:sSub>
                            <m:sSubPr>
                              <m:ctrlPr>
                                <a:rPr lang="en-US" altLang="zh-CN" sz="2800" i="1">
                                  <a:solidFill>
                                    <a:srgbClr val="FF0000"/>
                                  </a:solidFill>
                                  <a:latin typeface="Cambria Math"/>
                                  <a:ea typeface="+mn-ea"/>
                                </a:rPr>
                              </m:ctrlPr>
                            </m:sSubPr>
                            <m:e>
                              <m:r>
                                <a:rPr lang="en-US" altLang="zh-CN" sz="2800" b="0" i="1">
                                  <a:solidFill>
                                    <a:srgbClr val="FF0000"/>
                                  </a:solidFill>
                                  <a:latin typeface="Cambria Math" panose="02040503050406030204" pitchFamily="18" charset="0"/>
                                  <a:ea typeface="+mn-ea"/>
                                </a:rPr>
                                <m:t>𝑚</m:t>
                              </m:r>
                            </m:e>
                            <m:sub>
                              <m:r>
                                <a:rPr lang="en-US" altLang="zh-CN" sz="2800" b="0" i="1">
                                  <a:solidFill>
                                    <a:srgbClr val="FF0000"/>
                                  </a:solidFill>
                                  <a:latin typeface="Cambria Math" panose="02040503050406030204" pitchFamily="18" charset="0"/>
                                  <a:ea typeface="+mn-ea"/>
                                </a:rPr>
                                <m:t>𝑖</m:t>
                              </m:r>
                            </m:sub>
                          </m:sSub>
                          <m:sSub>
                            <m:sSubPr>
                              <m:ctrlPr>
                                <a:rPr lang="en-US" altLang="zh-CN" sz="2800" i="1">
                                  <a:solidFill>
                                    <a:srgbClr val="FF0000"/>
                                  </a:solidFill>
                                  <a:latin typeface="Cambria Math"/>
                                  <a:ea typeface="+mn-ea"/>
                                </a:rPr>
                              </m:ctrlPr>
                            </m:sSubPr>
                            <m:e>
                              <m:acc>
                                <m:accPr>
                                  <m:chr m:val="⃑"/>
                                  <m:ctrlPr>
                                    <a:rPr lang="en-US" altLang="zh-CN" sz="2800" i="1">
                                      <a:solidFill>
                                        <a:srgbClr val="FF0000"/>
                                      </a:solidFill>
                                      <a:latin typeface="Cambria Math"/>
                                      <a:ea typeface="+mn-ea"/>
                                    </a:rPr>
                                  </m:ctrlPr>
                                </m:accPr>
                                <m:e>
                                  <m:r>
                                    <a:rPr lang="en-US" altLang="zh-CN" sz="2800" b="0" i="1">
                                      <a:solidFill>
                                        <a:srgbClr val="FF0000"/>
                                      </a:solidFill>
                                      <a:latin typeface="Cambria Math" panose="02040503050406030204" pitchFamily="18" charset="0"/>
                                      <a:ea typeface="+mn-ea"/>
                                    </a:rPr>
                                    <m:t>𝑣</m:t>
                                  </m:r>
                                </m:e>
                              </m:acc>
                            </m:e>
                            <m:sub>
                              <m:r>
                                <a:rPr lang="en-US" altLang="zh-CN" sz="2800" b="0" i="1">
                                  <a:solidFill>
                                    <a:srgbClr val="FF0000"/>
                                  </a:solidFill>
                                  <a:latin typeface="Cambria Math" panose="02040503050406030204" pitchFamily="18" charset="0"/>
                                  <a:ea typeface="+mn-ea"/>
                                </a:rPr>
                                <m:t>𝑖</m:t>
                              </m:r>
                            </m:sub>
                          </m:sSub>
                        </m:e>
                      </m:nary>
                      <m:r>
                        <a:rPr lang="en-US" altLang="zh-CN" sz="2800" b="0" i="1">
                          <a:solidFill>
                            <a:srgbClr val="FF0000"/>
                          </a:solidFill>
                          <a:latin typeface="Cambria Math" panose="02040503050406030204" pitchFamily="18" charset="0"/>
                          <a:ea typeface="+mn-ea"/>
                        </a:rPr>
                        <m:t>−</m:t>
                      </m:r>
                      <m:nary>
                        <m:naryPr>
                          <m:chr m:val="∑"/>
                          <m:subHide m:val="on"/>
                          <m:supHide m:val="on"/>
                          <m:ctrlPr>
                            <a:rPr lang="en-US" altLang="zh-CN" sz="2800" i="1">
                              <a:solidFill>
                                <a:srgbClr val="FF0000"/>
                              </a:solidFill>
                              <a:latin typeface="Cambria Math"/>
                              <a:ea typeface="+mn-ea"/>
                            </a:rPr>
                          </m:ctrlPr>
                        </m:naryPr>
                        <m:sub/>
                        <m:sup/>
                        <m:e>
                          <m:sSub>
                            <m:sSubPr>
                              <m:ctrlPr>
                                <a:rPr lang="en-US" altLang="zh-CN" sz="2800" i="1">
                                  <a:solidFill>
                                    <a:srgbClr val="FF0000"/>
                                  </a:solidFill>
                                  <a:latin typeface="Cambria Math"/>
                                  <a:ea typeface="+mn-ea"/>
                                </a:rPr>
                              </m:ctrlPr>
                            </m:sSubPr>
                            <m:e>
                              <m:r>
                                <a:rPr lang="en-US" altLang="zh-CN" sz="2800" b="0" i="1">
                                  <a:solidFill>
                                    <a:srgbClr val="FF0000"/>
                                  </a:solidFill>
                                  <a:latin typeface="Cambria Math" panose="02040503050406030204" pitchFamily="18" charset="0"/>
                                  <a:ea typeface="+mn-ea"/>
                                </a:rPr>
                                <m:t>𝑚</m:t>
                              </m:r>
                            </m:e>
                            <m:sub>
                              <m:r>
                                <a:rPr lang="en-US" altLang="zh-CN" sz="2800" b="0" i="1">
                                  <a:solidFill>
                                    <a:srgbClr val="FF0000"/>
                                  </a:solidFill>
                                  <a:latin typeface="Cambria Math" panose="02040503050406030204" pitchFamily="18" charset="0"/>
                                  <a:ea typeface="+mn-ea"/>
                                </a:rPr>
                                <m:t>𝑖</m:t>
                              </m:r>
                            </m:sub>
                          </m:sSub>
                          <m:sSub>
                            <m:sSubPr>
                              <m:ctrlPr>
                                <a:rPr lang="en-US" altLang="zh-CN" sz="2800" i="1">
                                  <a:solidFill>
                                    <a:srgbClr val="FF0000"/>
                                  </a:solidFill>
                                  <a:latin typeface="Cambria Math"/>
                                  <a:ea typeface="+mn-ea"/>
                                </a:rPr>
                              </m:ctrlPr>
                            </m:sSubPr>
                            <m:e>
                              <m:acc>
                                <m:accPr>
                                  <m:chr m:val="⃑"/>
                                  <m:ctrlPr>
                                    <a:rPr lang="en-US" altLang="zh-CN" sz="2800" i="1">
                                      <a:solidFill>
                                        <a:srgbClr val="FF0000"/>
                                      </a:solidFill>
                                      <a:latin typeface="Cambria Math"/>
                                      <a:ea typeface="+mn-ea"/>
                                    </a:rPr>
                                  </m:ctrlPr>
                                </m:accPr>
                                <m:e>
                                  <m:r>
                                    <a:rPr lang="en-US" altLang="zh-CN" sz="2800" b="0" i="1">
                                      <a:solidFill>
                                        <a:srgbClr val="FF0000"/>
                                      </a:solidFill>
                                      <a:latin typeface="Cambria Math" panose="02040503050406030204" pitchFamily="18" charset="0"/>
                                      <a:ea typeface="+mn-ea"/>
                                    </a:rPr>
                                    <m:t>𝑣</m:t>
                                  </m:r>
                                </m:e>
                              </m:acc>
                            </m:e>
                            <m:sub>
                              <m:r>
                                <a:rPr lang="en-US" altLang="zh-CN" sz="2800" b="0" i="1">
                                  <a:solidFill>
                                    <a:srgbClr val="FF0000"/>
                                  </a:solidFill>
                                  <a:latin typeface="Cambria Math" panose="02040503050406030204" pitchFamily="18" charset="0"/>
                                  <a:ea typeface="+mn-ea"/>
                                </a:rPr>
                                <m:t>𝑖</m:t>
                              </m:r>
                              <m:r>
                                <a:rPr lang="en-US" altLang="zh-CN" sz="2800" b="0" i="1">
                                  <a:solidFill>
                                    <a:srgbClr val="FF0000"/>
                                  </a:solidFill>
                                  <a:latin typeface="Cambria Math" panose="02040503050406030204" pitchFamily="18" charset="0"/>
                                  <a:ea typeface="+mn-ea"/>
                                </a:rPr>
                                <m:t>0</m:t>
                              </m:r>
                            </m:sub>
                          </m:sSub>
                        </m:e>
                      </m:nary>
                    </m:oMath>
                  </m:oMathPara>
                </a14:m>
                <a:endParaRPr lang="zh-CN" altLang="en-US" sz="2800" dirty="0">
                  <a:solidFill>
                    <a:srgbClr val="FF0000"/>
                  </a:solidFill>
                  <a:latin typeface="+mn-lt"/>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1244122" y="1888381"/>
                <a:ext cx="5528628" cy="1169679"/>
              </a:xfrm>
              <a:prstGeom prst="rect">
                <a:avLst/>
              </a:prstGeom>
              <a:blipFill>
                <a:blip r:embed="rId2"/>
                <a:stretch>
                  <a:fillRect/>
                </a:stretch>
              </a:blipFill>
            </p:spPr>
            <p:txBody>
              <a:bodyPr/>
              <a:lstStyle/>
              <a:p>
                <a:r>
                  <a:rPr lang="zh-CN" altLang="en-US">
                    <a:noFill/>
                  </a:rPr>
                  <a:t> </a:t>
                </a:r>
              </a:p>
            </p:txBody>
          </p:sp>
        </mc:Fallback>
      </mc:AlternateContent>
      <p:sp>
        <p:nvSpPr>
          <p:cNvPr id="14" name="矩形 13"/>
          <p:cNvSpPr/>
          <p:nvPr/>
        </p:nvSpPr>
        <p:spPr>
          <a:xfrm>
            <a:off x="612774" y="3313716"/>
            <a:ext cx="9607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hangingPunct="1">
              <a:spcBef>
                <a:spcPct val="50000"/>
              </a:spcBef>
            </a:pPr>
            <a:r>
              <a:rPr lang="zh-CN" altLang="en-US" sz="2800" dirty="0">
                <a:solidFill>
                  <a:srgbClr val="0000FF"/>
                </a:solidFill>
                <a:latin typeface="+mn-lt"/>
                <a:ea typeface="+mn-ea"/>
              </a:rPr>
              <a:t>若</a:t>
            </a:r>
          </a:p>
        </p:txBody>
      </p:sp>
      <p:sp>
        <p:nvSpPr>
          <p:cNvPr id="15" name="矩形 14"/>
          <p:cNvSpPr/>
          <p:nvPr/>
        </p:nvSpPr>
        <p:spPr>
          <a:xfrm>
            <a:off x="2627163" y="3313716"/>
            <a:ext cx="9607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hangingPunct="1">
              <a:spcBef>
                <a:spcPct val="50000"/>
              </a:spcBef>
            </a:pPr>
            <a:r>
              <a:rPr lang="zh-CN" altLang="en-US" sz="2800" dirty="0">
                <a:solidFill>
                  <a:srgbClr val="0000FF"/>
                </a:solidFill>
                <a:latin typeface="+mn-lt"/>
                <a:ea typeface="+mn-ea"/>
              </a:rPr>
              <a:t>则</a:t>
            </a:r>
          </a:p>
        </p:txBody>
      </p:sp>
      <mc:AlternateContent xmlns:mc="http://schemas.openxmlformats.org/markup-compatibility/2006" xmlns:a14="http://schemas.microsoft.com/office/drawing/2010/main">
        <mc:Choice Requires="a14">
          <p:sp>
            <p:nvSpPr>
              <p:cNvPr id="16" name="矩形 15"/>
              <p:cNvSpPr/>
              <p:nvPr/>
            </p:nvSpPr>
            <p:spPr>
              <a:xfrm>
                <a:off x="1093153" y="3231385"/>
                <a:ext cx="1534010" cy="687881"/>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e>
                        <m:sub>
                          <m:r>
                            <a:rPr lang="zh-CN" altLang="en-US" sz="2800" i="1">
                              <a:solidFill>
                                <a:srgbClr val="0000FF"/>
                              </a:solidFill>
                              <a:latin typeface="Cambria Math" panose="02040503050406030204" pitchFamily="18" charset="0"/>
                            </a:rPr>
                            <m:t>外</m:t>
                          </m:r>
                        </m:sub>
                      </m:sSub>
                      <m:r>
                        <a:rPr lang="en-US" altLang="zh-CN" sz="2800" b="0" i="1">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0</m:t>
                      </m:r>
                    </m:oMath>
                  </m:oMathPara>
                </a14:m>
                <a:endParaRPr lang="zh-CN" altLang="en-US" sz="2800" dirty="0">
                  <a:latin typeface="+mn-lt"/>
                  <a:ea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1093153" y="3231385"/>
                <a:ext cx="1534010" cy="68788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3250646" y="3313715"/>
                <a:ext cx="2667333" cy="523220"/>
              </a:xfrm>
              <a:prstGeom prst="rect">
                <a:avLst/>
              </a:prstGeom>
            </p:spPr>
            <p:txBody>
              <a:bodyPr wrap="none">
                <a:spAutoFit/>
              </a:bodyPr>
              <a:lstStyle/>
              <a:p>
                <a:pPr algn="just"/>
                <a14:m>
                  <m:oMath xmlns:m="http://schemas.openxmlformats.org/officeDocument/2006/math">
                    <m:nary>
                      <m:naryPr>
                        <m:chr m:val="∑"/>
                        <m:subHide m:val="on"/>
                        <m:supHide m:val="on"/>
                        <m:ctrlPr>
                          <a:rPr lang="en-US" altLang="zh-CN" sz="2800" i="1" smtClean="0">
                            <a:solidFill>
                              <a:srgbClr val="FF0000"/>
                            </a:solidFill>
                            <a:latin typeface="Cambria Math"/>
                            <a:ea typeface="+mn-ea"/>
                          </a:rPr>
                        </m:ctrlPr>
                      </m:naryPr>
                      <m:sub/>
                      <m:sup/>
                      <m:e>
                        <m:sSub>
                          <m:sSubPr>
                            <m:ctrlPr>
                              <a:rPr lang="en-US" altLang="zh-CN" sz="2800" i="1">
                                <a:solidFill>
                                  <a:srgbClr val="FF0000"/>
                                </a:solidFill>
                                <a:latin typeface="Cambria Math"/>
                                <a:ea typeface="+mn-ea"/>
                              </a:rPr>
                            </m:ctrlPr>
                          </m:sSubPr>
                          <m:e>
                            <m:r>
                              <a:rPr lang="en-US" altLang="zh-CN" sz="2800" b="0" i="1">
                                <a:solidFill>
                                  <a:srgbClr val="FF0000"/>
                                </a:solidFill>
                                <a:latin typeface="Cambria Math" panose="02040503050406030204" pitchFamily="18" charset="0"/>
                                <a:ea typeface="+mn-ea"/>
                              </a:rPr>
                              <m:t>𝑚</m:t>
                            </m:r>
                          </m:e>
                          <m:sub>
                            <m:r>
                              <a:rPr lang="en-US" altLang="zh-CN" sz="2800" b="0" i="1">
                                <a:solidFill>
                                  <a:srgbClr val="FF0000"/>
                                </a:solidFill>
                                <a:latin typeface="Cambria Math" panose="02040503050406030204" pitchFamily="18" charset="0"/>
                                <a:ea typeface="+mn-ea"/>
                              </a:rPr>
                              <m:t>𝑖</m:t>
                            </m:r>
                          </m:sub>
                        </m:sSub>
                        <m:sSub>
                          <m:sSubPr>
                            <m:ctrlPr>
                              <a:rPr lang="en-US" altLang="zh-CN" sz="2800" i="1">
                                <a:solidFill>
                                  <a:srgbClr val="FF0000"/>
                                </a:solidFill>
                                <a:latin typeface="Cambria Math"/>
                                <a:ea typeface="+mn-ea"/>
                              </a:rPr>
                            </m:ctrlPr>
                          </m:sSubPr>
                          <m:e>
                            <m:acc>
                              <m:accPr>
                                <m:chr m:val="⃑"/>
                                <m:ctrlPr>
                                  <a:rPr lang="en-US" altLang="zh-CN" sz="2800" i="1">
                                    <a:solidFill>
                                      <a:srgbClr val="FF0000"/>
                                    </a:solidFill>
                                    <a:latin typeface="Cambria Math"/>
                                    <a:ea typeface="+mn-ea"/>
                                  </a:rPr>
                                </m:ctrlPr>
                              </m:accPr>
                              <m:e>
                                <m:r>
                                  <a:rPr lang="en-US" altLang="zh-CN" sz="2800" b="0" i="1">
                                    <a:solidFill>
                                      <a:srgbClr val="FF0000"/>
                                    </a:solidFill>
                                    <a:latin typeface="Cambria Math" panose="02040503050406030204" pitchFamily="18" charset="0"/>
                                    <a:ea typeface="+mn-ea"/>
                                  </a:rPr>
                                  <m:t>𝑣</m:t>
                                </m:r>
                              </m:e>
                            </m:acc>
                          </m:e>
                          <m:sub>
                            <m:r>
                              <a:rPr lang="en-US" altLang="zh-CN" sz="2800" b="0" i="1">
                                <a:solidFill>
                                  <a:srgbClr val="FF0000"/>
                                </a:solidFill>
                                <a:latin typeface="Cambria Math" panose="02040503050406030204" pitchFamily="18" charset="0"/>
                                <a:ea typeface="+mn-ea"/>
                              </a:rPr>
                              <m:t>𝑖</m:t>
                            </m:r>
                          </m:sub>
                        </m:sSub>
                      </m:e>
                    </m:nary>
                    <m:r>
                      <a:rPr lang="en-US" altLang="zh-CN" sz="2800" i="1">
                        <a:solidFill>
                          <a:srgbClr val="FF0000"/>
                        </a:solidFill>
                        <a:latin typeface="Cambria Math" panose="02040503050406030204" pitchFamily="18" charset="0"/>
                        <a:ea typeface="+mn-ea"/>
                      </a:rPr>
                      <m:t>=</m:t>
                    </m:r>
                  </m:oMath>
                </a14:m>
                <a:r>
                  <a:rPr lang="zh-CN" altLang="en-US" sz="2800" dirty="0">
                    <a:solidFill>
                      <a:srgbClr val="FF0000"/>
                    </a:solidFill>
                    <a:latin typeface="+mn-lt"/>
                    <a:ea typeface="+mn-ea"/>
                  </a:rPr>
                  <a:t>恒矢量</a:t>
                </a:r>
              </a:p>
            </p:txBody>
          </p:sp>
        </mc:Choice>
        <mc:Fallback xmlns="">
          <p:sp>
            <p:nvSpPr>
              <p:cNvPr id="17" name="矩形 16"/>
              <p:cNvSpPr>
                <a:spLocks noRot="1" noChangeAspect="1" noMove="1" noResize="1" noEditPoints="1" noAdjustHandles="1" noChangeArrowheads="1" noChangeShapeType="1" noTextEdit="1"/>
              </p:cNvSpPr>
              <p:nvPr/>
            </p:nvSpPr>
            <p:spPr>
              <a:xfrm>
                <a:off x="3250646" y="3313715"/>
                <a:ext cx="2667333" cy="523220"/>
              </a:xfrm>
              <a:prstGeom prst="rect">
                <a:avLst/>
              </a:prstGeom>
              <a:blipFill>
                <a:blip r:embed="rId4"/>
                <a:stretch>
                  <a:fillRect t="-12941" r="-3425" b="-32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0573592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2784"/>
                                        </p:tgtEl>
                                        <p:attrNameLst>
                                          <p:attrName>style.visibility</p:attrName>
                                        </p:attrNameLst>
                                      </p:cBhvr>
                                      <p:to>
                                        <p:strVal val="visible"/>
                                      </p:to>
                                    </p:set>
                                    <p:animEffect transition="in" filter="wipe(left)">
                                      <p:cBhvr>
                                        <p:cTn id="37" dur="500"/>
                                        <p:tgtEl>
                                          <p:spTgt spid="3278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left)">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84" grpId="0"/>
      <p:bldP spid="9" grpId="0"/>
      <p:bldP spid="2" grpId="0"/>
      <p:bldP spid="13" grpId="0"/>
      <p:bldP spid="14" grpId="0"/>
      <p:bldP spid="15" grpId="0"/>
      <p:bldP spid="16" grpId="0"/>
      <p:bldP spid="1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14" name="Text Box 2118"/>
          <p:cNvSpPr txBox="1">
            <a:spLocks noChangeArrowheads="1"/>
          </p:cNvSpPr>
          <p:nvPr/>
        </p:nvSpPr>
        <p:spPr bwMode="auto">
          <a:xfrm>
            <a:off x="1155699" y="1389285"/>
            <a:ext cx="8001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系统动量守恒，但每个质点的动量可能变化</a:t>
            </a:r>
          </a:p>
        </p:txBody>
      </p:sp>
      <p:sp>
        <p:nvSpPr>
          <p:cNvPr id="31815" name="Text Box 2119"/>
          <p:cNvSpPr txBox="1">
            <a:spLocks noChangeArrowheads="1"/>
          </p:cNvSpPr>
          <p:nvPr/>
        </p:nvSpPr>
        <p:spPr bwMode="auto">
          <a:xfrm>
            <a:off x="1155700" y="2043336"/>
            <a:ext cx="796766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在碰撞、打击、爆炸等相互作用时间极短的过程中，往往可忽略外力</a:t>
            </a:r>
          </a:p>
        </p:txBody>
      </p:sp>
      <p:sp>
        <p:nvSpPr>
          <p:cNvPr id="31816" name="Text Box 2120"/>
          <p:cNvSpPr txBox="1">
            <a:spLocks noChangeArrowheads="1"/>
          </p:cNvSpPr>
          <p:nvPr/>
        </p:nvSpPr>
        <p:spPr bwMode="auto">
          <a:xfrm>
            <a:off x="1155700" y="3124423"/>
            <a:ext cx="56800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FF0000"/>
                </a:solidFill>
                <a:latin typeface="+mn-lt"/>
                <a:ea typeface="+mn-ea"/>
              </a:rPr>
              <a:t>动量守恒可在某一方向上成立</a:t>
            </a:r>
          </a:p>
        </p:txBody>
      </p:sp>
      <p:sp>
        <p:nvSpPr>
          <p:cNvPr id="31817" name="Text Box 2121"/>
          <p:cNvSpPr txBox="1">
            <a:spLocks noChangeArrowheads="1"/>
          </p:cNvSpPr>
          <p:nvPr/>
        </p:nvSpPr>
        <p:spPr bwMode="auto">
          <a:xfrm>
            <a:off x="1155700" y="3757836"/>
            <a:ext cx="742156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定律中的速度应是对同一惯性系的速度，动量和应是同一时刻的动量之和</a:t>
            </a:r>
          </a:p>
        </p:txBody>
      </p:sp>
      <p:sp>
        <p:nvSpPr>
          <p:cNvPr id="31818" name="Text Box 2122"/>
          <p:cNvSpPr txBox="1">
            <a:spLocks noChangeArrowheads="1"/>
          </p:cNvSpPr>
          <p:nvPr/>
        </p:nvSpPr>
        <p:spPr bwMode="auto">
          <a:xfrm>
            <a:off x="1155699" y="4724797"/>
            <a:ext cx="69342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动量守恒定律在微观高速范围仍适用，是物理学最普遍、最基本的定律之一</a:t>
            </a:r>
          </a:p>
        </p:txBody>
      </p:sp>
      <p:sp>
        <p:nvSpPr>
          <p:cNvPr id="31819" name="Text Box 2123"/>
          <p:cNvSpPr txBox="1">
            <a:spLocks noChangeArrowheads="1"/>
          </p:cNvSpPr>
          <p:nvPr/>
        </p:nvSpPr>
        <p:spPr bwMode="auto">
          <a:xfrm>
            <a:off x="1155700" y="5677123"/>
            <a:ext cx="5800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动量守恒定律只适用于惯性系</a:t>
            </a:r>
          </a:p>
        </p:txBody>
      </p:sp>
      <p:pic>
        <p:nvPicPr>
          <p:cNvPr id="31821" name="Picture 2125"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4" y="1324195"/>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822" name="Picture 2126"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4" y="3046633"/>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823" name="Picture 2127"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4" y="2186208"/>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824" name="Picture 2128"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4" y="3908645"/>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825" name="Picture 2129"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4" y="4769070"/>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826" name="Picture 2130"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74" y="5631083"/>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关于动量守恒定律的说明</a:t>
            </a:r>
          </a:p>
        </p:txBody>
      </p:sp>
    </p:spTree>
    <p:extLst>
      <p:ext uri="{BB962C8B-B14F-4D97-AF65-F5344CB8AC3E}">
        <p14:creationId xmlns:p14="http://schemas.microsoft.com/office/powerpoint/2010/main" val="307796081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1821"/>
                                        </p:tgtEl>
                                        <p:attrNameLst>
                                          <p:attrName>style.visibility</p:attrName>
                                        </p:attrNameLst>
                                      </p:cBhvr>
                                      <p:to>
                                        <p:strVal val="visible"/>
                                      </p:to>
                                    </p:set>
                                    <p:animEffect transition="in" filter="wipe(left)">
                                      <p:cBhvr>
                                        <p:cTn id="7" dur="500"/>
                                        <p:tgtEl>
                                          <p:spTgt spid="318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814"/>
                                        </p:tgtEl>
                                        <p:attrNameLst>
                                          <p:attrName>style.visibility</p:attrName>
                                        </p:attrNameLst>
                                      </p:cBhvr>
                                      <p:to>
                                        <p:strVal val="visible"/>
                                      </p:to>
                                    </p:set>
                                    <p:animEffect transition="in" filter="wipe(left)">
                                      <p:cBhvr>
                                        <p:cTn id="12" dur="500"/>
                                        <p:tgtEl>
                                          <p:spTgt spid="318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1823"/>
                                        </p:tgtEl>
                                        <p:attrNameLst>
                                          <p:attrName>style.visibility</p:attrName>
                                        </p:attrNameLst>
                                      </p:cBhvr>
                                      <p:to>
                                        <p:strVal val="visible"/>
                                      </p:to>
                                    </p:set>
                                    <p:animEffect transition="in" filter="wipe(left)">
                                      <p:cBhvr>
                                        <p:cTn id="17" dur="500"/>
                                        <p:tgtEl>
                                          <p:spTgt spid="318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815"/>
                                        </p:tgtEl>
                                        <p:attrNameLst>
                                          <p:attrName>style.visibility</p:attrName>
                                        </p:attrNameLst>
                                      </p:cBhvr>
                                      <p:to>
                                        <p:strVal val="visible"/>
                                      </p:to>
                                    </p:set>
                                    <p:animEffect transition="in" filter="wipe(left)">
                                      <p:cBhvr>
                                        <p:cTn id="22" dur="500"/>
                                        <p:tgtEl>
                                          <p:spTgt spid="318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1822"/>
                                        </p:tgtEl>
                                        <p:attrNameLst>
                                          <p:attrName>style.visibility</p:attrName>
                                        </p:attrNameLst>
                                      </p:cBhvr>
                                      <p:to>
                                        <p:strVal val="visible"/>
                                      </p:to>
                                    </p:set>
                                    <p:animEffect transition="in" filter="wipe(left)">
                                      <p:cBhvr>
                                        <p:cTn id="27" dur="500"/>
                                        <p:tgtEl>
                                          <p:spTgt spid="3182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1816"/>
                                        </p:tgtEl>
                                        <p:attrNameLst>
                                          <p:attrName>style.visibility</p:attrName>
                                        </p:attrNameLst>
                                      </p:cBhvr>
                                      <p:to>
                                        <p:strVal val="visible"/>
                                      </p:to>
                                    </p:set>
                                    <p:animEffect transition="in" filter="wipe(left)">
                                      <p:cBhvr>
                                        <p:cTn id="32" dur="500"/>
                                        <p:tgtEl>
                                          <p:spTgt spid="3181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1824"/>
                                        </p:tgtEl>
                                        <p:attrNameLst>
                                          <p:attrName>style.visibility</p:attrName>
                                        </p:attrNameLst>
                                      </p:cBhvr>
                                      <p:to>
                                        <p:strVal val="visible"/>
                                      </p:to>
                                    </p:set>
                                    <p:animEffect transition="in" filter="wipe(left)">
                                      <p:cBhvr>
                                        <p:cTn id="37" dur="500"/>
                                        <p:tgtEl>
                                          <p:spTgt spid="3182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1817"/>
                                        </p:tgtEl>
                                        <p:attrNameLst>
                                          <p:attrName>style.visibility</p:attrName>
                                        </p:attrNameLst>
                                      </p:cBhvr>
                                      <p:to>
                                        <p:strVal val="visible"/>
                                      </p:to>
                                    </p:set>
                                    <p:animEffect transition="in" filter="wipe(left)">
                                      <p:cBhvr>
                                        <p:cTn id="42" dur="500"/>
                                        <p:tgtEl>
                                          <p:spTgt spid="3181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31825"/>
                                        </p:tgtEl>
                                        <p:attrNameLst>
                                          <p:attrName>style.visibility</p:attrName>
                                        </p:attrNameLst>
                                      </p:cBhvr>
                                      <p:to>
                                        <p:strVal val="visible"/>
                                      </p:to>
                                    </p:set>
                                    <p:animEffect transition="in" filter="wipe(left)">
                                      <p:cBhvr>
                                        <p:cTn id="47" dur="500"/>
                                        <p:tgtEl>
                                          <p:spTgt spid="3182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1818"/>
                                        </p:tgtEl>
                                        <p:attrNameLst>
                                          <p:attrName>style.visibility</p:attrName>
                                        </p:attrNameLst>
                                      </p:cBhvr>
                                      <p:to>
                                        <p:strVal val="visible"/>
                                      </p:to>
                                    </p:set>
                                    <p:animEffect transition="in" filter="wipe(left)">
                                      <p:cBhvr>
                                        <p:cTn id="52" dur="500"/>
                                        <p:tgtEl>
                                          <p:spTgt spid="3181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31826"/>
                                        </p:tgtEl>
                                        <p:attrNameLst>
                                          <p:attrName>style.visibility</p:attrName>
                                        </p:attrNameLst>
                                      </p:cBhvr>
                                      <p:to>
                                        <p:strVal val="visible"/>
                                      </p:to>
                                    </p:set>
                                    <p:animEffect transition="in" filter="wipe(left)">
                                      <p:cBhvr>
                                        <p:cTn id="57" dur="500"/>
                                        <p:tgtEl>
                                          <p:spTgt spid="3182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1819"/>
                                        </p:tgtEl>
                                        <p:attrNameLst>
                                          <p:attrName>style.visibility</p:attrName>
                                        </p:attrNameLst>
                                      </p:cBhvr>
                                      <p:to>
                                        <p:strVal val="visible"/>
                                      </p:to>
                                    </p:set>
                                    <p:animEffect transition="in" filter="wipe(left)">
                                      <p:cBhvr>
                                        <p:cTn id="62" dur="500"/>
                                        <p:tgtEl>
                                          <p:spTgt spid="31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14" grpId="0"/>
      <p:bldP spid="31815" grpId="0"/>
      <p:bldP spid="31816" grpId="0"/>
      <p:bldP spid="31817" grpId="0"/>
      <p:bldP spid="31818" grpId="0"/>
      <p:bldP spid="3181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 Box 2"/>
          <p:cNvSpPr txBox="1">
            <a:spLocks noChangeArrowheads="1"/>
          </p:cNvSpPr>
          <p:nvPr/>
        </p:nvSpPr>
        <p:spPr bwMode="auto">
          <a:xfrm>
            <a:off x="723584" y="775155"/>
            <a:ext cx="851889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800" dirty="0">
                <a:solidFill>
                  <a:srgbClr val="0000FF"/>
                </a:solidFill>
                <a:latin typeface="+mn-lt"/>
                <a:ea typeface="+mn-ea"/>
              </a:rPr>
              <a:t>例：关于机械能守恒和动量守恒，下述正确的是：</a:t>
            </a:r>
          </a:p>
        </p:txBody>
      </p:sp>
      <p:sp>
        <p:nvSpPr>
          <p:cNvPr id="82" name="Text Box 3"/>
          <p:cNvSpPr txBox="1">
            <a:spLocks noChangeArrowheads="1"/>
          </p:cNvSpPr>
          <p:nvPr/>
        </p:nvSpPr>
        <p:spPr bwMode="auto">
          <a:xfrm>
            <a:off x="723584" y="1666876"/>
            <a:ext cx="8458200" cy="1157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zh-CN" altLang="en-US" sz="2800" dirty="0">
                <a:solidFill>
                  <a:srgbClr val="0000FF"/>
                </a:solidFill>
                <a:latin typeface="+mn-lt"/>
                <a:ea typeface="+mn-ea"/>
              </a:rPr>
              <a:t>        </a:t>
            </a:r>
            <a:r>
              <a:rPr lang="en-US" altLang="zh-CN" sz="2800" dirty="0">
                <a:solidFill>
                  <a:srgbClr val="0000FF"/>
                </a:solidFill>
                <a:latin typeface="+mn-lt"/>
                <a:ea typeface="+mn-ea"/>
              </a:rPr>
              <a:t>(1) </a:t>
            </a:r>
            <a:r>
              <a:rPr lang="zh-CN" altLang="en-US" sz="2800" dirty="0">
                <a:solidFill>
                  <a:srgbClr val="0000FF"/>
                </a:solidFill>
                <a:latin typeface="+mn-lt"/>
                <a:ea typeface="+mn-ea"/>
              </a:rPr>
              <a:t>系统不受外力作用，则动量和机械能必定同时守恒。</a:t>
            </a:r>
            <a:endParaRPr lang="en-US" altLang="zh-CN" sz="2800" dirty="0">
              <a:solidFill>
                <a:srgbClr val="0000FF"/>
              </a:solidFill>
              <a:latin typeface="+mn-lt"/>
              <a:ea typeface="+mn-ea"/>
            </a:endParaRPr>
          </a:p>
        </p:txBody>
      </p:sp>
      <p:sp>
        <p:nvSpPr>
          <p:cNvPr id="83" name="Text Box 4"/>
          <p:cNvSpPr txBox="1">
            <a:spLocks noChangeArrowheads="1"/>
          </p:cNvSpPr>
          <p:nvPr/>
        </p:nvSpPr>
        <p:spPr bwMode="auto">
          <a:xfrm>
            <a:off x="723584" y="3038476"/>
            <a:ext cx="8435975" cy="121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zh-CN" altLang="en-US" sz="2800" dirty="0">
                <a:solidFill>
                  <a:srgbClr val="0000FF"/>
                </a:solidFill>
                <a:latin typeface="+mn-lt"/>
                <a:ea typeface="+mn-ea"/>
              </a:rPr>
              <a:t>        </a:t>
            </a:r>
            <a:r>
              <a:rPr lang="en-US" altLang="zh-CN" sz="2800" dirty="0">
                <a:solidFill>
                  <a:srgbClr val="0000FF"/>
                </a:solidFill>
                <a:latin typeface="+mn-lt"/>
                <a:ea typeface="+mn-ea"/>
              </a:rPr>
              <a:t>(2) </a:t>
            </a:r>
            <a:r>
              <a:rPr lang="zh-CN" altLang="en-US" sz="2800" dirty="0">
                <a:solidFill>
                  <a:srgbClr val="0000FF"/>
                </a:solidFill>
                <a:latin typeface="+mn-lt"/>
                <a:ea typeface="+mn-ea"/>
              </a:rPr>
              <a:t>对一系统，若外力作功为零，而内力都是保守力，则其机械能守恒。</a:t>
            </a:r>
            <a:endParaRPr lang="en-US" altLang="zh-CN" sz="2800" dirty="0">
              <a:solidFill>
                <a:srgbClr val="0000FF"/>
              </a:solidFill>
              <a:latin typeface="+mn-lt"/>
              <a:ea typeface="+mn-ea"/>
            </a:endParaRPr>
          </a:p>
        </p:txBody>
      </p:sp>
      <p:sp>
        <p:nvSpPr>
          <p:cNvPr id="84" name="Text Box 5"/>
          <p:cNvSpPr txBox="1">
            <a:spLocks noChangeArrowheads="1"/>
          </p:cNvSpPr>
          <p:nvPr/>
        </p:nvSpPr>
        <p:spPr bwMode="auto">
          <a:xfrm>
            <a:off x="723584" y="4486276"/>
            <a:ext cx="8370888" cy="121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zh-CN" altLang="en-US" sz="2800" dirty="0">
                <a:solidFill>
                  <a:srgbClr val="0000FF"/>
                </a:solidFill>
                <a:latin typeface="+mn-lt"/>
                <a:ea typeface="+mn-ea"/>
              </a:rPr>
              <a:t>        </a:t>
            </a:r>
            <a:r>
              <a:rPr lang="en-US" altLang="zh-CN" sz="2800" dirty="0">
                <a:solidFill>
                  <a:srgbClr val="0000FF"/>
                </a:solidFill>
                <a:latin typeface="+mn-lt"/>
                <a:ea typeface="+mn-ea"/>
              </a:rPr>
              <a:t>(3) </a:t>
            </a:r>
            <a:r>
              <a:rPr lang="zh-CN" altLang="en-US" sz="2800" dirty="0">
                <a:solidFill>
                  <a:srgbClr val="0000FF"/>
                </a:solidFill>
                <a:latin typeface="+mn-lt"/>
                <a:ea typeface="+mn-ea"/>
              </a:rPr>
              <a:t>对一系统，若外力作功为零，则动量和机械能必定同时守恒。</a:t>
            </a:r>
            <a:endParaRPr lang="en-US" altLang="zh-CN" sz="2800" dirty="0">
              <a:solidFill>
                <a:srgbClr val="0000FF"/>
              </a:solidFill>
              <a:latin typeface="+mn-lt"/>
              <a:ea typeface="+mn-ea"/>
            </a:endParaRPr>
          </a:p>
        </p:txBody>
      </p:sp>
      <p:sp>
        <p:nvSpPr>
          <p:cNvPr id="85" name="AutoShape 6"/>
          <p:cNvSpPr>
            <a:spLocks noChangeArrowheads="1"/>
          </p:cNvSpPr>
          <p:nvPr/>
        </p:nvSpPr>
        <p:spPr bwMode="auto">
          <a:xfrm>
            <a:off x="723584" y="3038476"/>
            <a:ext cx="609600" cy="609600"/>
          </a:xfrm>
          <a:prstGeom prst="star5">
            <a:avLst/>
          </a:prstGeom>
          <a:gradFill rotWithShape="0">
            <a:gsLst>
              <a:gs pos="0">
                <a:srgbClr val="FF0000"/>
              </a:gs>
              <a:gs pos="100000">
                <a:srgbClr val="FF0000">
                  <a:gamma/>
                  <a:shade val="46275"/>
                  <a:invGamma/>
                </a:srgbClr>
              </a:gs>
            </a:gsLst>
            <a:path path="shape">
              <a:fillToRect l="50000" t="50000" r="50000" b="50000"/>
            </a:path>
          </a:gra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Tree>
    <p:extLst>
      <p:ext uri="{BB962C8B-B14F-4D97-AF65-F5344CB8AC3E}">
        <p14:creationId xmlns:p14="http://schemas.microsoft.com/office/powerpoint/2010/main" val="38994102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7346" name="Text Box 2"/>
              <p:cNvSpPr txBox="1">
                <a:spLocks noChangeArrowheads="1"/>
              </p:cNvSpPr>
              <p:nvPr/>
            </p:nvSpPr>
            <p:spPr bwMode="auto">
              <a:xfrm>
                <a:off x="600416" y="1363711"/>
                <a:ext cx="9220490"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sz="2800" dirty="0">
                    <a:solidFill>
                      <a:srgbClr val="FF0000"/>
                    </a:solidFill>
                    <a:latin typeface="+mn-lt"/>
                    <a:ea typeface="+mn-ea"/>
                  </a:rPr>
                  <a:t>1012</a:t>
                </a:r>
                <a:r>
                  <a:rPr kumimoji="0" lang="zh-CN" altLang="en-US" sz="2800" dirty="0">
                    <a:solidFill>
                      <a:srgbClr val="0000FF"/>
                    </a:solidFill>
                    <a:latin typeface="+mn-lt"/>
                    <a:ea typeface="+mn-ea"/>
                  </a:rPr>
                  <a:t>如图的系统，物体</a:t>
                </a:r>
                <a14:m>
                  <m:oMath xmlns:m="http://schemas.openxmlformats.org/officeDocument/2006/math">
                    <m:r>
                      <a:rPr lang="en-US" altLang="zh-CN" sz="2800" b="0" i="1" smtClean="0">
                        <a:solidFill>
                          <a:srgbClr val="0000FF"/>
                        </a:solidFill>
                        <a:latin typeface="Cambria Math" panose="02040503050406030204" pitchFamily="18" charset="0"/>
                      </a:rPr>
                      <m:t>𝐴</m:t>
                    </m:r>
                  </m:oMath>
                </a14:m>
                <a:r>
                  <a:rPr kumimoji="0" lang="zh-CN" altLang="en-US" sz="2800" dirty="0">
                    <a:solidFill>
                      <a:srgbClr val="0000FF"/>
                    </a:solidFill>
                    <a:latin typeface="+mn-lt"/>
                    <a:ea typeface="+mn-ea"/>
                  </a:rPr>
                  <a:t>，</a:t>
                </a:r>
                <a14:m>
                  <m:oMath xmlns:m="http://schemas.openxmlformats.org/officeDocument/2006/math">
                    <m:r>
                      <a:rPr lang="en-US" altLang="zh-CN" sz="2800" b="0" i="1" smtClean="0">
                        <a:solidFill>
                          <a:srgbClr val="0000FF"/>
                        </a:solidFill>
                        <a:latin typeface="Cambria Math" panose="02040503050406030204" pitchFamily="18" charset="0"/>
                      </a:rPr>
                      <m:t>𝐵</m:t>
                    </m:r>
                  </m:oMath>
                </a14:m>
                <a:r>
                  <a:rPr kumimoji="0" lang="zh-CN" altLang="en-US" sz="2800" dirty="0">
                    <a:solidFill>
                      <a:srgbClr val="0000FF"/>
                    </a:solidFill>
                    <a:latin typeface="+mn-lt"/>
                    <a:ea typeface="+mn-ea"/>
                  </a:rPr>
                  <a:t>置于光滑的桌面上，物体</a:t>
                </a:r>
                <a14:m>
                  <m:oMath xmlns:m="http://schemas.openxmlformats.org/officeDocument/2006/math">
                    <m:r>
                      <a:rPr lang="en-US" altLang="zh-CN" sz="2800" i="1">
                        <a:solidFill>
                          <a:srgbClr val="0000FF"/>
                        </a:solidFill>
                        <a:latin typeface="Cambria Math" panose="02040503050406030204" pitchFamily="18" charset="0"/>
                      </a:rPr>
                      <m:t>𝐴</m:t>
                    </m:r>
                  </m:oMath>
                </a14:m>
                <a:r>
                  <a:rPr kumimoji="0" lang="zh-CN" altLang="en-US" sz="2800" dirty="0">
                    <a:solidFill>
                      <a:srgbClr val="0000FF"/>
                    </a:solidFill>
                    <a:latin typeface="+mn-lt"/>
                    <a:ea typeface="+mn-ea"/>
                  </a:rPr>
                  <a:t>和</a:t>
                </a:r>
                <a14:m>
                  <m:oMath xmlns:m="http://schemas.openxmlformats.org/officeDocument/2006/math">
                    <m:r>
                      <a:rPr lang="en-US" altLang="zh-CN" sz="2800" i="1">
                        <a:solidFill>
                          <a:srgbClr val="0000FF"/>
                        </a:solidFill>
                        <a:latin typeface="Cambria Math" panose="02040503050406030204" pitchFamily="18" charset="0"/>
                      </a:rPr>
                      <m:t>𝐶</m:t>
                    </m:r>
                  </m:oMath>
                </a14:m>
                <a:r>
                  <a:rPr kumimoji="0"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rPr>
                      <m:t>𝐵</m:t>
                    </m:r>
                  </m:oMath>
                </a14:m>
                <a:r>
                  <a:rPr kumimoji="0" lang="zh-CN" altLang="en-US" sz="2800" dirty="0">
                    <a:solidFill>
                      <a:srgbClr val="0000FF"/>
                    </a:solidFill>
                    <a:latin typeface="+mn-lt"/>
                    <a:ea typeface="+mn-ea"/>
                  </a:rPr>
                  <a:t>和</a:t>
                </a:r>
                <a14:m>
                  <m:oMath xmlns:m="http://schemas.openxmlformats.org/officeDocument/2006/math">
                    <m:r>
                      <a:rPr lang="en-US" altLang="zh-CN" sz="2800" i="1">
                        <a:solidFill>
                          <a:srgbClr val="0000FF"/>
                        </a:solidFill>
                        <a:latin typeface="Cambria Math" panose="02040503050406030204" pitchFamily="18" charset="0"/>
                      </a:rPr>
                      <m:t>𝐷</m:t>
                    </m:r>
                  </m:oMath>
                </a14:m>
                <a:r>
                  <a:rPr kumimoji="0" lang="zh-CN" altLang="en-US" sz="2800" dirty="0">
                    <a:solidFill>
                      <a:srgbClr val="0000FF"/>
                    </a:solidFill>
                    <a:latin typeface="+mn-lt"/>
                    <a:ea typeface="+mn-ea"/>
                  </a:rPr>
                  <a:t>之间摩擦因数均不为零，首先用外力沿水平方向相向推压</a:t>
                </a:r>
                <a14:m>
                  <m:oMath xmlns:m="http://schemas.openxmlformats.org/officeDocument/2006/math">
                    <m:r>
                      <a:rPr lang="en-US" altLang="zh-CN" sz="2800" i="1">
                        <a:solidFill>
                          <a:srgbClr val="0000FF"/>
                        </a:solidFill>
                        <a:latin typeface="Cambria Math" panose="02040503050406030204" pitchFamily="18" charset="0"/>
                      </a:rPr>
                      <m:t>𝐴</m:t>
                    </m:r>
                  </m:oMath>
                </a14:m>
                <a:r>
                  <a:rPr kumimoji="0" lang="zh-CN" altLang="en-US" sz="2800" dirty="0">
                    <a:solidFill>
                      <a:srgbClr val="0000FF"/>
                    </a:solidFill>
                    <a:latin typeface="+mn-lt"/>
                    <a:ea typeface="+mn-ea"/>
                  </a:rPr>
                  <a:t>和</a:t>
                </a:r>
                <a14:m>
                  <m:oMath xmlns:m="http://schemas.openxmlformats.org/officeDocument/2006/math">
                    <m:r>
                      <a:rPr lang="en-US" altLang="zh-CN" sz="2800" i="1">
                        <a:solidFill>
                          <a:srgbClr val="0000FF"/>
                        </a:solidFill>
                        <a:latin typeface="Cambria Math" panose="02040503050406030204" pitchFamily="18" charset="0"/>
                      </a:rPr>
                      <m:t>𝐵</m:t>
                    </m:r>
                  </m:oMath>
                </a14:m>
                <a:r>
                  <a:rPr kumimoji="0" lang="zh-CN" altLang="en-US" sz="2800" dirty="0">
                    <a:solidFill>
                      <a:srgbClr val="0000FF"/>
                    </a:solidFill>
                    <a:latin typeface="+mn-lt"/>
                    <a:ea typeface="+mn-ea"/>
                  </a:rPr>
                  <a:t>，使弹簧压缩，后拆除外力，则</a:t>
                </a:r>
                <a14:m>
                  <m:oMath xmlns:m="http://schemas.openxmlformats.org/officeDocument/2006/math">
                    <m:r>
                      <a:rPr lang="en-US" altLang="zh-CN" sz="2800" i="1">
                        <a:solidFill>
                          <a:srgbClr val="0000FF"/>
                        </a:solidFill>
                        <a:latin typeface="Cambria Math" panose="02040503050406030204" pitchFamily="18" charset="0"/>
                      </a:rPr>
                      <m:t>𝐴</m:t>
                    </m:r>
                  </m:oMath>
                </a14:m>
                <a:r>
                  <a:rPr kumimoji="0" lang="zh-CN" altLang="en-US" sz="2800" dirty="0">
                    <a:solidFill>
                      <a:srgbClr val="0000FF"/>
                    </a:solidFill>
                    <a:latin typeface="+mn-lt"/>
                    <a:ea typeface="+mn-ea"/>
                  </a:rPr>
                  <a:t>和</a:t>
                </a:r>
                <a14:m>
                  <m:oMath xmlns:m="http://schemas.openxmlformats.org/officeDocument/2006/math">
                    <m:r>
                      <a:rPr lang="en-US" altLang="zh-CN" sz="2800" i="1">
                        <a:solidFill>
                          <a:srgbClr val="0000FF"/>
                        </a:solidFill>
                        <a:latin typeface="Cambria Math" panose="02040503050406030204" pitchFamily="18" charset="0"/>
                      </a:rPr>
                      <m:t>𝐵</m:t>
                    </m:r>
                  </m:oMath>
                </a14:m>
                <a:r>
                  <a:rPr kumimoji="0" lang="zh-CN" altLang="en-US" sz="2800" dirty="0">
                    <a:solidFill>
                      <a:srgbClr val="0000FF"/>
                    </a:solidFill>
                    <a:latin typeface="+mn-lt"/>
                    <a:ea typeface="+mn-ea"/>
                  </a:rPr>
                  <a:t>弹开过程中，对</a:t>
                </a:r>
                <a14:m>
                  <m:oMath xmlns:m="http://schemas.openxmlformats.org/officeDocument/2006/math">
                    <m:r>
                      <a:rPr lang="en-US" altLang="zh-CN" sz="2800" i="1">
                        <a:solidFill>
                          <a:srgbClr val="0000FF"/>
                        </a:solidFill>
                        <a:latin typeface="Cambria Math" panose="02040503050406030204" pitchFamily="18" charset="0"/>
                      </a:rPr>
                      <m:t>𝐴</m:t>
                    </m:r>
                  </m:oMath>
                </a14:m>
                <a:r>
                  <a:rPr kumimoji="0"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rPr>
                      <m:t>𝐵</m:t>
                    </m:r>
                  </m:oMath>
                </a14:m>
                <a:r>
                  <a:rPr kumimoji="0"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rPr>
                      <m:t>𝐶</m:t>
                    </m:r>
                  </m:oMath>
                </a14:m>
                <a:r>
                  <a:rPr kumimoji="0"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rPr>
                      <m:t>𝐷</m:t>
                    </m:r>
                  </m:oMath>
                </a14:m>
                <a:r>
                  <a:rPr kumimoji="0" lang="zh-CN" altLang="en-US" sz="2800" dirty="0">
                    <a:solidFill>
                      <a:srgbClr val="0000FF"/>
                    </a:solidFill>
                    <a:latin typeface="+mn-lt"/>
                    <a:ea typeface="+mn-ea"/>
                  </a:rPr>
                  <a:t>组成的系统 </a:t>
                </a:r>
                <a:endParaRPr kumimoji="0" lang="zh-CN" altLang="zh-CN" sz="2800" dirty="0">
                  <a:solidFill>
                    <a:srgbClr val="0000FF"/>
                  </a:solidFill>
                  <a:latin typeface="+mn-lt"/>
                  <a:ea typeface="+mn-ea"/>
                </a:endParaRPr>
              </a:p>
            </p:txBody>
          </p:sp>
        </mc:Choice>
        <mc:Fallback xmlns="">
          <p:sp>
            <p:nvSpPr>
              <p:cNvPr id="57346" name="Text Box 2"/>
              <p:cNvSpPr txBox="1">
                <a:spLocks noRot="1" noChangeAspect="1" noMove="1" noResize="1" noEditPoints="1" noAdjustHandles="1" noChangeArrowheads="1" noChangeShapeType="1" noTextEdit="1"/>
              </p:cNvSpPr>
              <p:nvPr/>
            </p:nvSpPr>
            <p:spPr bwMode="auto">
              <a:xfrm>
                <a:off x="600416" y="1363711"/>
                <a:ext cx="9220490" cy="1815882"/>
              </a:xfrm>
              <a:prstGeom prst="rect">
                <a:avLst/>
              </a:prstGeom>
              <a:blipFill>
                <a:blip r:embed="rId2"/>
                <a:stretch>
                  <a:fillRect l="-1322" t="-3691" r="-1322"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57347" name="Group 3"/>
          <p:cNvGrpSpPr>
            <a:grpSpLocks/>
          </p:cNvGrpSpPr>
          <p:nvPr/>
        </p:nvGrpSpPr>
        <p:grpSpPr bwMode="auto">
          <a:xfrm>
            <a:off x="600416" y="454074"/>
            <a:ext cx="1295400" cy="838200"/>
            <a:chOff x="240" y="480"/>
            <a:chExt cx="816" cy="528"/>
          </a:xfrm>
        </p:grpSpPr>
        <p:sp>
          <p:nvSpPr>
            <p:cNvPr id="57423" name="AutoShape 4"/>
            <p:cNvSpPr>
              <a:spLocks noChangeArrowheads="1"/>
            </p:cNvSpPr>
            <p:nvPr/>
          </p:nvSpPr>
          <p:spPr bwMode="auto">
            <a:xfrm>
              <a:off x="240" y="480"/>
              <a:ext cx="816" cy="528"/>
            </a:xfrm>
            <a:prstGeom prst="horizontalScroll">
              <a:avLst>
                <a:gd name="adj" fmla="val 12500"/>
              </a:avLst>
            </a:prstGeom>
            <a:solidFill>
              <a:schemeClr val="accent1"/>
            </a:solidFill>
            <a:ln w="9525">
              <a:solidFill>
                <a:schemeClr val="tx1"/>
              </a:solidFill>
              <a:round/>
              <a:headEnd/>
              <a:tailEnd/>
            </a:ln>
            <a:effectLst>
              <a:outerShdw dist="107763" dir="13500000" algn="ctr" rotWithShape="0">
                <a:srgbClr val="009900"/>
              </a:outerShdw>
            </a:effec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57424" name="Text Box 5"/>
            <p:cNvSpPr txBox="1">
              <a:spLocks noChangeArrowheads="1"/>
            </p:cNvSpPr>
            <p:nvPr/>
          </p:nvSpPr>
          <p:spPr bwMode="auto">
            <a:xfrm>
              <a:off x="391" y="579"/>
              <a:ext cx="63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讨论</a:t>
              </a:r>
            </a:p>
          </p:txBody>
        </p:sp>
      </p:grpSp>
      <p:sp>
        <p:nvSpPr>
          <p:cNvPr id="57348" name="Rectangle 6"/>
          <p:cNvSpPr>
            <a:spLocks noChangeArrowheads="1"/>
          </p:cNvSpPr>
          <p:nvPr/>
        </p:nvSpPr>
        <p:spPr bwMode="auto">
          <a:xfrm>
            <a:off x="1322445" y="3179593"/>
            <a:ext cx="6781800" cy="204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600"/>
              </a:spcBef>
              <a:buClrTx/>
              <a:buSzTx/>
              <a:buFontTx/>
              <a:buNone/>
            </a:pPr>
            <a:r>
              <a:rPr kumimoji="0" lang="zh-CN" altLang="en-US" sz="2800" dirty="0">
                <a:solidFill>
                  <a:srgbClr val="0000FF"/>
                </a:solidFill>
                <a:latin typeface="+mn-lt"/>
                <a:ea typeface="+mn-ea"/>
              </a:rPr>
              <a:t>（</a:t>
            </a:r>
            <a:r>
              <a:rPr kumimoji="0" lang="en-US" altLang="zh-CN" sz="2800" dirty="0">
                <a:solidFill>
                  <a:srgbClr val="0000FF"/>
                </a:solidFill>
                <a:latin typeface="+mn-lt"/>
                <a:ea typeface="+mn-ea"/>
              </a:rPr>
              <a:t>A</a:t>
            </a:r>
            <a:r>
              <a:rPr kumimoji="0" lang="zh-CN" altLang="en-US" sz="2800" dirty="0">
                <a:solidFill>
                  <a:srgbClr val="0000FF"/>
                </a:solidFill>
                <a:latin typeface="+mn-lt"/>
                <a:ea typeface="+mn-ea"/>
              </a:rPr>
              <a:t>）动量守恒，机械能守恒；</a:t>
            </a:r>
            <a:r>
              <a:rPr kumimoji="0" lang="en-US" altLang="zh-CN" sz="2800" dirty="0">
                <a:solidFill>
                  <a:srgbClr val="0000FF"/>
                </a:solidFill>
                <a:latin typeface="+mn-lt"/>
                <a:ea typeface="+mn-ea"/>
              </a:rPr>
              <a:t>          </a:t>
            </a:r>
          </a:p>
          <a:p>
            <a:pPr algn="just" eaLnBrk="1" hangingPunct="1">
              <a:spcBef>
                <a:spcPts val="600"/>
              </a:spcBef>
              <a:buClrTx/>
              <a:buSzTx/>
              <a:buFontTx/>
              <a:buNone/>
            </a:pPr>
            <a:r>
              <a:rPr kumimoji="0" lang="zh-CN" altLang="en-US" sz="2800" dirty="0">
                <a:solidFill>
                  <a:srgbClr val="0000FF"/>
                </a:solidFill>
                <a:latin typeface="+mn-lt"/>
                <a:ea typeface="+mn-ea"/>
              </a:rPr>
              <a:t>（</a:t>
            </a:r>
            <a:r>
              <a:rPr kumimoji="0" lang="en-US" altLang="zh-CN" sz="2800" dirty="0">
                <a:solidFill>
                  <a:srgbClr val="0000FF"/>
                </a:solidFill>
                <a:latin typeface="+mn-lt"/>
                <a:ea typeface="+mn-ea"/>
              </a:rPr>
              <a:t>B</a:t>
            </a:r>
            <a:r>
              <a:rPr kumimoji="0" lang="zh-CN" altLang="en-US" sz="2800" dirty="0">
                <a:solidFill>
                  <a:srgbClr val="0000FF"/>
                </a:solidFill>
                <a:latin typeface="+mn-lt"/>
                <a:ea typeface="+mn-ea"/>
              </a:rPr>
              <a:t>）动量不守恒，机械能守恒；</a:t>
            </a:r>
            <a:r>
              <a:rPr kumimoji="0" lang="en-US" altLang="zh-CN" sz="2800" dirty="0">
                <a:solidFill>
                  <a:srgbClr val="0000FF"/>
                </a:solidFill>
                <a:latin typeface="+mn-lt"/>
                <a:ea typeface="+mn-ea"/>
              </a:rPr>
              <a:t>       </a:t>
            </a:r>
          </a:p>
          <a:p>
            <a:pPr algn="just" eaLnBrk="1" hangingPunct="1">
              <a:spcBef>
                <a:spcPts val="600"/>
              </a:spcBef>
              <a:buClrTx/>
              <a:buSzTx/>
              <a:buFontTx/>
              <a:buNone/>
            </a:pPr>
            <a:r>
              <a:rPr kumimoji="0" lang="zh-CN" altLang="en-US" sz="2800" dirty="0">
                <a:solidFill>
                  <a:srgbClr val="0000FF"/>
                </a:solidFill>
                <a:latin typeface="+mn-lt"/>
                <a:ea typeface="+mn-ea"/>
              </a:rPr>
              <a:t>（</a:t>
            </a:r>
            <a:r>
              <a:rPr kumimoji="0" lang="en-US" altLang="zh-CN" sz="2800" dirty="0">
                <a:solidFill>
                  <a:srgbClr val="0000FF"/>
                </a:solidFill>
                <a:latin typeface="+mn-lt"/>
                <a:ea typeface="+mn-ea"/>
              </a:rPr>
              <a:t>C</a:t>
            </a:r>
            <a:r>
              <a:rPr kumimoji="0" lang="zh-CN" altLang="en-US" sz="2800" dirty="0">
                <a:solidFill>
                  <a:srgbClr val="0000FF"/>
                </a:solidFill>
                <a:latin typeface="+mn-lt"/>
                <a:ea typeface="+mn-ea"/>
              </a:rPr>
              <a:t>）动量不守恒，机械能不守恒；</a:t>
            </a:r>
            <a:r>
              <a:rPr kumimoji="0" lang="en-US" altLang="zh-CN" sz="2800" dirty="0">
                <a:solidFill>
                  <a:srgbClr val="0000FF"/>
                </a:solidFill>
                <a:latin typeface="+mn-lt"/>
                <a:ea typeface="+mn-ea"/>
              </a:rPr>
              <a:t>   </a:t>
            </a:r>
          </a:p>
          <a:p>
            <a:pPr algn="just" eaLnBrk="1" hangingPunct="1">
              <a:spcBef>
                <a:spcPts val="600"/>
              </a:spcBef>
              <a:buClrTx/>
              <a:buSzTx/>
              <a:buFontTx/>
              <a:buNone/>
            </a:pPr>
            <a:r>
              <a:rPr kumimoji="0" lang="zh-CN" altLang="en-US" sz="2800" dirty="0">
                <a:solidFill>
                  <a:srgbClr val="0000FF"/>
                </a:solidFill>
                <a:latin typeface="+mn-lt"/>
                <a:ea typeface="+mn-ea"/>
              </a:rPr>
              <a:t>（</a:t>
            </a:r>
            <a:r>
              <a:rPr kumimoji="0" lang="en-US" altLang="zh-CN" sz="2800" dirty="0">
                <a:solidFill>
                  <a:srgbClr val="0000FF"/>
                </a:solidFill>
                <a:latin typeface="+mn-lt"/>
                <a:ea typeface="+mn-ea"/>
              </a:rPr>
              <a:t>D</a:t>
            </a:r>
            <a:r>
              <a:rPr kumimoji="0" lang="zh-CN" altLang="en-US" sz="2800" dirty="0">
                <a:solidFill>
                  <a:srgbClr val="0000FF"/>
                </a:solidFill>
                <a:latin typeface="+mn-lt"/>
                <a:ea typeface="+mn-ea"/>
              </a:rPr>
              <a:t>）动量守恒，机械能不一定守恒。</a:t>
            </a:r>
            <a:endParaRPr kumimoji="0" lang="en-US" altLang="zh-CN" sz="2800" dirty="0">
              <a:solidFill>
                <a:srgbClr val="0000FF"/>
              </a:solidFill>
              <a:latin typeface="+mn-lt"/>
              <a:ea typeface="+mn-ea"/>
            </a:endParaRPr>
          </a:p>
        </p:txBody>
      </p:sp>
      <p:sp>
        <p:nvSpPr>
          <p:cNvPr id="66567" name="AutoShape 7"/>
          <p:cNvSpPr>
            <a:spLocks noChangeArrowheads="1"/>
          </p:cNvSpPr>
          <p:nvPr/>
        </p:nvSpPr>
        <p:spPr bwMode="auto">
          <a:xfrm>
            <a:off x="792817" y="4710603"/>
            <a:ext cx="457200" cy="457200"/>
          </a:xfrm>
          <a:custGeom>
            <a:avLst/>
            <a:gdLst>
              <a:gd name="T0" fmla="*/ 0 w 457200"/>
              <a:gd name="T1" fmla="*/ 174634 h 457200"/>
              <a:gd name="T2" fmla="*/ 174636 w 457200"/>
              <a:gd name="T3" fmla="*/ 174636 h 457200"/>
              <a:gd name="T4" fmla="*/ 228600 w 457200"/>
              <a:gd name="T5" fmla="*/ 0 h 457200"/>
              <a:gd name="T6" fmla="*/ 282564 w 457200"/>
              <a:gd name="T7" fmla="*/ 174636 h 457200"/>
              <a:gd name="T8" fmla="*/ 457200 w 457200"/>
              <a:gd name="T9" fmla="*/ 174634 h 457200"/>
              <a:gd name="T10" fmla="*/ 315916 w 457200"/>
              <a:gd name="T11" fmla="*/ 282564 h 457200"/>
              <a:gd name="T12" fmla="*/ 369882 w 457200"/>
              <a:gd name="T13" fmla="*/ 457199 h 457200"/>
              <a:gd name="T14" fmla="*/ 228600 w 457200"/>
              <a:gd name="T15" fmla="*/ 349267 h 457200"/>
              <a:gd name="T16" fmla="*/ 87318 w 457200"/>
              <a:gd name="T17" fmla="*/ 457199 h 457200"/>
              <a:gd name="T18" fmla="*/ 141284 w 457200"/>
              <a:gd name="T19" fmla="*/ 282564 h 457200"/>
              <a:gd name="T20" fmla="*/ 0 w 457200"/>
              <a:gd name="T21" fmla="*/ 174634 h 457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7200" h="457200">
                <a:moveTo>
                  <a:pt x="0" y="174634"/>
                </a:moveTo>
                <a:lnTo>
                  <a:pt x="174636" y="174636"/>
                </a:lnTo>
                <a:lnTo>
                  <a:pt x="228600" y="0"/>
                </a:lnTo>
                <a:lnTo>
                  <a:pt x="282564" y="174636"/>
                </a:lnTo>
                <a:lnTo>
                  <a:pt x="457200" y="174634"/>
                </a:lnTo>
                <a:lnTo>
                  <a:pt x="315916" y="282564"/>
                </a:lnTo>
                <a:lnTo>
                  <a:pt x="369882" y="457199"/>
                </a:lnTo>
                <a:lnTo>
                  <a:pt x="228600" y="349267"/>
                </a:lnTo>
                <a:lnTo>
                  <a:pt x="87318" y="457199"/>
                </a:lnTo>
                <a:lnTo>
                  <a:pt x="141284" y="282564"/>
                </a:lnTo>
                <a:lnTo>
                  <a:pt x="0" y="174634"/>
                </a:lnTo>
                <a:close/>
              </a:path>
            </a:pathLst>
          </a:custGeom>
          <a:solidFill>
            <a:srgbClr val="FF5050"/>
          </a:solidFill>
          <a:ln w="9525">
            <a:solidFill>
              <a:srgbClr val="000000"/>
            </a:solidFill>
            <a:miter lim="800000"/>
            <a:headEnd/>
            <a:tailEnd/>
          </a:ln>
        </p:spPr>
        <p:txBody>
          <a:bodyPr wrap="none" anchor="ctr"/>
          <a:lstStyle/>
          <a:p>
            <a:pPr algn="just"/>
            <a:endParaRPr lang="zh-CN" altLang="en-US" sz="2800">
              <a:latin typeface="+mn-lt"/>
              <a:ea typeface="+mn-ea"/>
            </a:endParaRPr>
          </a:p>
        </p:txBody>
      </p:sp>
      <p:grpSp>
        <p:nvGrpSpPr>
          <p:cNvPr id="57350" name="Group 8"/>
          <p:cNvGrpSpPr>
            <a:grpSpLocks/>
          </p:cNvGrpSpPr>
          <p:nvPr/>
        </p:nvGrpSpPr>
        <p:grpSpPr bwMode="auto">
          <a:xfrm>
            <a:off x="1362561" y="5293215"/>
            <a:ext cx="7696200" cy="1295400"/>
            <a:chOff x="528" y="3216"/>
            <a:chExt cx="4848" cy="816"/>
          </a:xfrm>
        </p:grpSpPr>
        <p:sp>
          <p:nvSpPr>
            <p:cNvPr id="57351" name="Rectangle 9"/>
            <p:cNvSpPr>
              <a:spLocks noChangeArrowheads="1"/>
            </p:cNvSpPr>
            <p:nvPr/>
          </p:nvSpPr>
          <p:spPr bwMode="auto">
            <a:xfrm>
              <a:off x="528" y="3216"/>
              <a:ext cx="4848" cy="81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mc:AlternateContent xmlns:mc="http://schemas.openxmlformats.org/markup-compatibility/2006" xmlns:a14="http://schemas.microsoft.com/office/drawing/2010/main">
          <mc:Choice Requires="a14">
            <p:sp>
              <p:nvSpPr>
                <p:cNvPr id="57352" name="Text Box 10" descr="蓝色砂纸"/>
                <p:cNvSpPr txBox="1">
                  <a:spLocks noChangeArrowheads="1"/>
                </p:cNvSpPr>
                <p:nvPr/>
              </p:nvSpPr>
              <p:spPr bwMode="auto">
                <a:xfrm>
                  <a:off x="2640" y="3297"/>
                  <a:ext cx="288" cy="333"/>
                </a:xfrm>
                <a:prstGeom prst="rect">
                  <a:avLst/>
                </a:prstGeom>
                <a:blipFill dpi="0" rotWithShape="0">
                  <a:blip r:embed="rId3"/>
                  <a:srcRect/>
                  <a:tile tx="0" ty="0" sx="100000" sy="100000" flip="none" algn="tl"/>
                </a:blipFill>
                <a:ln w="9525">
                  <a:solidFill>
                    <a:srgbClr val="663300"/>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𝐷</m:t>
                        </m:r>
                      </m:oMath>
                    </m:oMathPara>
                  </a14:m>
                  <a:endParaRPr kumimoji="0" lang="en-US" altLang="zh-CN" sz="2800" dirty="0">
                    <a:solidFill>
                      <a:srgbClr val="0000FF"/>
                    </a:solidFill>
                    <a:latin typeface="+mn-lt"/>
                    <a:ea typeface="+mn-ea"/>
                  </a:endParaRPr>
                </a:p>
              </p:txBody>
            </p:sp>
          </mc:Choice>
          <mc:Fallback xmlns="">
            <p:sp>
              <p:nvSpPr>
                <p:cNvPr id="57352" name="Text Box 10" descr="蓝色砂纸"/>
                <p:cNvSpPr txBox="1">
                  <a:spLocks noRot="1" noChangeAspect="1" noMove="1" noResize="1" noEditPoints="1" noAdjustHandles="1" noChangeArrowheads="1" noChangeShapeType="1" noTextEdit="1"/>
                </p:cNvSpPr>
                <p:nvPr/>
              </p:nvSpPr>
              <p:spPr bwMode="auto">
                <a:xfrm>
                  <a:off x="2640" y="3297"/>
                  <a:ext cx="288" cy="333"/>
                </a:xfrm>
                <a:prstGeom prst="rect">
                  <a:avLst/>
                </a:prstGeom>
                <a:blipFill>
                  <a:blip r:embed="rId4"/>
                  <a:stretch>
                    <a:fillRect/>
                  </a:stretch>
                </a:blipFill>
                <a:ln w="9525">
                  <a:solidFill>
                    <a:srgbClr val="663300"/>
                  </a:solidFill>
                  <a:miter lim="800000"/>
                  <a:headEnd/>
                  <a:tailEnd/>
                </a:ln>
              </p:spPr>
              <p:txBody>
                <a:bodyPr/>
                <a:lstStyle/>
                <a:p>
                  <a:r>
                    <a:rPr lang="zh-CN" altLang="en-US">
                      <a:noFill/>
                    </a:rPr>
                    <a:t> </a:t>
                  </a:r>
                </a:p>
              </p:txBody>
            </p:sp>
          </mc:Fallback>
        </mc:AlternateContent>
        <p:sp>
          <p:nvSpPr>
            <p:cNvPr id="57353" name="Line 11"/>
            <p:cNvSpPr>
              <a:spLocks noChangeShapeType="1"/>
            </p:cNvSpPr>
            <p:nvPr/>
          </p:nvSpPr>
          <p:spPr bwMode="auto">
            <a:xfrm>
              <a:off x="672" y="3935"/>
              <a:ext cx="4608"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mc:AlternateContent xmlns:mc="http://schemas.openxmlformats.org/markup-compatibility/2006" xmlns:a14="http://schemas.microsoft.com/office/drawing/2010/main">
          <mc:Choice Requires="a14">
            <p:sp>
              <p:nvSpPr>
                <p:cNvPr id="57354" name="Text Box 12" descr="纸莎草纸"/>
                <p:cNvSpPr txBox="1">
                  <a:spLocks noChangeArrowheads="1"/>
                </p:cNvSpPr>
                <p:nvPr/>
              </p:nvSpPr>
              <p:spPr bwMode="auto">
                <a:xfrm>
                  <a:off x="2557" y="3585"/>
                  <a:ext cx="467" cy="333"/>
                </a:xfrm>
                <a:prstGeom prst="rect">
                  <a:avLst/>
                </a:prstGeom>
                <a:blipFill dpi="0" rotWithShape="0">
                  <a:blip r:embed="rId5"/>
                  <a:srcRect/>
                  <a:tile tx="0" ty="0" sx="100000" sy="100000" flip="none" algn="tl"/>
                </a:blipFill>
                <a:ln w="9525">
                  <a:solidFill>
                    <a:srgbClr val="663300"/>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FF0000"/>
                            </a:solidFill>
                            <a:latin typeface="Cambria Math" panose="02040503050406030204" pitchFamily="18" charset="0"/>
                          </a:rPr>
                          <m:t>𝐵</m:t>
                        </m:r>
                      </m:oMath>
                    </m:oMathPara>
                  </a14:m>
                  <a:endParaRPr kumimoji="0" lang="en-US" altLang="zh-CN" sz="2800" dirty="0">
                    <a:solidFill>
                      <a:srgbClr val="0000FF"/>
                    </a:solidFill>
                    <a:latin typeface="+mn-lt"/>
                    <a:ea typeface="+mn-ea"/>
                  </a:endParaRPr>
                </a:p>
              </p:txBody>
            </p:sp>
          </mc:Choice>
          <mc:Fallback xmlns="">
            <p:sp>
              <p:nvSpPr>
                <p:cNvPr id="57354" name="Text Box 12" descr="纸莎草纸"/>
                <p:cNvSpPr txBox="1">
                  <a:spLocks noRot="1" noChangeAspect="1" noMove="1" noResize="1" noEditPoints="1" noAdjustHandles="1" noChangeArrowheads="1" noChangeShapeType="1" noTextEdit="1"/>
                </p:cNvSpPr>
                <p:nvPr/>
              </p:nvSpPr>
              <p:spPr bwMode="auto">
                <a:xfrm>
                  <a:off x="2557" y="3585"/>
                  <a:ext cx="467" cy="333"/>
                </a:xfrm>
                <a:prstGeom prst="rect">
                  <a:avLst/>
                </a:prstGeom>
                <a:blipFill>
                  <a:blip r:embed="rId6"/>
                  <a:stretch>
                    <a:fillRect/>
                  </a:stretch>
                </a:blipFill>
                <a:ln w="9525">
                  <a:solidFill>
                    <a:srgbClr val="663300"/>
                  </a:solidFill>
                  <a:miter lim="800000"/>
                  <a:headEnd/>
                  <a:tailEnd/>
                </a:ln>
              </p:spPr>
              <p:txBody>
                <a:bodyPr/>
                <a:lstStyle/>
                <a:p>
                  <a:r>
                    <a:rPr lang="zh-CN" altLang="en-US">
                      <a:noFill/>
                    </a:rPr>
                    <a:t> </a:t>
                  </a:r>
                </a:p>
              </p:txBody>
            </p:sp>
          </mc:Fallback>
        </mc:AlternateContent>
        <p:grpSp>
          <p:nvGrpSpPr>
            <p:cNvPr id="57355" name="Group 13"/>
            <p:cNvGrpSpPr>
              <a:grpSpLocks/>
            </p:cNvGrpSpPr>
            <p:nvPr/>
          </p:nvGrpSpPr>
          <p:grpSpPr bwMode="auto">
            <a:xfrm>
              <a:off x="1359" y="3683"/>
              <a:ext cx="1213" cy="144"/>
              <a:chOff x="1104" y="2064"/>
              <a:chExt cx="2400" cy="384"/>
            </a:xfrm>
          </p:grpSpPr>
          <p:grpSp>
            <p:nvGrpSpPr>
              <p:cNvPr id="57393" name="Group 14"/>
              <p:cNvGrpSpPr>
                <a:grpSpLocks/>
              </p:cNvGrpSpPr>
              <p:nvPr/>
            </p:nvGrpSpPr>
            <p:grpSpPr bwMode="auto">
              <a:xfrm>
                <a:off x="1469" y="2064"/>
                <a:ext cx="208" cy="384"/>
                <a:chOff x="1632" y="2064"/>
                <a:chExt cx="336" cy="384"/>
              </a:xfrm>
            </p:grpSpPr>
            <p:sp>
              <p:nvSpPr>
                <p:cNvPr id="57421" name="Line 15"/>
                <p:cNvSpPr>
                  <a:spLocks noChangeShapeType="1"/>
                </p:cNvSpPr>
                <p:nvPr/>
              </p:nvSpPr>
              <p:spPr bwMode="auto">
                <a:xfrm flipH="1">
                  <a:off x="1632" y="2064"/>
                  <a:ext cx="144"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422" name="Line 16"/>
                <p:cNvSpPr>
                  <a:spLocks noChangeShapeType="1"/>
                </p:cNvSpPr>
                <p:nvPr/>
              </p:nvSpPr>
              <p:spPr bwMode="auto">
                <a:xfrm>
                  <a:off x="1776" y="2064"/>
                  <a:ext cx="192"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57394" name="Group 17"/>
              <p:cNvGrpSpPr>
                <a:grpSpLocks/>
              </p:cNvGrpSpPr>
              <p:nvPr/>
            </p:nvGrpSpPr>
            <p:grpSpPr bwMode="auto">
              <a:xfrm>
                <a:off x="1677" y="2064"/>
                <a:ext cx="209" cy="384"/>
                <a:chOff x="1632" y="2064"/>
                <a:chExt cx="336" cy="384"/>
              </a:xfrm>
            </p:grpSpPr>
            <p:sp>
              <p:nvSpPr>
                <p:cNvPr id="57419" name="Line 18"/>
                <p:cNvSpPr>
                  <a:spLocks noChangeShapeType="1"/>
                </p:cNvSpPr>
                <p:nvPr/>
              </p:nvSpPr>
              <p:spPr bwMode="auto">
                <a:xfrm flipH="1">
                  <a:off x="1632" y="2064"/>
                  <a:ext cx="144"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420" name="Line 19"/>
                <p:cNvSpPr>
                  <a:spLocks noChangeShapeType="1"/>
                </p:cNvSpPr>
                <p:nvPr/>
              </p:nvSpPr>
              <p:spPr bwMode="auto">
                <a:xfrm>
                  <a:off x="1776" y="2064"/>
                  <a:ext cx="192"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57395" name="Group 20"/>
              <p:cNvGrpSpPr>
                <a:grpSpLocks/>
              </p:cNvGrpSpPr>
              <p:nvPr/>
            </p:nvGrpSpPr>
            <p:grpSpPr bwMode="auto">
              <a:xfrm>
                <a:off x="1886" y="2064"/>
                <a:ext cx="209" cy="384"/>
                <a:chOff x="1632" y="2064"/>
                <a:chExt cx="336" cy="384"/>
              </a:xfrm>
            </p:grpSpPr>
            <p:sp>
              <p:nvSpPr>
                <p:cNvPr id="57417" name="Line 21"/>
                <p:cNvSpPr>
                  <a:spLocks noChangeShapeType="1"/>
                </p:cNvSpPr>
                <p:nvPr/>
              </p:nvSpPr>
              <p:spPr bwMode="auto">
                <a:xfrm flipH="1">
                  <a:off x="1632" y="2064"/>
                  <a:ext cx="144"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418" name="Line 22"/>
                <p:cNvSpPr>
                  <a:spLocks noChangeShapeType="1"/>
                </p:cNvSpPr>
                <p:nvPr/>
              </p:nvSpPr>
              <p:spPr bwMode="auto">
                <a:xfrm>
                  <a:off x="1776" y="2064"/>
                  <a:ext cx="192"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57396" name="Group 23"/>
              <p:cNvGrpSpPr>
                <a:grpSpLocks/>
              </p:cNvGrpSpPr>
              <p:nvPr/>
            </p:nvGrpSpPr>
            <p:grpSpPr bwMode="auto">
              <a:xfrm>
                <a:off x="2095" y="2064"/>
                <a:ext cx="209" cy="384"/>
                <a:chOff x="1632" y="2064"/>
                <a:chExt cx="336" cy="384"/>
              </a:xfrm>
            </p:grpSpPr>
            <p:sp>
              <p:nvSpPr>
                <p:cNvPr id="57415" name="Line 24"/>
                <p:cNvSpPr>
                  <a:spLocks noChangeShapeType="1"/>
                </p:cNvSpPr>
                <p:nvPr/>
              </p:nvSpPr>
              <p:spPr bwMode="auto">
                <a:xfrm flipH="1">
                  <a:off x="1632" y="2064"/>
                  <a:ext cx="144"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416" name="Line 25"/>
                <p:cNvSpPr>
                  <a:spLocks noChangeShapeType="1"/>
                </p:cNvSpPr>
                <p:nvPr/>
              </p:nvSpPr>
              <p:spPr bwMode="auto">
                <a:xfrm>
                  <a:off x="1776" y="2064"/>
                  <a:ext cx="192"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57397" name="Group 26"/>
              <p:cNvGrpSpPr>
                <a:grpSpLocks/>
              </p:cNvGrpSpPr>
              <p:nvPr/>
            </p:nvGrpSpPr>
            <p:grpSpPr bwMode="auto">
              <a:xfrm>
                <a:off x="2304" y="2064"/>
                <a:ext cx="209" cy="384"/>
                <a:chOff x="1632" y="2064"/>
                <a:chExt cx="336" cy="384"/>
              </a:xfrm>
            </p:grpSpPr>
            <p:sp>
              <p:nvSpPr>
                <p:cNvPr id="57413" name="Line 27"/>
                <p:cNvSpPr>
                  <a:spLocks noChangeShapeType="1"/>
                </p:cNvSpPr>
                <p:nvPr/>
              </p:nvSpPr>
              <p:spPr bwMode="auto">
                <a:xfrm flipH="1">
                  <a:off x="1632" y="2064"/>
                  <a:ext cx="144"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414" name="Line 28"/>
                <p:cNvSpPr>
                  <a:spLocks noChangeShapeType="1"/>
                </p:cNvSpPr>
                <p:nvPr/>
              </p:nvSpPr>
              <p:spPr bwMode="auto">
                <a:xfrm>
                  <a:off x="1776" y="2064"/>
                  <a:ext cx="192"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57398" name="Group 29"/>
              <p:cNvGrpSpPr>
                <a:grpSpLocks/>
              </p:cNvGrpSpPr>
              <p:nvPr/>
            </p:nvGrpSpPr>
            <p:grpSpPr bwMode="auto">
              <a:xfrm>
                <a:off x="2513" y="2064"/>
                <a:ext cx="209" cy="384"/>
                <a:chOff x="1632" y="2064"/>
                <a:chExt cx="336" cy="384"/>
              </a:xfrm>
            </p:grpSpPr>
            <p:sp>
              <p:nvSpPr>
                <p:cNvPr id="57411" name="Line 30"/>
                <p:cNvSpPr>
                  <a:spLocks noChangeShapeType="1"/>
                </p:cNvSpPr>
                <p:nvPr/>
              </p:nvSpPr>
              <p:spPr bwMode="auto">
                <a:xfrm flipH="1">
                  <a:off x="1632" y="2064"/>
                  <a:ext cx="144"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412" name="Line 31"/>
                <p:cNvSpPr>
                  <a:spLocks noChangeShapeType="1"/>
                </p:cNvSpPr>
                <p:nvPr/>
              </p:nvSpPr>
              <p:spPr bwMode="auto">
                <a:xfrm>
                  <a:off x="1776" y="2064"/>
                  <a:ext cx="192"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57399" name="Group 32"/>
              <p:cNvGrpSpPr>
                <a:grpSpLocks/>
              </p:cNvGrpSpPr>
              <p:nvPr/>
            </p:nvGrpSpPr>
            <p:grpSpPr bwMode="auto">
              <a:xfrm>
                <a:off x="2722" y="2064"/>
                <a:ext cx="209" cy="384"/>
                <a:chOff x="1632" y="2064"/>
                <a:chExt cx="336" cy="384"/>
              </a:xfrm>
            </p:grpSpPr>
            <p:sp>
              <p:nvSpPr>
                <p:cNvPr id="57409" name="Line 33"/>
                <p:cNvSpPr>
                  <a:spLocks noChangeShapeType="1"/>
                </p:cNvSpPr>
                <p:nvPr/>
              </p:nvSpPr>
              <p:spPr bwMode="auto">
                <a:xfrm flipH="1">
                  <a:off x="1632" y="2064"/>
                  <a:ext cx="144"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410" name="Line 34"/>
                <p:cNvSpPr>
                  <a:spLocks noChangeShapeType="1"/>
                </p:cNvSpPr>
                <p:nvPr/>
              </p:nvSpPr>
              <p:spPr bwMode="auto">
                <a:xfrm>
                  <a:off x="1776" y="2064"/>
                  <a:ext cx="192"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57400" name="Group 35"/>
              <p:cNvGrpSpPr>
                <a:grpSpLocks/>
              </p:cNvGrpSpPr>
              <p:nvPr/>
            </p:nvGrpSpPr>
            <p:grpSpPr bwMode="auto">
              <a:xfrm>
                <a:off x="2931" y="2064"/>
                <a:ext cx="208" cy="384"/>
                <a:chOff x="1632" y="2064"/>
                <a:chExt cx="336" cy="384"/>
              </a:xfrm>
            </p:grpSpPr>
            <p:sp>
              <p:nvSpPr>
                <p:cNvPr id="57407" name="Line 36"/>
                <p:cNvSpPr>
                  <a:spLocks noChangeShapeType="1"/>
                </p:cNvSpPr>
                <p:nvPr/>
              </p:nvSpPr>
              <p:spPr bwMode="auto">
                <a:xfrm flipH="1">
                  <a:off x="1632" y="2064"/>
                  <a:ext cx="144"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408" name="Line 37"/>
                <p:cNvSpPr>
                  <a:spLocks noChangeShapeType="1"/>
                </p:cNvSpPr>
                <p:nvPr/>
              </p:nvSpPr>
              <p:spPr bwMode="auto">
                <a:xfrm>
                  <a:off x="1776" y="2064"/>
                  <a:ext cx="192"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57401" name="Line 38"/>
              <p:cNvSpPr>
                <a:spLocks noChangeShapeType="1"/>
              </p:cNvSpPr>
              <p:nvPr/>
            </p:nvSpPr>
            <p:spPr bwMode="auto">
              <a:xfrm flipH="1">
                <a:off x="1290" y="2064"/>
                <a:ext cx="59"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402" name="Line 39"/>
              <p:cNvSpPr>
                <a:spLocks noChangeShapeType="1"/>
              </p:cNvSpPr>
              <p:nvPr/>
            </p:nvSpPr>
            <p:spPr bwMode="auto">
              <a:xfrm>
                <a:off x="1349" y="2064"/>
                <a:ext cx="120"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403" name="Line 40"/>
              <p:cNvSpPr>
                <a:spLocks noChangeShapeType="1"/>
              </p:cNvSpPr>
              <p:nvPr/>
            </p:nvSpPr>
            <p:spPr bwMode="auto">
              <a:xfrm>
                <a:off x="1104" y="2352"/>
                <a:ext cx="18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404" name="Line 41"/>
              <p:cNvSpPr>
                <a:spLocks noChangeShapeType="1"/>
              </p:cNvSpPr>
              <p:nvPr/>
            </p:nvSpPr>
            <p:spPr bwMode="auto">
              <a:xfrm flipH="1">
                <a:off x="3139" y="2064"/>
                <a:ext cx="90"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405" name="Line 42"/>
              <p:cNvSpPr>
                <a:spLocks noChangeShapeType="1"/>
              </p:cNvSpPr>
              <p:nvPr/>
            </p:nvSpPr>
            <p:spPr bwMode="auto">
              <a:xfrm>
                <a:off x="3229" y="2064"/>
                <a:ext cx="89"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406" name="Line 43"/>
              <p:cNvSpPr>
                <a:spLocks noChangeShapeType="1"/>
              </p:cNvSpPr>
              <p:nvPr/>
            </p:nvSpPr>
            <p:spPr bwMode="auto">
              <a:xfrm>
                <a:off x="3318" y="2304"/>
                <a:ext cx="18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57356" name="Group 44"/>
            <p:cNvGrpSpPr>
              <a:grpSpLocks/>
            </p:cNvGrpSpPr>
            <p:nvPr/>
          </p:nvGrpSpPr>
          <p:grpSpPr bwMode="auto">
            <a:xfrm>
              <a:off x="3986" y="3683"/>
              <a:ext cx="526" cy="144"/>
              <a:chOff x="1104" y="2064"/>
              <a:chExt cx="2400" cy="384"/>
            </a:xfrm>
          </p:grpSpPr>
          <p:grpSp>
            <p:nvGrpSpPr>
              <p:cNvPr id="57363" name="Group 45"/>
              <p:cNvGrpSpPr>
                <a:grpSpLocks/>
              </p:cNvGrpSpPr>
              <p:nvPr/>
            </p:nvGrpSpPr>
            <p:grpSpPr bwMode="auto">
              <a:xfrm>
                <a:off x="1469" y="2064"/>
                <a:ext cx="208" cy="384"/>
                <a:chOff x="1632" y="2064"/>
                <a:chExt cx="336" cy="384"/>
              </a:xfrm>
            </p:grpSpPr>
            <p:sp>
              <p:nvSpPr>
                <p:cNvPr id="57391" name="Line 46"/>
                <p:cNvSpPr>
                  <a:spLocks noChangeShapeType="1"/>
                </p:cNvSpPr>
                <p:nvPr/>
              </p:nvSpPr>
              <p:spPr bwMode="auto">
                <a:xfrm flipH="1">
                  <a:off x="1632" y="2064"/>
                  <a:ext cx="144"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392" name="Line 47"/>
                <p:cNvSpPr>
                  <a:spLocks noChangeShapeType="1"/>
                </p:cNvSpPr>
                <p:nvPr/>
              </p:nvSpPr>
              <p:spPr bwMode="auto">
                <a:xfrm>
                  <a:off x="1776" y="2064"/>
                  <a:ext cx="192"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57364" name="Group 48"/>
              <p:cNvGrpSpPr>
                <a:grpSpLocks/>
              </p:cNvGrpSpPr>
              <p:nvPr/>
            </p:nvGrpSpPr>
            <p:grpSpPr bwMode="auto">
              <a:xfrm>
                <a:off x="1677" y="2064"/>
                <a:ext cx="209" cy="384"/>
                <a:chOff x="1632" y="2064"/>
                <a:chExt cx="336" cy="384"/>
              </a:xfrm>
            </p:grpSpPr>
            <p:sp>
              <p:nvSpPr>
                <p:cNvPr id="57389" name="Line 49"/>
                <p:cNvSpPr>
                  <a:spLocks noChangeShapeType="1"/>
                </p:cNvSpPr>
                <p:nvPr/>
              </p:nvSpPr>
              <p:spPr bwMode="auto">
                <a:xfrm flipH="1">
                  <a:off x="1632" y="2064"/>
                  <a:ext cx="144"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390" name="Line 50"/>
                <p:cNvSpPr>
                  <a:spLocks noChangeShapeType="1"/>
                </p:cNvSpPr>
                <p:nvPr/>
              </p:nvSpPr>
              <p:spPr bwMode="auto">
                <a:xfrm>
                  <a:off x="1776" y="2064"/>
                  <a:ext cx="192"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57365" name="Group 51"/>
              <p:cNvGrpSpPr>
                <a:grpSpLocks/>
              </p:cNvGrpSpPr>
              <p:nvPr/>
            </p:nvGrpSpPr>
            <p:grpSpPr bwMode="auto">
              <a:xfrm>
                <a:off x="1886" y="2064"/>
                <a:ext cx="209" cy="384"/>
                <a:chOff x="1632" y="2064"/>
                <a:chExt cx="336" cy="384"/>
              </a:xfrm>
            </p:grpSpPr>
            <p:sp>
              <p:nvSpPr>
                <p:cNvPr id="57387" name="Line 52"/>
                <p:cNvSpPr>
                  <a:spLocks noChangeShapeType="1"/>
                </p:cNvSpPr>
                <p:nvPr/>
              </p:nvSpPr>
              <p:spPr bwMode="auto">
                <a:xfrm flipH="1">
                  <a:off x="1632" y="2064"/>
                  <a:ext cx="144"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388" name="Line 53"/>
                <p:cNvSpPr>
                  <a:spLocks noChangeShapeType="1"/>
                </p:cNvSpPr>
                <p:nvPr/>
              </p:nvSpPr>
              <p:spPr bwMode="auto">
                <a:xfrm>
                  <a:off x="1776" y="2064"/>
                  <a:ext cx="192"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57366" name="Group 54"/>
              <p:cNvGrpSpPr>
                <a:grpSpLocks/>
              </p:cNvGrpSpPr>
              <p:nvPr/>
            </p:nvGrpSpPr>
            <p:grpSpPr bwMode="auto">
              <a:xfrm>
                <a:off x="2095" y="2064"/>
                <a:ext cx="209" cy="384"/>
                <a:chOff x="1632" y="2064"/>
                <a:chExt cx="336" cy="384"/>
              </a:xfrm>
            </p:grpSpPr>
            <p:sp>
              <p:nvSpPr>
                <p:cNvPr id="57385" name="Line 55"/>
                <p:cNvSpPr>
                  <a:spLocks noChangeShapeType="1"/>
                </p:cNvSpPr>
                <p:nvPr/>
              </p:nvSpPr>
              <p:spPr bwMode="auto">
                <a:xfrm flipH="1">
                  <a:off x="1632" y="2064"/>
                  <a:ext cx="144"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386" name="Line 56"/>
                <p:cNvSpPr>
                  <a:spLocks noChangeShapeType="1"/>
                </p:cNvSpPr>
                <p:nvPr/>
              </p:nvSpPr>
              <p:spPr bwMode="auto">
                <a:xfrm>
                  <a:off x="1776" y="2064"/>
                  <a:ext cx="192"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57367" name="Group 57"/>
              <p:cNvGrpSpPr>
                <a:grpSpLocks/>
              </p:cNvGrpSpPr>
              <p:nvPr/>
            </p:nvGrpSpPr>
            <p:grpSpPr bwMode="auto">
              <a:xfrm>
                <a:off x="2304" y="2064"/>
                <a:ext cx="209" cy="384"/>
                <a:chOff x="1632" y="2064"/>
                <a:chExt cx="336" cy="384"/>
              </a:xfrm>
            </p:grpSpPr>
            <p:sp>
              <p:nvSpPr>
                <p:cNvPr id="57383" name="Line 58"/>
                <p:cNvSpPr>
                  <a:spLocks noChangeShapeType="1"/>
                </p:cNvSpPr>
                <p:nvPr/>
              </p:nvSpPr>
              <p:spPr bwMode="auto">
                <a:xfrm flipH="1">
                  <a:off x="1632" y="2064"/>
                  <a:ext cx="144"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384" name="Line 59"/>
                <p:cNvSpPr>
                  <a:spLocks noChangeShapeType="1"/>
                </p:cNvSpPr>
                <p:nvPr/>
              </p:nvSpPr>
              <p:spPr bwMode="auto">
                <a:xfrm>
                  <a:off x="1776" y="2064"/>
                  <a:ext cx="192"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57368" name="Group 60"/>
              <p:cNvGrpSpPr>
                <a:grpSpLocks/>
              </p:cNvGrpSpPr>
              <p:nvPr/>
            </p:nvGrpSpPr>
            <p:grpSpPr bwMode="auto">
              <a:xfrm>
                <a:off x="2513" y="2064"/>
                <a:ext cx="209" cy="384"/>
                <a:chOff x="1632" y="2064"/>
                <a:chExt cx="336" cy="384"/>
              </a:xfrm>
            </p:grpSpPr>
            <p:sp>
              <p:nvSpPr>
                <p:cNvPr id="57381" name="Line 61"/>
                <p:cNvSpPr>
                  <a:spLocks noChangeShapeType="1"/>
                </p:cNvSpPr>
                <p:nvPr/>
              </p:nvSpPr>
              <p:spPr bwMode="auto">
                <a:xfrm flipH="1">
                  <a:off x="1632" y="2064"/>
                  <a:ext cx="144"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382" name="Line 62"/>
                <p:cNvSpPr>
                  <a:spLocks noChangeShapeType="1"/>
                </p:cNvSpPr>
                <p:nvPr/>
              </p:nvSpPr>
              <p:spPr bwMode="auto">
                <a:xfrm>
                  <a:off x="1776" y="2064"/>
                  <a:ext cx="192"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57369" name="Group 63"/>
              <p:cNvGrpSpPr>
                <a:grpSpLocks/>
              </p:cNvGrpSpPr>
              <p:nvPr/>
            </p:nvGrpSpPr>
            <p:grpSpPr bwMode="auto">
              <a:xfrm>
                <a:off x="2722" y="2064"/>
                <a:ext cx="209" cy="384"/>
                <a:chOff x="1632" y="2064"/>
                <a:chExt cx="336" cy="384"/>
              </a:xfrm>
            </p:grpSpPr>
            <p:sp>
              <p:nvSpPr>
                <p:cNvPr id="57379" name="Line 64"/>
                <p:cNvSpPr>
                  <a:spLocks noChangeShapeType="1"/>
                </p:cNvSpPr>
                <p:nvPr/>
              </p:nvSpPr>
              <p:spPr bwMode="auto">
                <a:xfrm flipH="1">
                  <a:off x="1632" y="2064"/>
                  <a:ext cx="144"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380" name="Line 65"/>
                <p:cNvSpPr>
                  <a:spLocks noChangeShapeType="1"/>
                </p:cNvSpPr>
                <p:nvPr/>
              </p:nvSpPr>
              <p:spPr bwMode="auto">
                <a:xfrm>
                  <a:off x="1776" y="2064"/>
                  <a:ext cx="192"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57370" name="Group 66"/>
              <p:cNvGrpSpPr>
                <a:grpSpLocks/>
              </p:cNvGrpSpPr>
              <p:nvPr/>
            </p:nvGrpSpPr>
            <p:grpSpPr bwMode="auto">
              <a:xfrm>
                <a:off x="2931" y="2064"/>
                <a:ext cx="208" cy="384"/>
                <a:chOff x="1632" y="2064"/>
                <a:chExt cx="336" cy="384"/>
              </a:xfrm>
            </p:grpSpPr>
            <p:sp>
              <p:nvSpPr>
                <p:cNvPr id="57377" name="Line 67"/>
                <p:cNvSpPr>
                  <a:spLocks noChangeShapeType="1"/>
                </p:cNvSpPr>
                <p:nvPr/>
              </p:nvSpPr>
              <p:spPr bwMode="auto">
                <a:xfrm flipH="1">
                  <a:off x="1632" y="2064"/>
                  <a:ext cx="144"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378" name="Line 68"/>
                <p:cNvSpPr>
                  <a:spLocks noChangeShapeType="1"/>
                </p:cNvSpPr>
                <p:nvPr/>
              </p:nvSpPr>
              <p:spPr bwMode="auto">
                <a:xfrm>
                  <a:off x="1776" y="2064"/>
                  <a:ext cx="192"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57371" name="Line 69"/>
              <p:cNvSpPr>
                <a:spLocks noChangeShapeType="1"/>
              </p:cNvSpPr>
              <p:nvPr/>
            </p:nvSpPr>
            <p:spPr bwMode="auto">
              <a:xfrm flipH="1">
                <a:off x="1290" y="2064"/>
                <a:ext cx="59" cy="28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372" name="Line 70"/>
              <p:cNvSpPr>
                <a:spLocks noChangeShapeType="1"/>
              </p:cNvSpPr>
              <p:nvPr/>
            </p:nvSpPr>
            <p:spPr bwMode="auto">
              <a:xfrm>
                <a:off x="1349" y="2064"/>
                <a:ext cx="120"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373" name="Line 71"/>
              <p:cNvSpPr>
                <a:spLocks noChangeShapeType="1"/>
              </p:cNvSpPr>
              <p:nvPr/>
            </p:nvSpPr>
            <p:spPr bwMode="auto">
              <a:xfrm>
                <a:off x="1104" y="2352"/>
                <a:ext cx="18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374" name="Line 72"/>
              <p:cNvSpPr>
                <a:spLocks noChangeShapeType="1"/>
              </p:cNvSpPr>
              <p:nvPr/>
            </p:nvSpPr>
            <p:spPr bwMode="auto">
              <a:xfrm flipH="1">
                <a:off x="3139" y="2064"/>
                <a:ext cx="90" cy="384"/>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375" name="Line 73"/>
              <p:cNvSpPr>
                <a:spLocks noChangeShapeType="1"/>
              </p:cNvSpPr>
              <p:nvPr/>
            </p:nvSpPr>
            <p:spPr bwMode="auto">
              <a:xfrm>
                <a:off x="3229" y="2064"/>
                <a:ext cx="89" cy="2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376" name="Line 74"/>
              <p:cNvSpPr>
                <a:spLocks noChangeShapeType="1"/>
              </p:cNvSpPr>
              <p:nvPr/>
            </p:nvSpPr>
            <p:spPr bwMode="auto">
              <a:xfrm>
                <a:off x="3318" y="2304"/>
                <a:ext cx="18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mc:AlternateContent xmlns:mc="http://schemas.openxmlformats.org/markup-compatibility/2006" xmlns:a14="http://schemas.microsoft.com/office/drawing/2010/main">
          <mc:Choice Requires="a14">
            <p:sp>
              <p:nvSpPr>
                <p:cNvPr id="57357" name="Text Box 75" descr="羊皮纸"/>
                <p:cNvSpPr txBox="1">
                  <a:spLocks noChangeArrowheads="1"/>
                </p:cNvSpPr>
                <p:nvPr/>
              </p:nvSpPr>
              <p:spPr bwMode="auto">
                <a:xfrm>
                  <a:off x="1008" y="3297"/>
                  <a:ext cx="288" cy="333"/>
                </a:xfrm>
                <a:prstGeom prst="rect">
                  <a:avLst/>
                </a:prstGeom>
                <a:blipFill dpi="0" rotWithShape="0">
                  <a:blip r:embed="rId7"/>
                  <a:srcRect/>
                  <a:tile tx="0" ty="0" sx="100000" sy="100000" flip="none" algn="tl"/>
                </a:blipFill>
                <a:ln w="9525">
                  <a:solidFill>
                    <a:srgbClr val="663300"/>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FF0000"/>
                            </a:solidFill>
                            <a:latin typeface="Cambria Math" panose="02040503050406030204" pitchFamily="18" charset="0"/>
                          </a:rPr>
                          <m:t>𝐶</m:t>
                        </m:r>
                      </m:oMath>
                    </m:oMathPara>
                  </a14:m>
                  <a:endParaRPr kumimoji="0" lang="en-US" altLang="zh-CN" sz="2800" dirty="0">
                    <a:solidFill>
                      <a:srgbClr val="0000FF"/>
                    </a:solidFill>
                    <a:latin typeface="+mn-lt"/>
                    <a:ea typeface="+mn-ea"/>
                  </a:endParaRPr>
                </a:p>
              </p:txBody>
            </p:sp>
          </mc:Choice>
          <mc:Fallback xmlns="">
            <p:sp>
              <p:nvSpPr>
                <p:cNvPr id="57357" name="Text Box 75" descr="羊皮纸"/>
                <p:cNvSpPr txBox="1">
                  <a:spLocks noRot="1" noChangeAspect="1" noMove="1" noResize="1" noEditPoints="1" noAdjustHandles="1" noChangeArrowheads="1" noChangeShapeType="1" noTextEdit="1"/>
                </p:cNvSpPr>
                <p:nvPr/>
              </p:nvSpPr>
              <p:spPr bwMode="auto">
                <a:xfrm>
                  <a:off x="1008" y="3297"/>
                  <a:ext cx="288" cy="333"/>
                </a:xfrm>
                <a:prstGeom prst="rect">
                  <a:avLst/>
                </a:prstGeom>
                <a:blipFill>
                  <a:blip r:embed="rId8"/>
                  <a:stretch>
                    <a:fillRect/>
                  </a:stretch>
                </a:blipFill>
                <a:ln w="9525">
                  <a:solidFill>
                    <a:srgbClr val="663300"/>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358" name="Text Box 76" descr="粉色砂纸"/>
                <p:cNvSpPr txBox="1">
                  <a:spLocks noChangeArrowheads="1"/>
                </p:cNvSpPr>
                <p:nvPr/>
              </p:nvSpPr>
              <p:spPr bwMode="auto">
                <a:xfrm>
                  <a:off x="925" y="3585"/>
                  <a:ext cx="467" cy="333"/>
                </a:xfrm>
                <a:prstGeom prst="rect">
                  <a:avLst/>
                </a:prstGeom>
                <a:blipFill dpi="0" rotWithShape="0">
                  <a:blip r:embed="rId9"/>
                  <a:srcRect/>
                  <a:tile tx="0" ty="0" sx="100000" sy="100000" flip="none" algn="tl"/>
                </a:blipFill>
                <a:ln w="9525">
                  <a:solidFill>
                    <a:srgbClr val="663300"/>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FF0000"/>
                            </a:solidFill>
                            <a:latin typeface="Cambria Math" panose="02040503050406030204" pitchFamily="18" charset="0"/>
                          </a:rPr>
                          <m:t>𝐴</m:t>
                        </m:r>
                      </m:oMath>
                    </m:oMathPara>
                  </a14:m>
                  <a:endParaRPr kumimoji="0" lang="en-US" altLang="zh-CN" sz="2800" dirty="0">
                    <a:solidFill>
                      <a:srgbClr val="0000FF"/>
                    </a:solidFill>
                    <a:latin typeface="+mn-lt"/>
                    <a:ea typeface="+mn-ea"/>
                  </a:endParaRPr>
                </a:p>
              </p:txBody>
            </p:sp>
          </mc:Choice>
          <mc:Fallback xmlns="">
            <p:sp>
              <p:nvSpPr>
                <p:cNvPr id="57358" name="Text Box 76" descr="粉色砂纸"/>
                <p:cNvSpPr txBox="1">
                  <a:spLocks noRot="1" noChangeAspect="1" noMove="1" noResize="1" noEditPoints="1" noAdjustHandles="1" noChangeArrowheads="1" noChangeShapeType="1" noTextEdit="1"/>
                </p:cNvSpPr>
                <p:nvPr/>
              </p:nvSpPr>
              <p:spPr bwMode="auto">
                <a:xfrm>
                  <a:off x="925" y="3585"/>
                  <a:ext cx="467" cy="333"/>
                </a:xfrm>
                <a:prstGeom prst="rect">
                  <a:avLst/>
                </a:prstGeom>
                <a:blipFill>
                  <a:blip r:embed="rId10"/>
                  <a:stretch>
                    <a:fillRect/>
                  </a:stretch>
                </a:blipFill>
                <a:ln w="9525">
                  <a:solidFill>
                    <a:srgbClr val="663300"/>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359" name="Text Box 77" descr="蓝色砂纸"/>
                <p:cNvSpPr txBox="1">
                  <a:spLocks noChangeArrowheads="1"/>
                </p:cNvSpPr>
                <p:nvPr/>
              </p:nvSpPr>
              <p:spPr bwMode="auto">
                <a:xfrm>
                  <a:off x="4595" y="3312"/>
                  <a:ext cx="288" cy="333"/>
                </a:xfrm>
                <a:prstGeom prst="rect">
                  <a:avLst/>
                </a:prstGeom>
                <a:blipFill dpi="0" rotWithShape="0">
                  <a:blip r:embed="rId3"/>
                  <a:srcRect/>
                  <a:tile tx="0" ty="0" sx="100000" sy="100000" flip="none" algn="tl"/>
                </a:blipFill>
                <a:ln w="9525">
                  <a:solidFill>
                    <a:srgbClr val="663300"/>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FF0000"/>
                            </a:solidFill>
                            <a:latin typeface="Cambria Math" panose="02040503050406030204" pitchFamily="18" charset="0"/>
                          </a:rPr>
                          <m:t>𝐷</m:t>
                        </m:r>
                      </m:oMath>
                    </m:oMathPara>
                  </a14:m>
                  <a:endParaRPr kumimoji="0" lang="en-US" altLang="zh-CN" sz="2800" dirty="0">
                    <a:solidFill>
                      <a:srgbClr val="0000FF"/>
                    </a:solidFill>
                    <a:latin typeface="+mn-lt"/>
                    <a:ea typeface="+mn-ea"/>
                  </a:endParaRPr>
                </a:p>
              </p:txBody>
            </p:sp>
          </mc:Choice>
          <mc:Fallback xmlns="">
            <p:sp>
              <p:nvSpPr>
                <p:cNvPr id="57359" name="Text Box 77" descr="蓝色砂纸"/>
                <p:cNvSpPr txBox="1">
                  <a:spLocks noRot="1" noChangeAspect="1" noMove="1" noResize="1" noEditPoints="1" noAdjustHandles="1" noChangeArrowheads="1" noChangeShapeType="1" noTextEdit="1"/>
                </p:cNvSpPr>
                <p:nvPr/>
              </p:nvSpPr>
              <p:spPr bwMode="auto">
                <a:xfrm>
                  <a:off x="4595" y="3312"/>
                  <a:ext cx="288" cy="333"/>
                </a:xfrm>
                <a:prstGeom prst="rect">
                  <a:avLst/>
                </a:prstGeom>
                <a:blipFill>
                  <a:blip r:embed="rId11"/>
                  <a:stretch>
                    <a:fillRect/>
                  </a:stretch>
                </a:blipFill>
                <a:ln w="9525">
                  <a:solidFill>
                    <a:srgbClr val="663300"/>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360" name="Text Box 78" descr="纸莎草纸"/>
                <p:cNvSpPr txBox="1">
                  <a:spLocks noChangeArrowheads="1"/>
                </p:cNvSpPr>
                <p:nvPr/>
              </p:nvSpPr>
              <p:spPr bwMode="auto">
                <a:xfrm>
                  <a:off x="4512" y="3591"/>
                  <a:ext cx="467" cy="333"/>
                </a:xfrm>
                <a:prstGeom prst="rect">
                  <a:avLst/>
                </a:prstGeom>
                <a:blipFill dpi="0" rotWithShape="0">
                  <a:blip r:embed="rId5"/>
                  <a:srcRect/>
                  <a:tile tx="0" ty="0" sx="100000" sy="100000" flip="none" algn="tl"/>
                </a:blipFill>
                <a:ln w="9525">
                  <a:solidFill>
                    <a:srgbClr val="663300"/>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FF0000"/>
                            </a:solidFill>
                            <a:latin typeface="Cambria Math" panose="02040503050406030204" pitchFamily="18" charset="0"/>
                          </a:rPr>
                          <m:t>𝐵</m:t>
                        </m:r>
                      </m:oMath>
                    </m:oMathPara>
                  </a14:m>
                  <a:endParaRPr kumimoji="0" lang="en-US" altLang="zh-CN" sz="2800" dirty="0">
                    <a:solidFill>
                      <a:srgbClr val="0000FF"/>
                    </a:solidFill>
                    <a:latin typeface="+mn-lt"/>
                    <a:ea typeface="+mn-ea"/>
                  </a:endParaRPr>
                </a:p>
              </p:txBody>
            </p:sp>
          </mc:Choice>
          <mc:Fallback xmlns="">
            <p:sp>
              <p:nvSpPr>
                <p:cNvPr id="57360" name="Text Box 78" descr="纸莎草纸"/>
                <p:cNvSpPr txBox="1">
                  <a:spLocks noRot="1" noChangeAspect="1" noMove="1" noResize="1" noEditPoints="1" noAdjustHandles="1" noChangeArrowheads="1" noChangeShapeType="1" noTextEdit="1"/>
                </p:cNvSpPr>
                <p:nvPr/>
              </p:nvSpPr>
              <p:spPr bwMode="auto">
                <a:xfrm>
                  <a:off x="4512" y="3591"/>
                  <a:ext cx="467" cy="333"/>
                </a:xfrm>
                <a:prstGeom prst="rect">
                  <a:avLst/>
                </a:prstGeom>
                <a:blipFill>
                  <a:blip r:embed="rId12"/>
                  <a:stretch>
                    <a:fillRect/>
                  </a:stretch>
                </a:blipFill>
                <a:ln w="9525">
                  <a:solidFill>
                    <a:srgbClr val="663300"/>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361" name="Text Box 79" descr="羊皮纸"/>
                <p:cNvSpPr txBox="1">
                  <a:spLocks noChangeArrowheads="1"/>
                </p:cNvSpPr>
                <p:nvPr/>
              </p:nvSpPr>
              <p:spPr bwMode="auto">
                <a:xfrm>
                  <a:off x="3587" y="3321"/>
                  <a:ext cx="288" cy="333"/>
                </a:xfrm>
                <a:prstGeom prst="rect">
                  <a:avLst/>
                </a:prstGeom>
                <a:blipFill dpi="0" rotWithShape="0">
                  <a:blip r:embed="rId7"/>
                  <a:srcRect/>
                  <a:tile tx="0" ty="0" sx="100000" sy="100000" flip="none" algn="tl"/>
                </a:blipFill>
                <a:ln w="9525">
                  <a:solidFill>
                    <a:srgbClr val="663300"/>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𝐶</m:t>
                        </m:r>
                      </m:oMath>
                    </m:oMathPara>
                  </a14:m>
                  <a:endParaRPr kumimoji="0" lang="en-US" altLang="zh-CN" sz="2800" dirty="0">
                    <a:solidFill>
                      <a:srgbClr val="0000FF"/>
                    </a:solidFill>
                    <a:latin typeface="+mn-lt"/>
                    <a:ea typeface="+mn-ea"/>
                  </a:endParaRPr>
                </a:p>
              </p:txBody>
            </p:sp>
          </mc:Choice>
          <mc:Fallback xmlns="">
            <p:sp>
              <p:nvSpPr>
                <p:cNvPr id="57361" name="Text Box 79" descr="羊皮纸"/>
                <p:cNvSpPr txBox="1">
                  <a:spLocks noRot="1" noChangeAspect="1" noMove="1" noResize="1" noEditPoints="1" noAdjustHandles="1" noChangeArrowheads="1" noChangeShapeType="1" noTextEdit="1"/>
                </p:cNvSpPr>
                <p:nvPr/>
              </p:nvSpPr>
              <p:spPr bwMode="auto">
                <a:xfrm>
                  <a:off x="3587" y="3321"/>
                  <a:ext cx="288" cy="333"/>
                </a:xfrm>
                <a:prstGeom prst="rect">
                  <a:avLst/>
                </a:prstGeom>
                <a:blipFill>
                  <a:blip r:embed="rId13"/>
                  <a:stretch>
                    <a:fillRect/>
                  </a:stretch>
                </a:blipFill>
                <a:ln w="9525">
                  <a:solidFill>
                    <a:srgbClr val="663300"/>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362" name="Text Box 80" descr="粉色砂纸"/>
                <p:cNvSpPr txBox="1">
                  <a:spLocks noChangeArrowheads="1"/>
                </p:cNvSpPr>
                <p:nvPr/>
              </p:nvSpPr>
              <p:spPr bwMode="auto">
                <a:xfrm>
                  <a:off x="3504" y="3591"/>
                  <a:ext cx="467" cy="333"/>
                </a:xfrm>
                <a:prstGeom prst="rect">
                  <a:avLst/>
                </a:prstGeom>
                <a:blipFill dpi="0" rotWithShape="0">
                  <a:blip r:embed="rId9"/>
                  <a:srcRect/>
                  <a:tile tx="0" ty="0" sx="100000" sy="100000" flip="none" algn="tl"/>
                </a:blipFill>
                <a:ln w="9525">
                  <a:solidFill>
                    <a:srgbClr val="663300"/>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FF0000"/>
                            </a:solidFill>
                            <a:latin typeface="Cambria Math" panose="02040503050406030204" pitchFamily="18" charset="0"/>
                          </a:rPr>
                          <m:t>𝐴</m:t>
                        </m:r>
                      </m:oMath>
                    </m:oMathPara>
                  </a14:m>
                  <a:endParaRPr kumimoji="0" lang="en-US" altLang="zh-CN" sz="2800" dirty="0">
                    <a:solidFill>
                      <a:srgbClr val="0000FF"/>
                    </a:solidFill>
                    <a:latin typeface="+mn-lt"/>
                    <a:ea typeface="+mn-ea"/>
                  </a:endParaRPr>
                </a:p>
              </p:txBody>
            </p:sp>
          </mc:Choice>
          <mc:Fallback xmlns="">
            <p:sp>
              <p:nvSpPr>
                <p:cNvPr id="57362" name="Text Box 80" descr="粉色砂纸"/>
                <p:cNvSpPr txBox="1">
                  <a:spLocks noRot="1" noChangeAspect="1" noMove="1" noResize="1" noEditPoints="1" noAdjustHandles="1" noChangeArrowheads="1" noChangeShapeType="1" noTextEdit="1"/>
                </p:cNvSpPr>
                <p:nvPr/>
              </p:nvSpPr>
              <p:spPr bwMode="auto">
                <a:xfrm>
                  <a:off x="3504" y="3591"/>
                  <a:ext cx="467" cy="333"/>
                </a:xfrm>
                <a:prstGeom prst="rect">
                  <a:avLst/>
                </a:prstGeom>
                <a:blipFill>
                  <a:blip r:embed="rId14"/>
                  <a:stretch>
                    <a:fillRect/>
                  </a:stretch>
                </a:blipFill>
                <a:ln w="9525">
                  <a:solidFill>
                    <a:srgbClr val="663300"/>
                  </a:solidFill>
                  <a:miter lim="800000"/>
                  <a:headEnd/>
                  <a:tailEnd/>
                </a:ln>
              </p:spPr>
              <p:txBody>
                <a:bodyPr/>
                <a:lstStyle/>
                <a:p>
                  <a:r>
                    <a:rPr lang="zh-CN" altLang="en-US">
                      <a:noFill/>
                    </a:rPr>
                    <a:t> </a:t>
                  </a:r>
                </a:p>
              </p:txBody>
            </p:sp>
          </mc:Fallback>
        </mc:AlternateContent>
      </p:grpSp>
    </p:spTree>
    <p:extLst>
      <p:ext uri="{BB962C8B-B14F-4D97-AF65-F5344CB8AC3E}">
        <p14:creationId xmlns:p14="http://schemas.microsoft.com/office/powerpoint/2010/main" val="202337349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6567"/>
                                        </p:tgtEl>
                                        <p:attrNameLst>
                                          <p:attrName>style.visibility</p:attrName>
                                        </p:attrNameLst>
                                      </p:cBhvr>
                                      <p:to>
                                        <p:strVal val="visible"/>
                                      </p:to>
                                    </p:set>
                                    <p:anim calcmode="lin" valueType="num">
                                      <p:cBhvr additive="base">
                                        <p:cTn id="7" dur="500" fill="hold"/>
                                        <p:tgtEl>
                                          <p:spTgt spid="66567"/>
                                        </p:tgtEl>
                                        <p:attrNameLst>
                                          <p:attrName>ppt_x</p:attrName>
                                        </p:attrNameLst>
                                      </p:cBhvr>
                                      <p:tavLst>
                                        <p:tav tm="0">
                                          <p:val>
                                            <p:strVal val="0-#ppt_w/2"/>
                                          </p:val>
                                        </p:tav>
                                        <p:tav tm="100000">
                                          <p:val>
                                            <p:strVal val="#ppt_x"/>
                                          </p:val>
                                        </p:tav>
                                      </p:tavLst>
                                    </p:anim>
                                    <p:anim calcmode="lin" valueType="num">
                                      <p:cBhvr additive="base">
                                        <p:cTn id="8" dur="500" fill="hold"/>
                                        <p:tgtEl>
                                          <p:spTgt spid="665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689219" y="1595243"/>
            <a:ext cx="8904947"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下列各物理量中，与参照系有关的物理量是哪些？  （不考虑相对论效应）</a:t>
            </a:r>
          </a:p>
          <a:p>
            <a:pPr algn="just" eaLnBrk="1" hangingPunct="1">
              <a:spcBef>
                <a:spcPct val="50000"/>
              </a:spcBef>
              <a:buClrTx/>
              <a:buSzTx/>
              <a:buFontTx/>
              <a:buNone/>
            </a:pPr>
            <a:r>
              <a:rPr kumimoji="0" lang="en-US" altLang="zh-CN" sz="2800" dirty="0">
                <a:solidFill>
                  <a:srgbClr val="0000FF"/>
                </a:solidFill>
                <a:latin typeface="+mn-lt"/>
                <a:ea typeface="+mn-ea"/>
              </a:rPr>
              <a:t>1</a:t>
            </a:r>
            <a:r>
              <a:rPr kumimoji="0" lang="zh-CN" altLang="en-US" sz="2800" dirty="0">
                <a:solidFill>
                  <a:srgbClr val="0000FF"/>
                </a:solidFill>
                <a:latin typeface="+mn-lt"/>
                <a:ea typeface="+mn-ea"/>
              </a:rPr>
              <a:t>）质量           </a:t>
            </a:r>
            <a:r>
              <a:rPr kumimoji="0" lang="en-US" altLang="zh-CN" sz="2800" dirty="0">
                <a:solidFill>
                  <a:srgbClr val="0000FF"/>
                </a:solidFill>
                <a:latin typeface="+mn-lt"/>
                <a:ea typeface="+mn-ea"/>
              </a:rPr>
              <a:t>2</a:t>
            </a:r>
            <a:r>
              <a:rPr kumimoji="0" lang="zh-CN" altLang="en-US" sz="2800" dirty="0">
                <a:solidFill>
                  <a:srgbClr val="0000FF"/>
                </a:solidFill>
                <a:latin typeface="+mn-lt"/>
                <a:ea typeface="+mn-ea"/>
              </a:rPr>
              <a:t>）动量            </a:t>
            </a:r>
            <a:r>
              <a:rPr kumimoji="0" lang="en-US" altLang="zh-CN" sz="2800" dirty="0">
                <a:solidFill>
                  <a:srgbClr val="0000FF"/>
                </a:solidFill>
                <a:latin typeface="+mn-lt"/>
                <a:ea typeface="+mn-ea"/>
              </a:rPr>
              <a:t>3</a:t>
            </a:r>
            <a:r>
              <a:rPr kumimoji="0" lang="zh-CN" altLang="en-US" sz="2800" dirty="0">
                <a:solidFill>
                  <a:srgbClr val="0000FF"/>
                </a:solidFill>
                <a:latin typeface="+mn-lt"/>
                <a:ea typeface="+mn-ea"/>
              </a:rPr>
              <a:t>）冲量    </a:t>
            </a:r>
          </a:p>
          <a:p>
            <a:pPr algn="just" eaLnBrk="1" hangingPunct="1">
              <a:spcBef>
                <a:spcPct val="50000"/>
              </a:spcBef>
              <a:buClrTx/>
              <a:buSzTx/>
              <a:buFontTx/>
              <a:buNone/>
            </a:pPr>
            <a:r>
              <a:rPr kumimoji="0" lang="en-US" altLang="zh-CN" sz="2800" dirty="0">
                <a:solidFill>
                  <a:srgbClr val="0000FF"/>
                </a:solidFill>
                <a:latin typeface="+mn-lt"/>
                <a:ea typeface="+mn-ea"/>
              </a:rPr>
              <a:t>4</a:t>
            </a:r>
            <a:r>
              <a:rPr kumimoji="0" lang="zh-CN" altLang="en-US" sz="2800" dirty="0">
                <a:solidFill>
                  <a:srgbClr val="0000FF"/>
                </a:solidFill>
                <a:latin typeface="+mn-lt"/>
                <a:ea typeface="+mn-ea"/>
              </a:rPr>
              <a:t>）动能           </a:t>
            </a:r>
            <a:r>
              <a:rPr kumimoji="0" lang="en-US" altLang="zh-CN" sz="2800" dirty="0">
                <a:solidFill>
                  <a:srgbClr val="0000FF"/>
                </a:solidFill>
                <a:latin typeface="+mn-lt"/>
                <a:ea typeface="+mn-ea"/>
              </a:rPr>
              <a:t>5</a:t>
            </a:r>
            <a:r>
              <a:rPr kumimoji="0" lang="zh-CN" altLang="en-US" sz="2800" dirty="0">
                <a:solidFill>
                  <a:srgbClr val="0000FF"/>
                </a:solidFill>
                <a:latin typeface="+mn-lt"/>
                <a:ea typeface="+mn-ea"/>
              </a:rPr>
              <a:t>）势能            </a:t>
            </a:r>
            <a:r>
              <a:rPr kumimoji="0" lang="en-US" altLang="zh-CN" sz="2800" dirty="0">
                <a:solidFill>
                  <a:srgbClr val="0000FF"/>
                </a:solidFill>
                <a:latin typeface="+mn-lt"/>
                <a:ea typeface="+mn-ea"/>
              </a:rPr>
              <a:t>6</a:t>
            </a:r>
            <a:r>
              <a:rPr kumimoji="0" lang="zh-CN" altLang="en-US" sz="2800" dirty="0">
                <a:solidFill>
                  <a:srgbClr val="0000FF"/>
                </a:solidFill>
                <a:latin typeface="+mn-lt"/>
                <a:ea typeface="+mn-ea"/>
              </a:rPr>
              <a:t>）  功</a:t>
            </a:r>
          </a:p>
        </p:txBody>
      </p:sp>
      <p:sp>
        <p:nvSpPr>
          <p:cNvPr id="70659" name="Text Box 3"/>
          <p:cNvSpPr txBox="1">
            <a:spLocks noChangeArrowheads="1"/>
          </p:cNvSpPr>
          <p:nvPr/>
        </p:nvSpPr>
        <p:spPr bwMode="auto">
          <a:xfrm>
            <a:off x="2416419" y="4400135"/>
            <a:ext cx="41109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答：动量、动能、功。</a:t>
            </a:r>
            <a:endParaRPr kumimoji="0" lang="en-US" altLang="zh-CN" sz="2800" dirty="0">
              <a:solidFill>
                <a:srgbClr val="0000FF"/>
              </a:solidFill>
              <a:latin typeface="+mn-lt"/>
              <a:ea typeface="+mn-ea"/>
            </a:endParaRPr>
          </a:p>
        </p:txBody>
      </p:sp>
      <p:grpSp>
        <p:nvGrpSpPr>
          <p:cNvPr id="58372" name="Group 4"/>
          <p:cNvGrpSpPr>
            <a:grpSpLocks/>
          </p:cNvGrpSpPr>
          <p:nvPr/>
        </p:nvGrpSpPr>
        <p:grpSpPr bwMode="auto">
          <a:xfrm>
            <a:off x="689220" y="449238"/>
            <a:ext cx="1727200" cy="838200"/>
            <a:chOff x="240" y="624"/>
            <a:chExt cx="1088" cy="528"/>
          </a:xfrm>
        </p:grpSpPr>
        <p:sp>
          <p:nvSpPr>
            <p:cNvPr id="58373" name="AutoShape 5"/>
            <p:cNvSpPr>
              <a:spLocks noChangeArrowheads="1"/>
            </p:cNvSpPr>
            <p:nvPr/>
          </p:nvSpPr>
          <p:spPr bwMode="auto">
            <a:xfrm>
              <a:off x="240" y="624"/>
              <a:ext cx="1088" cy="528"/>
            </a:xfrm>
            <a:prstGeom prst="horizontalScroll">
              <a:avLst>
                <a:gd name="adj" fmla="val 12500"/>
              </a:avLst>
            </a:prstGeom>
            <a:solidFill>
              <a:schemeClr val="accent1"/>
            </a:solidFill>
            <a:ln w="9525">
              <a:solidFill>
                <a:schemeClr val="tx1"/>
              </a:solidFill>
              <a:round/>
              <a:headEnd/>
              <a:tailEnd/>
            </a:ln>
            <a:effectLst>
              <a:outerShdw dist="107763" dir="13500000" algn="ctr" rotWithShape="0">
                <a:srgbClr val="009900"/>
              </a:outerShdw>
            </a:effec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58374" name="Text Box 6"/>
            <p:cNvSpPr txBox="1">
              <a:spLocks noChangeArrowheads="1"/>
            </p:cNvSpPr>
            <p:nvPr/>
          </p:nvSpPr>
          <p:spPr bwMode="auto">
            <a:xfrm>
              <a:off x="404" y="739"/>
              <a:ext cx="8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讨  论</a:t>
              </a:r>
            </a:p>
          </p:txBody>
        </p:sp>
      </p:grpSp>
    </p:spTree>
    <p:extLst>
      <p:ext uri="{BB962C8B-B14F-4D97-AF65-F5344CB8AC3E}">
        <p14:creationId xmlns:p14="http://schemas.microsoft.com/office/powerpoint/2010/main" val="416786739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70659"/>
                                        </p:tgtEl>
                                        <p:attrNameLst>
                                          <p:attrName>style.visibility</p:attrName>
                                        </p:attrNameLst>
                                      </p:cBhvr>
                                      <p:to>
                                        <p:strVal val="visible"/>
                                      </p:to>
                                    </p:set>
                                    <p:animEffect transition="in" filter="strips(downRight)">
                                      <p:cBhvr>
                                        <p:cTn id="7" dur="500"/>
                                        <p:tgtEl>
                                          <p:spTgt spid="70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QQ图片20160304120520.png"/>
          <p:cNvPicPr>
            <a:picLocks noGrp="1" noChangeAspect="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0" y="642938"/>
            <a:ext cx="7358063" cy="571500"/>
          </a:xfrm>
        </p:spPr>
      </p:pic>
      <mc:AlternateContent xmlns:mc="http://schemas.openxmlformats.org/markup-compatibility/2006" xmlns:a14="http://schemas.microsoft.com/office/drawing/2010/main">
        <mc:Choice Requires="a14">
          <p:sp>
            <p:nvSpPr>
              <p:cNvPr id="6" name="TextBox 5"/>
              <p:cNvSpPr txBox="1">
                <a:spLocks noChangeArrowheads="1"/>
              </p:cNvSpPr>
              <p:nvPr/>
            </p:nvSpPr>
            <p:spPr bwMode="auto">
              <a:xfrm>
                <a:off x="571499" y="527702"/>
                <a:ext cx="8863446"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just" eaLnBrk="1" hangingPunct="1">
                  <a:buClrTx/>
                  <a:buSzTx/>
                  <a:buFontTx/>
                  <a:buNone/>
                  <a:defRPr kumimoji="1" sz="2800">
                    <a:solidFill>
                      <a:srgbClr val="0000FF"/>
                    </a:solidFill>
                    <a:latin typeface="+mn-lt"/>
                    <a:ea typeface="+mn-ea"/>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solidFill>
                      <a:srgbClr val="0000FF"/>
                    </a:solidFill>
                  </a:rPr>
                  <a:t>例</a:t>
                </a:r>
                <a:r>
                  <a:rPr lang="en-US" altLang="zh-CN" dirty="0">
                    <a:solidFill>
                      <a:srgbClr val="0000FF"/>
                    </a:solidFill>
                  </a:rPr>
                  <a:t>1.16</a:t>
                </a:r>
                <a:r>
                  <a:rPr lang="zh-CN" altLang="en-US" dirty="0">
                    <a:solidFill>
                      <a:srgbClr val="0000FF"/>
                    </a:solidFill>
                  </a:rPr>
                  <a:t>：水平光滑的铁轨上有一小车，如图所示。长度为</a:t>
                </a:r>
                <a14:m>
                  <m:oMath xmlns:m="http://schemas.openxmlformats.org/officeDocument/2006/math">
                    <m:r>
                      <a:rPr lang="en-US" altLang="zh-CN" b="0" i="1" smtClean="0">
                        <a:solidFill>
                          <a:srgbClr val="0000FF"/>
                        </a:solidFill>
                        <a:latin typeface="Cambria Math" panose="02040503050406030204" pitchFamily="18" charset="0"/>
                      </a:rPr>
                      <m:t>𝑙</m:t>
                    </m:r>
                  </m:oMath>
                </a14:m>
                <a:r>
                  <a:rPr lang="zh-CN" altLang="en-US" dirty="0">
                    <a:solidFill>
                      <a:srgbClr val="0000FF"/>
                    </a:solidFill>
                  </a:rPr>
                  <a:t>，质量为</a:t>
                </a:r>
                <a14:m>
                  <m:oMath xmlns:m="http://schemas.openxmlformats.org/officeDocument/2006/math">
                    <m:r>
                      <a:rPr lang="en-US" altLang="zh-CN" b="0" i="1" smtClean="0">
                        <a:solidFill>
                          <a:srgbClr val="0000FF"/>
                        </a:solidFill>
                        <a:latin typeface="Cambria Math" panose="02040503050406030204" pitchFamily="18" charset="0"/>
                      </a:rPr>
                      <m:t>𝑀</m:t>
                    </m:r>
                  </m:oMath>
                </a14:m>
                <a:r>
                  <a:rPr lang="zh-CN" altLang="en-US" dirty="0">
                    <a:solidFill>
                      <a:srgbClr val="0000FF"/>
                    </a:solidFill>
                  </a:rPr>
                  <a:t>。车的一端站有一人，质量为</a:t>
                </a:r>
                <a14:m>
                  <m:oMath xmlns:m="http://schemas.openxmlformats.org/officeDocument/2006/math">
                    <m:r>
                      <a:rPr lang="en-US" altLang="zh-CN" b="0" i="1" smtClean="0">
                        <a:solidFill>
                          <a:srgbClr val="0000FF"/>
                        </a:solidFill>
                        <a:latin typeface="Cambria Math" panose="02040503050406030204" pitchFamily="18" charset="0"/>
                      </a:rPr>
                      <m:t>𝑚</m:t>
                    </m:r>
                  </m:oMath>
                </a14:m>
                <a:r>
                  <a:rPr lang="zh-CN" altLang="en-US" dirty="0">
                    <a:solidFill>
                      <a:srgbClr val="0000FF"/>
                    </a:solidFill>
                  </a:rPr>
                  <a:t>。人和小车原来都静止不动。现设该人从车的一端走到另一端，问：人和小车各移动了多少距离</a:t>
                </a:r>
                <a:r>
                  <a:rPr lang="en-US" altLang="zh-CN" dirty="0">
                    <a:solidFill>
                      <a:srgbClr val="0000FF"/>
                    </a:solidFill>
                  </a:rPr>
                  <a:t>?</a:t>
                </a:r>
                <a:endParaRPr lang="zh-CN" altLang="en-US" dirty="0">
                  <a:solidFill>
                    <a:srgbClr val="0000FF"/>
                  </a:solidFill>
                </a:endParaRPr>
              </a:p>
            </p:txBody>
          </p:sp>
        </mc:Choice>
        <mc:Fallback xmlns="">
          <p:sp>
            <p:nvSpPr>
              <p:cNvPr id="6" name="TextBox 5"/>
              <p:cNvSpPr txBox="1">
                <a:spLocks noRot="1" noChangeAspect="1" noMove="1" noResize="1" noEditPoints="1" noAdjustHandles="1" noChangeArrowheads="1" noChangeShapeType="1" noTextEdit="1"/>
              </p:cNvSpPr>
              <p:nvPr/>
            </p:nvSpPr>
            <p:spPr bwMode="auto">
              <a:xfrm>
                <a:off x="571499" y="527702"/>
                <a:ext cx="8863446" cy="1815882"/>
              </a:xfrm>
              <a:prstGeom prst="rect">
                <a:avLst/>
              </a:prstGeom>
              <a:blipFill>
                <a:blip r:embed="rId3"/>
                <a:stretch>
                  <a:fillRect l="-1444" t="-3704" r="-1376" b="-87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7" name="图片 6" descr="QQ图片20160304201343.png"/>
          <p:cNvPicPr>
            <a:picLocks noChangeAspect="1"/>
          </p:cNvPicPr>
          <p:nvPr/>
        </p:nvPicPr>
        <p:blipFill rotWithShape="1">
          <a:blip r:embed="rId4">
            <a:extLst>
              <a:ext uri="{28A0092B-C50C-407E-A947-70E740481C1C}">
                <a14:useLocalDpi xmlns:a14="http://schemas.microsoft.com/office/drawing/2010/main" val="0"/>
              </a:ext>
            </a:extLst>
          </a:blip>
          <a:srcRect l="7482" r="855" b="11106"/>
          <a:stretch/>
        </p:blipFill>
        <p:spPr bwMode="auto">
          <a:xfrm>
            <a:off x="1870361" y="2458819"/>
            <a:ext cx="6461313" cy="372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82348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810417" y="2696342"/>
                <a:ext cx="9216303" cy="8679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lnSpc>
                    <a:spcPct val="90000"/>
                  </a:lnSpc>
                  <a:spcBef>
                    <a:spcPct val="50000"/>
                  </a:spcBef>
                  <a:buClr>
                    <a:srgbClr val="0000FF"/>
                  </a:buClr>
                </a:pPr>
                <a:r>
                  <a:rPr lang="zh-CN" altLang="en-US" sz="2800" dirty="0">
                    <a:solidFill>
                      <a:srgbClr val="0000FF"/>
                    </a:solidFill>
                    <a:latin typeface="+mn-lt"/>
                    <a:ea typeface="+mn-ea"/>
                  </a:rPr>
                  <a:t>式中，</a:t>
                </a:r>
                <a14:m>
                  <m:oMath xmlns:m="http://schemas.openxmlformats.org/officeDocument/2006/math">
                    <m:r>
                      <a:rPr lang="en-US" altLang="zh-CN" sz="2800" i="1">
                        <a:solidFill>
                          <a:srgbClr val="0000FF"/>
                        </a:solidFill>
                        <a:latin typeface="Cambria Math" panose="02040503050406030204" pitchFamily="18" charset="0"/>
                      </a:rPr>
                      <m:t>𝑣</m:t>
                    </m:r>
                  </m:oMath>
                </a14:m>
                <a:r>
                  <a:rPr lang="zh-CN" altLang="en-US" sz="2800" dirty="0">
                    <a:solidFill>
                      <a:srgbClr val="0000FF"/>
                    </a:solidFill>
                    <a:latin typeface="+mn-lt"/>
                    <a:ea typeface="+mn-ea"/>
                  </a:rPr>
                  <a:t>和</a:t>
                </a:r>
                <a14:m>
                  <m:oMath xmlns:m="http://schemas.openxmlformats.org/officeDocument/2006/math">
                    <m:r>
                      <a:rPr lang="en-US" altLang="zh-CN" sz="2800" i="1">
                        <a:solidFill>
                          <a:srgbClr val="0000FF"/>
                        </a:solidFill>
                        <a:latin typeface="Cambria Math" panose="02040503050406030204" pitchFamily="18" charset="0"/>
                      </a:rPr>
                      <m:t>𝑉</m:t>
                    </m:r>
                  </m:oMath>
                </a14:m>
                <a:r>
                  <a:rPr lang="zh-CN" altLang="en-US" sz="2800" dirty="0">
                    <a:solidFill>
                      <a:srgbClr val="0000FF"/>
                    </a:solidFill>
                    <a:latin typeface="+mn-lt"/>
                    <a:ea typeface="+mn-ea"/>
                  </a:rPr>
                  <a:t>分别表示人和小车相对于地面的速度。由式</a:t>
                </a:r>
                <a:r>
                  <a:rPr lang="en-US" altLang="zh-CN" sz="2800" dirty="0">
                    <a:solidFill>
                      <a:srgbClr val="0000FF"/>
                    </a:solidFill>
                    <a:latin typeface="+mn-lt"/>
                    <a:ea typeface="+mn-ea"/>
                  </a:rPr>
                  <a:t>(1)</a:t>
                </a:r>
                <a:r>
                  <a:rPr lang="zh-CN" altLang="en-US" sz="2800" dirty="0">
                    <a:solidFill>
                      <a:srgbClr val="0000FF"/>
                    </a:solidFill>
                    <a:latin typeface="+mn-lt"/>
                    <a:ea typeface="+mn-ea"/>
                  </a:rPr>
                  <a:t>得</a:t>
                </a:r>
                <a:endParaRPr lang="en-US" altLang="zh-CN" sz="2800" dirty="0">
                  <a:solidFill>
                    <a:srgbClr val="0000FF"/>
                  </a:solidFill>
                  <a:latin typeface="+mn-lt"/>
                  <a:ea typeface="+mn-ea"/>
                </a:endParaRPr>
              </a:p>
            </p:txBody>
          </p:sp>
        </mc:Choice>
        <mc:Fallback xmlns="">
          <p:sp>
            <p:nvSpPr>
              <p:cNvPr id="2" name="矩形 1"/>
              <p:cNvSpPr>
                <a:spLocks noRot="1" noChangeAspect="1" noMove="1" noResize="1" noEditPoints="1" noAdjustHandles="1" noChangeArrowheads="1" noChangeShapeType="1" noTextEdit="1"/>
              </p:cNvSpPr>
              <p:nvPr/>
            </p:nvSpPr>
            <p:spPr>
              <a:xfrm>
                <a:off x="810417" y="2696342"/>
                <a:ext cx="9216303" cy="867930"/>
              </a:xfrm>
              <a:prstGeom prst="rect">
                <a:avLst/>
              </a:prstGeom>
              <a:blipFill>
                <a:blip r:embed="rId2"/>
                <a:stretch>
                  <a:fillRect l="-1389" t="-11888" r="-1323" b="-1818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284092" y="1790514"/>
                <a:ext cx="24171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𝑚</m:t>
                      </m:r>
                      <m:r>
                        <a:rPr lang="en-US" altLang="zh-CN" sz="2800" b="0" i="1" smtClean="0">
                          <a:solidFill>
                            <a:srgbClr val="0000FF"/>
                          </a:solidFill>
                          <a:latin typeface="Cambria Math" panose="02040503050406030204" pitchFamily="18" charset="0"/>
                        </a:rPr>
                        <m:t>𝑣</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𝑀𝑉</m:t>
                      </m:r>
                      <m:r>
                        <a:rPr lang="en-US" altLang="zh-CN" sz="2800" b="0" i="1" smtClean="0">
                          <a:solidFill>
                            <a:srgbClr val="0000FF"/>
                          </a:solidFill>
                          <a:latin typeface="Cambria Math" panose="02040503050406030204" pitchFamily="18" charset="0"/>
                        </a:rPr>
                        <m:t>=0</m:t>
                      </m:r>
                    </m:oMath>
                  </m:oMathPara>
                </a14:m>
                <a:endParaRPr lang="zh-CN" altLang="en-US" sz="2800" i="1" dirty="0">
                  <a:latin typeface="+mn-lt"/>
                  <a:ea typeface="+mn-ea"/>
                </a:endParaRPr>
              </a:p>
            </p:txBody>
          </p:sp>
        </mc:Choice>
        <mc:Fallback xmlns="">
          <p:sp>
            <p:nvSpPr>
              <p:cNvPr id="9" name="矩形 8"/>
              <p:cNvSpPr>
                <a:spLocks noRot="1" noChangeAspect="1" noMove="1" noResize="1" noEditPoints="1" noAdjustHandles="1" noChangeArrowheads="1" noChangeShapeType="1" noTextEdit="1"/>
              </p:cNvSpPr>
              <p:nvPr/>
            </p:nvSpPr>
            <p:spPr>
              <a:xfrm>
                <a:off x="2284092" y="1790514"/>
                <a:ext cx="2417137" cy="523220"/>
              </a:xfrm>
              <a:prstGeom prst="rect">
                <a:avLst/>
              </a:prstGeom>
              <a:blipFill>
                <a:blip r:embed="rId3"/>
                <a:stretch>
                  <a:fillRect/>
                </a:stretch>
              </a:blipFill>
            </p:spPr>
            <p:txBody>
              <a:bodyPr/>
              <a:lstStyle/>
              <a:p>
                <a:r>
                  <a:rPr lang="zh-CN" altLang="en-US">
                    <a:noFill/>
                  </a:rPr>
                  <a:t> </a:t>
                </a:r>
              </a:p>
            </p:txBody>
          </p:sp>
        </mc:Fallback>
      </mc:AlternateContent>
      <p:sp>
        <p:nvSpPr>
          <p:cNvPr id="6" name="矩形 5"/>
          <p:cNvSpPr/>
          <p:nvPr/>
        </p:nvSpPr>
        <p:spPr>
          <a:xfrm>
            <a:off x="810417" y="4394274"/>
            <a:ext cx="8443337"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28600" indent="-228600" algn="just">
              <a:lnSpc>
                <a:spcPct val="90000"/>
              </a:lnSpc>
              <a:spcBef>
                <a:spcPct val="50000"/>
              </a:spcBef>
              <a:buClr>
                <a:srgbClr val="0000FF"/>
              </a:buClr>
            </a:pPr>
            <a:r>
              <a:rPr lang="zh-CN" altLang="en-US" sz="2800" dirty="0">
                <a:solidFill>
                  <a:srgbClr val="0000FF"/>
                </a:solidFill>
                <a:latin typeface="+mn-lt"/>
                <a:ea typeface="+mn-ea"/>
              </a:rPr>
              <a:t>上式表示小车与人反向运动。人相对于小车的速度为</a:t>
            </a:r>
          </a:p>
        </p:txBody>
      </p:sp>
      <p:sp>
        <p:nvSpPr>
          <p:cNvPr id="10" name="矩形 9"/>
          <p:cNvSpPr/>
          <p:nvPr/>
        </p:nvSpPr>
        <p:spPr>
          <a:xfrm>
            <a:off x="6486214" y="1888133"/>
            <a:ext cx="1145978"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28600" indent="-228600" algn="just">
              <a:lnSpc>
                <a:spcPct val="90000"/>
              </a:lnSpc>
              <a:spcBef>
                <a:spcPct val="50000"/>
              </a:spcBef>
              <a:buClr>
                <a:srgbClr val="0000FF"/>
              </a:buClr>
            </a:pPr>
            <a:r>
              <a:rPr lang="en-US" altLang="zh-CN" sz="2800" dirty="0">
                <a:solidFill>
                  <a:srgbClr val="0000FF"/>
                </a:solidFill>
                <a:latin typeface="+mn-lt"/>
                <a:ea typeface="+mn-ea"/>
              </a:rPr>
              <a:t>(1)</a:t>
            </a:r>
            <a:endParaRPr lang="zh-CN" altLang="en-US"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12" name="矩形 11"/>
              <p:cNvSpPr/>
              <p:nvPr/>
            </p:nvSpPr>
            <p:spPr>
              <a:xfrm>
                <a:off x="2549709" y="3453415"/>
                <a:ext cx="1885901" cy="8274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𝑉</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𝑚</m:t>
                          </m:r>
                        </m:num>
                        <m:den>
                          <m:r>
                            <a:rPr lang="en-US" altLang="zh-CN" sz="2800" b="0" i="1" smtClean="0">
                              <a:solidFill>
                                <a:srgbClr val="0000FF"/>
                              </a:solidFill>
                              <a:latin typeface="Cambria Math" panose="02040503050406030204" pitchFamily="18" charset="0"/>
                            </a:rPr>
                            <m:t>𝑀</m:t>
                          </m:r>
                        </m:den>
                      </m:f>
                      <m:r>
                        <a:rPr lang="en-US" altLang="zh-CN" sz="2800" b="0" i="1" smtClean="0">
                          <a:solidFill>
                            <a:srgbClr val="0000FF"/>
                          </a:solidFill>
                          <a:latin typeface="Cambria Math" panose="02040503050406030204" pitchFamily="18" charset="0"/>
                        </a:rPr>
                        <m:t>𝑣</m:t>
                      </m:r>
                    </m:oMath>
                  </m:oMathPara>
                </a14:m>
                <a:endParaRPr lang="zh-CN" altLang="en-US" sz="2800" i="1" dirty="0">
                  <a:latin typeface="+mn-lt"/>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2549709" y="3453415"/>
                <a:ext cx="1885901" cy="82747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737319" y="5019866"/>
                <a:ext cx="3718134"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solidFill>
                                <a:srgbClr val="0000FF"/>
                              </a:solidFill>
                              <a:latin typeface="Cambria Math"/>
                            </a:rPr>
                          </m:ctrlPr>
                        </m:sSupPr>
                        <m:e>
                          <m:r>
                            <a:rPr lang="en-US" altLang="zh-CN" sz="2800" b="0" i="1" smtClean="0">
                              <a:solidFill>
                                <a:srgbClr val="0000FF"/>
                              </a:solidFill>
                              <a:latin typeface="Cambria Math" panose="02040503050406030204" pitchFamily="18" charset="0"/>
                            </a:rPr>
                            <m:t>𝑣</m:t>
                          </m:r>
                        </m:e>
                        <m:sup>
                          <m:r>
                            <a:rPr lang="en-US" altLang="zh-CN" sz="2800" b="0" i="1" smtClean="0">
                              <a:solidFill>
                                <a:srgbClr val="0000FF"/>
                              </a:solidFill>
                              <a:latin typeface="Cambria Math" panose="02040503050406030204" pitchFamily="18" charset="0"/>
                            </a:rPr>
                            <m:t>′</m:t>
                          </m:r>
                        </m:sup>
                      </m:sSup>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𝑣</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𝑉</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𝑀</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𝑚</m:t>
                          </m:r>
                        </m:num>
                        <m:den>
                          <m:r>
                            <a:rPr lang="en-US" altLang="zh-CN" sz="2800" b="0" i="1" smtClean="0">
                              <a:solidFill>
                                <a:srgbClr val="0000FF"/>
                              </a:solidFill>
                              <a:latin typeface="Cambria Math" panose="02040503050406030204" pitchFamily="18" charset="0"/>
                            </a:rPr>
                            <m:t>𝑀</m:t>
                          </m:r>
                        </m:den>
                      </m:f>
                      <m:r>
                        <a:rPr lang="en-US" altLang="zh-CN" sz="2800" b="0" i="1" smtClean="0">
                          <a:solidFill>
                            <a:srgbClr val="0000FF"/>
                          </a:solidFill>
                          <a:latin typeface="Cambria Math" panose="02040503050406030204" pitchFamily="18" charset="0"/>
                        </a:rPr>
                        <m:t>𝑣</m:t>
                      </m:r>
                    </m:oMath>
                  </m:oMathPara>
                </a14:m>
                <a:endParaRPr lang="zh-CN" altLang="en-US" sz="2800" i="1" dirty="0">
                  <a:latin typeface="+mn-lt"/>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2737319" y="5019866"/>
                <a:ext cx="3718134" cy="896143"/>
              </a:xfrm>
              <a:prstGeom prst="rect">
                <a:avLst/>
              </a:prstGeom>
              <a:blipFill>
                <a:blip r:embed="rId5"/>
                <a:stretch>
                  <a:fillRect/>
                </a:stretch>
              </a:blipFill>
            </p:spPr>
            <p:txBody>
              <a:bodyPr/>
              <a:lstStyle/>
              <a:p>
                <a:r>
                  <a:rPr lang="zh-CN" altLang="en-US">
                    <a:noFill/>
                  </a:rPr>
                  <a:t> </a:t>
                </a:r>
              </a:p>
            </p:txBody>
          </p:sp>
        </mc:Fallback>
      </mc:AlternateContent>
      <p:sp>
        <p:nvSpPr>
          <p:cNvPr id="11" name="矩形 10"/>
          <p:cNvSpPr/>
          <p:nvPr/>
        </p:nvSpPr>
        <p:spPr>
          <a:xfrm>
            <a:off x="709961" y="624166"/>
            <a:ext cx="7982535"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90000"/>
              </a:lnSpc>
              <a:spcBef>
                <a:spcPct val="50000"/>
              </a:spcBef>
              <a:buClr>
                <a:srgbClr val="0000FF"/>
              </a:buClr>
            </a:pPr>
            <a:r>
              <a:rPr lang="zh-CN" altLang="en-US" sz="2800" dirty="0">
                <a:solidFill>
                  <a:srgbClr val="0000FF"/>
                </a:solidFill>
                <a:latin typeface="+mn-lt"/>
                <a:ea typeface="+mn-ea"/>
              </a:rPr>
              <a:t>解：因人和小车这一系统沿水平方向的合外力等于零，所以应用动量守恒定律得</a:t>
            </a:r>
          </a:p>
        </p:txBody>
      </p:sp>
    </p:spTree>
    <p:extLst>
      <p:ext uri="{BB962C8B-B14F-4D97-AF65-F5344CB8AC3E}">
        <p14:creationId xmlns:p14="http://schemas.microsoft.com/office/powerpoint/2010/main" val="295021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6" grpId="0"/>
      <p:bldP spid="10" grpId="0"/>
      <p:bldP spid="12" grpId="0"/>
      <p:bldP spid="13" grpId="0"/>
      <p:bldP spid="1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p:cNvSpPr txBox="1"/>
              <p:nvPr/>
            </p:nvSpPr>
            <p:spPr>
              <a:xfrm>
                <a:off x="1598750" y="1216717"/>
                <a:ext cx="1777025" cy="96353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𝑙</m:t>
                      </m:r>
                      <m:r>
                        <a:rPr lang="en-US" altLang="zh-CN" sz="2800" b="0" i="1" smtClean="0">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a:ea typeface="+mn-ea"/>
                            </a:rPr>
                          </m:ctrlPr>
                        </m:naryPr>
                        <m:sub>
                          <m:r>
                            <m:rPr>
                              <m:brk m:alnAt="23"/>
                            </m:rP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𝑡</m:t>
                          </m:r>
                        </m:sup>
                        <m:e>
                          <m:sSup>
                            <m:sSupPr>
                              <m:ctrlPr>
                                <a:rPr lang="en-US" altLang="zh-CN" sz="2800" b="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𝑣</m:t>
                              </m:r>
                            </m:e>
                            <m:sup>
                              <m:r>
                                <a:rPr lang="en-US" altLang="zh-CN" sz="2800" b="0" i="1" smtClean="0">
                                  <a:solidFill>
                                    <a:srgbClr val="0000FF"/>
                                  </a:solidFill>
                                  <a:latin typeface="Cambria Math" panose="02040503050406030204" pitchFamily="18" charset="0"/>
                                  <a:ea typeface="+mn-ea"/>
                                </a:rPr>
                                <m:t>′</m:t>
                              </m:r>
                            </m:sup>
                          </m:sSup>
                          <m:r>
                            <a:rPr lang="en-US" altLang="zh-CN" sz="2800" b="0" i="1" smtClean="0">
                              <a:solidFill>
                                <a:srgbClr val="0000FF"/>
                              </a:solidFill>
                              <a:latin typeface="Cambria Math" panose="02040503050406030204" pitchFamily="18" charset="0"/>
                              <a:ea typeface="+mn-ea"/>
                            </a:rPr>
                            <m:t>𝑑𝑡</m:t>
                          </m:r>
                        </m:e>
                      </m:nary>
                    </m:oMath>
                  </m:oMathPara>
                </a14:m>
                <a:endParaRPr lang="zh-CN" altLang="en-US" sz="2800" dirty="0">
                  <a:solidFill>
                    <a:srgbClr val="0000FF"/>
                  </a:solidFill>
                  <a:latin typeface="+mn-lt"/>
                  <a:ea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598750" y="1216717"/>
                <a:ext cx="1777025" cy="963534"/>
              </a:xfrm>
              <a:prstGeom prst="rect">
                <a:avLst/>
              </a:prstGeom>
              <a:blipFill>
                <a:blip r:embed="rId2"/>
                <a:stretch>
                  <a:fillRect/>
                </a:stretch>
              </a:blipFill>
            </p:spPr>
            <p:txBody>
              <a:bodyPr/>
              <a:lstStyle/>
              <a:p>
                <a:r>
                  <a:rPr lang="zh-CN" altLang="en-US">
                    <a:noFill/>
                  </a:rPr>
                  <a:t> </a:t>
                </a:r>
              </a:p>
            </p:txBody>
          </p:sp>
        </mc:Fallback>
      </mc:AlternateContent>
      <p:sp>
        <p:nvSpPr>
          <p:cNvPr id="8" name="矩形 7"/>
          <p:cNvSpPr/>
          <p:nvPr/>
        </p:nvSpPr>
        <p:spPr>
          <a:xfrm>
            <a:off x="961409" y="2473554"/>
            <a:ext cx="759583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90000"/>
              </a:lnSpc>
            </a:pPr>
            <a:r>
              <a:rPr kumimoji="1" lang="zh-CN" altLang="en-US" sz="2800" dirty="0">
                <a:solidFill>
                  <a:srgbClr val="0000FF"/>
                </a:solidFill>
                <a:latin typeface="+mn-lt"/>
                <a:ea typeface="+mn-ea"/>
              </a:rPr>
              <a:t>在这段时间内，人相对于地面走过的距离为</a:t>
            </a:r>
          </a:p>
        </p:txBody>
      </p:sp>
      <mc:AlternateContent xmlns:mc="http://schemas.openxmlformats.org/markup-compatibility/2006" xmlns:a14="http://schemas.microsoft.com/office/drawing/2010/main">
        <mc:Choice Requires="a14">
          <p:sp>
            <p:nvSpPr>
              <p:cNvPr id="9" name="矩形 8"/>
              <p:cNvSpPr/>
              <p:nvPr/>
            </p:nvSpPr>
            <p:spPr>
              <a:xfrm>
                <a:off x="961409" y="627504"/>
                <a:ext cx="6563976" cy="4801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p>
                <a:pPr marL="228600" indent="-228600" algn="just">
                  <a:lnSpc>
                    <a:spcPct val="90000"/>
                  </a:lnSpc>
                </a:pPr>
                <a:r>
                  <a:rPr kumimoji="1" lang="zh-CN" altLang="en-US" sz="2800" dirty="0">
                    <a:solidFill>
                      <a:srgbClr val="0000FF"/>
                    </a:solidFill>
                    <a:latin typeface="+mn-lt"/>
                    <a:ea typeface="+mn-ea"/>
                  </a:rPr>
                  <a:t>设人在时间</a:t>
                </a:r>
                <a14:m>
                  <m:oMath xmlns:m="http://schemas.openxmlformats.org/officeDocument/2006/math">
                    <m:r>
                      <a:rPr kumimoji="1" lang="en-US" altLang="zh-CN" sz="2800" smtClean="0">
                        <a:solidFill>
                          <a:srgbClr val="0000FF"/>
                        </a:solidFill>
                        <a:latin typeface="Cambria Math" panose="02040503050406030204" pitchFamily="18" charset="0"/>
                        <a:ea typeface="+mn-ea"/>
                      </a:rPr>
                      <m:t>𝑡</m:t>
                    </m:r>
                  </m:oMath>
                </a14:m>
                <a:r>
                  <a:rPr kumimoji="1" lang="zh-CN" altLang="en-US" sz="2800" dirty="0">
                    <a:solidFill>
                      <a:srgbClr val="0000FF"/>
                    </a:solidFill>
                    <a:latin typeface="+mn-lt"/>
                    <a:ea typeface="+mn-ea"/>
                  </a:rPr>
                  <a:t>内在小车上走完车长</a:t>
                </a:r>
                <a14:m>
                  <m:oMath xmlns:m="http://schemas.openxmlformats.org/officeDocument/2006/math">
                    <m:r>
                      <a:rPr kumimoji="1" lang="en-US" altLang="zh-CN" sz="2800" smtClean="0">
                        <a:solidFill>
                          <a:srgbClr val="0000FF"/>
                        </a:solidFill>
                        <a:latin typeface="Cambria Math" panose="02040503050406030204" pitchFamily="18" charset="0"/>
                        <a:ea typeface="+mn-ea"/>
                      </a:rPr>
                      <m:t>𝑙</m:t>
                    </m:r>
                  </m:oMath>
                </a14:m>
                <a:r>
                  <a:rPr kumimoji="1" lang="zh-CN" altLang="en-US" sz="2800" dirty="0">
                    <a:solidFill>
                      <a:srgbClr val="0000FF"/>
                    </a:solidFill>
                    <a:latin typeface="+mn-lt"/>
                    <a:ea typeface="+mn-ea"/>
                  </a:rPr>
                  <a:t>，则有</a:t>
                </a:r>
              </a:p>
            </p:txBody>
          </p:sp>
        </mc:Choice>
        <mc:Fallback xmlns="">
          <p:sp>
            <p:nvSpPr>
              <p:cNvPr id="9" name="矩形 8"/>
              <p:cNvSpPr>
                <a:spLocks noRot="1" noChangeAspect="1" noMove="1" noResize="1" noEditPoints="1" noAdjustHandles="1" noChangeArrowheads="1" noChangeShapeType="1" noTextEdit="1"/>
              </p:cNvSpPr>
              <p:nvPr/>
            </p:nvSpPr>
            <p:spPr>
              <a:xfrm>
                <a:off x="961409" y="627504"/>
                <a:ext cx="6563976" cy="480131"/>
              </a:xfrm>
              <a:prstGeom prst="rect">
                <a:avLst/>
              </a:prstGeom>
              <a:blipFill>
                <a:blip r:embed="rId3"/>
                <a:stretch>
                  <a:fillRect l="-1952" t="-22785" r="-465" b="-341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 name="矩形 9"/>
          <p:cNvSpPr/>
          <p:nvPr/>
        </p:nvSpPr>
        <p:spPr>
          <a:xfrm>
            <a:off x="961409" y="4380460"/>
            <a:ext cx="60960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90000"/>
              </a:lnSpc>
            </a:pPr>
            <a:r>
              <a:rPr kumimoji="1" lang="zh-CN" altLang="en-US" sz="2800" dirty="0">
                <a:solidFill>
                  <a:srgbClr val="0000FF"/>
                </a:solidFill>
                <a:latin typeface="+mn-lt"/>
                <a:ea typeface="+mn-ea"/>
              </a:rPr>
              <a:t>所以</a:t>
            </a:r>
          </a:p>
        </p:txBody>
      </p:sp>
      <p:sp>
        <p:nvSpPr>
          <p:cNvPr id="11" name="矩形 10"/>
          <p:cNvSpPr/>
          <p:nvPr/>
        </p:nvSpPr>
        <p:spPr>
          <a:xfrm>
            <a:off x="961409" y="5419387"/>
            <a:ext cx="413446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90000"/>
              </a:lnSpc>
            </a:pPr>
            <a:r>
              <a:rPr kumimoji="1" lang="zh-CN" altLang="en-US" sz="2800" dirty="0">
                <a:solidFill>
                  <a:srgbClr val="0000FF"/>
                </a:solidFill>
                <a:latin typeface="+mn-lt"/>
                <a:ea typeface="+mn-ea"/>
              </a:rPr>
              <a:t>所以，小车移动的距离为</a:t>
            </a:r>
          </a:p>
        </p:txBody>
      </p:sp>
      <mc:AlternateContent xmlns:mc="http://schemas.openxmlformats.org/markup-compatibility/2006" xmlns:a14="http://schemas.microsoft.com/office/drawing/2010/main">
        <mc:Choice Requires="a14">
          <p:sp>
            <p:nvSpPr>
              <p:cNvPr id="13" name="文本框 12"/>
              <p:cNvSpPr txBox="1"/>
              <p:nvPr/>
            </p:nvSpPr>
            <p:spPr>
              <a:xfrm>
                <a:off x="3432059" y="1220783"/>
                <a:ext cx="2592505" cy="96353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a:ea typeface="+mn-ea"/>
                            </a:rPr>
                          </m:ctrlPr>
                        </m:naryPr>
                        <m:sub>
                          <m:r>
                            <m:rPr>
                              <m:brk m:alnAt="23"/>
                            </m:rP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𝑡</m:t>
                          </m:r>
                        </m:sup>
                        <m:e>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𝑀</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num>
                            <m:den>
                              <m:r>
                                <a:rPr lang="en-US" altLang="zh-CN" sz="2800" i="1">
                                  <a:solidFill>
                                    <a:srgbClr val="0000FF"/>
                                  </a:solidFill>
                                  <a:latin typeface="Cambria Math" panose="02040503050406030204" pitchFamily="18" charset="0"/>
                                </a:rPr>
                                <m:t>𝑀</m:t>
                              </m:r>
                            </m:den>
                          </m:f>
                          <m:r>
                            <a:rPr lang="en-US" altLang="zh-CN" sz="2800" i="1">
                              <a:solidFill>
                                <a:srgbClr val="0000FF"/>
                              </a:solidFill>
                              <a:latin typeface="Cambria Math" panose="02040503050406030204" pitchFamily="18" charset="0"/>
                            </a:rPr>
                            <m:t>𝑣</m:t>
                          </m:r>
                          <m:r>
                            <a:rPr lang="en-US" altLang="zh-CN" sz="2800" b="0" i="1" smtClean="0">
                              <a:solidFill>
                                <a:srgbClr val="0000FF"/>
                              </a:solidFill>
                              <a:latin typeface="Cambria Math" panose="02040503050406030204" pitchFamily="18" charset="0"/>
                              <a:ea typeface="+mn-ea"/>
                            </a:rPr>
                            <m:t>𝑑𝑡</m:t>
                          </m:r>
                        </m:e>
                      </m:nary>
                    </m:oMath>
                  </m:oMathPara>
                </a14:m>
                <a:endParaRPr lang="zh-CN" altLang="en-US" sz="2800" dirty="0">
                  <a:solidFill>
                    <a:srgbClr val="0000FF"/>
                  </a:solidFill>
                  <a:latin typeface="+mn-lt"/>
                  <a:ea typeface="+mn-ea"/>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3432059" y="1220783"/>
                <a:ext cx="2592505" cy="96353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6024564" y="1229972"/>
                <a:ext cx="2532681" cy="96353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𝑀</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num>
                        <m:den>
                          <m:r>
                            <a:rPr lang="en-US" altLang="zh-CN" sz="2800" i="1">
                              <a:solidFill>
                                <a:srgbClr val="0000FF"/>
                              </a:solidFill>
                              <a:latin typeface="Cambria Math" panose="02040503050406030204" pitchFamily="18" charset="0"/>
                            </a:rPr>
                            <m:t>𝑀</m:t>
                          </m:r>
                        </m:den>
                      </m:f>
                      <m:nary>
                        <m:naryPr>
                          <m:ctrlPr>
                            <a:rPr lang="en-US" altLang="zh-CN" sz="2800" b="0" i="1" smtClean="0">
                              <a:solidFill>
                                <a:srgbClr val="0000FF"/>
                              </a:solidFill>
                              <a:latin typeface="Cambria Math"/>
                              <a:ea typeface="+mn-ea"/>
                            </a:rPr>
                          </m:ctrlPr>
                        </m:naryPr>
                        <m:sub>
                          <m:r>
                            <m:rPr>
                              <m:brk m:alnAt="23"/>
                            </m:rP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𝑡</m:t>
                          </m:r>
                        </m:sup>
                        <m:e>
                          <m:r>
                            <a:rPr lang="en-US" altLang="zh-CN" sz="2800" i="1">
                              <a:solidFill>
                                <a:srgbClr val="0000FF"/>
                              </a:solidFill>
                              <a:latin typeface="Cambria Math" panose="02040503050406030204" pitchFamily="18" charset="0"/>
                            </a:rPr>
                            <m:t>𝑣</m:t>
                          </m:r>
                          <m:r>
                            <a:rPr lang="en-US" altLang="zh-CN" sz="2800" b="0" i="1" smtClean="0">
                              <a:solidFill>
                                <a:srgbClr val="0000FF"/>
                              </a:solidFill>
                              <a:latin typeface="Cambria Math" panose="02040503050406030204" pitchFamily="18" charset="0"/>
                              <a:ea typeface="+mn-ea"/>
                            </a:rPr>
                            <m:t>𝑑𝑡</m:t>
                          </m:r>
                        </m:e>
                      </m:nary>
                    </m:oMath>
                  </m:oMathPara>
                </a14:m>
                <a:endParaRPr lang="zh-CN" altLang="en-US" sz="2800" dirty="0">
                  <a:solidFill>
                    <a:srgbClr val="0000FF"/>
                  </a:solidFill>
                  <a:latin typeface="+mn-lt"/>
                  <a:ea typeface="+mn-ea"/>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6024564" y="1229972"/>
                <a:ext cx="2532681" cy="96353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2569770" y="3029078"/>
                <a:ext cx="1724575" cy="96353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𝑥</m:t>
                      </m:r>
                      <m:r>
                        <a:rPr lang="en-US" altLang="zh-CN" sz="2800" b="0" i="1" smtClean="0">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a:ea typeface="+mn-ea"/>
                            </a:rPr>
                          </m:ctrlPr>
                        </m:naryPr>
                        <m:sub>
                          <m:r>
                            <m:rPr>
                              <m:brk m:alnAt="23"/>
                            </m:rP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𝑡</m:t>
                          </m:r>
                        </m:sup>
                        <m:e>
                          <m:r>
                            <a:rPr lang="en-US" altLang="zh-CN" sz="2800" i="1">
                              <a:solidFill>
                                <a:srgbClr val="0000FF"/>
                              </a:solidFill>
                              <a:latin typeface="Cambria Math" panose="02040503050406030204" pitchFamily="18" charset="0"/>
                            </a:rPr>
                            <m:t>𝑣</m:t>
                          </m:r>
                          <m:r>
                            <a:rPr lang="en-US" altLang="zh-CN" sz="2800" b="0" i="1" smtClean="0">
                              <a:solidFill>
                                <a:srgbClr val="0000FF"/>
                              </a:solidFill>
                              <a:latin typeface="Cambria Math" panose="02040503050406030204" pitchFamily="18" charset="0"/>
                              <a:ea typeface="+mn-ea"/>
                            </a:rPr>
                            <m:t>𝑑𝑡</m:t>
                          </m:r>
                        </m:e>
                      </m:nary>
                    </m:oMath>
                  </m:oMathPara>
                </a14:m>
                <a:endParaRPr lang="zh-CN" altLang="en-US" sz="2800" dirty="0">
                  <a:solidFill>
                    <a:srgbClr val="0000FF"/>
                  </a:solidFill>
                  <a:latin typeface="+mn-lt"/>
                  <a:ea typeface="+mn-ea"/>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2569770" y="3029078"/>
                <a:ext cx="1724575" cy="96353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2124451" y="4207912"/>
                <a:ext cx="1808380" cy="82522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𝑥</m:t>
                      </m:r>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𝑀</m:t>
                          </m:r>
                          <m:r>
                            <a:rPr lang="en-US" altLang="zh-CN" sz="2800" b="0" i="1" smtClean="0">
                              <a:solidFill>
                                <a:srgbClr val="0000FF"/>
                              </a:solidFill>
                              <a:latin typeface="Cambria Math" panose="02040503050406030204" pitchFamily="18" charset="0"/>
                            </a:rPr>
                            <m:t>𝑙</m:t>
                          </m:r>
                        </m:num>
                        <m:den>
                          <m:r>
                            <a:rPr lang="en-US" altLang="zh-CN" sz="2800" i="1">
                              <a:solidFill>
                                <a:srgbClr val="0000FF"/>
                              </a:solidFill>
                              <a:latin typeface="Cambria Math" panose="02040503050406030204" pitchFamily="18" charset="0"/>
                            </a:rPr>
                            <m:t>𝑀</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𝑚</m:t>
                          </m:r>
                        </m:den>
                      </m:f>
                    </m:oMath>
                  </m:oMathPara>
                </a14:m>
                <a:endParaRPr lang="zh-CN" altLang="en-US" sz="2800" dirty="0">
                  <a:solidFill>
                    <a:srgbClr val="0000FF"/>
                  </a:solidFill>
                  <a:latin typeface="+mn-lt"/>
                  <a:ea typeface="+mn-ea"/>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2124451" y="4207912"/>
                <a:ext cx="1808380" cy="82522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5130881" y="5219210"/>
                <a:ext cx="3067699" cy="82522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𝑋</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𝑙</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𝑥</m:t>
                      </m:r>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𝑚𝑙</m:t>
                          </m:r>
                        </m:num>
                        <m:den>
                          <m:r>
                            <a:rPr lang="en-US" altLang="zh-CN" sz="2800" i="1">
                              <a:solidFill>
                                <a:srgbClr val="0000FF"/>
                              </a:solidFill>
                              <a:latin typeface="Cambria Math" panose="02040503050406030204" pitchFamily="18" charset="0"/>
                            </a:rPr>
                            <m:t>𝑀</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𝑚</m:t>
                          </m:r>
                        </m:den>
                      </m:f>
                    </m:oMath>
                  </m:oMathPara>
                </a14:m>
                <a:endParaRPr lang="zh-CN" altLang="en-US" sz="2800" dirty="0">
                  <a:solidFill>
                    <a:srgbClr val="0000FF"/>
                  </a:solidFill>
                  <a:latin typeface="+mn-lt"/>
                  <a:ea typeface="+mn-ea"/>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5130881" y="5219210"/>
                <a:ext cx="3067699" cy="825226"/>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580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P spid="11" grpId="0"/>
      <p:bldP spid="13" grpId="0"/>
      <p:bldP spid="14" grpId="0"/>
      <p:bldP spid="15" grpId="0"/>
      <p:bldP spid="16" grpId="0"/>
      <p:bldP spid="1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QQ图片20160304210126.png"/>
          <p:cNvPicPr>
            <a:picLocks noChangeAspect="1"/>
          </p:cNvPicPr>
          <p:nvPr/>
        </p:nvPicPr>
        <p:blipFill rotWithShape="1">
          <a:blip r:embed="rId2">
            <a:extLst>
              <a:ext uri="{28A0092B-C50C-407E-A947-70E740481C1C}">
                <a14:useLocalDpi xmlns:a14="http://schemas.microsoft.com/office/drawing/2010/main" val="0"/>
              </a:ext>
            </a:extLst>
          </a:blip>
          <a:srcRect b="16389"/>
          <a:stretch/>
        </p:blipFill>
        <p:spPr bwMode="auto">
          <a:xfrm>
            <a:off x="1735160" y="2468838"/>
            <a:ext cx="5996330" cy="3712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矩形 1"/>
              <p:cNvSpPr/>
              <p:nvPr/>
            </p:nvSpPr>
            <p:spPr>
              <a:xfrm>
                <a:off x="548640" y="536740"/>
                <a:ext cx="8973312" cy="16523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lnSpc>
                    <a:spcPct val="90000"/>
                  </a:lnSpc>
                </a:pPr>
                <a:r>
                  <a:rPr kumimoji="1" lang="zh-CN" altLang="en-US" sz="2800" dirty="0">
                    <a:solidFill>
                      <a:srgbClr val="0000FF"/>
                    </a:solidFill>
                    <a:latin typeface="+mn-lt"/>
                    <a:ea typeface="+mn-ea"/>
                  </a:rPr>
                  <a:t>例</a:t>
                </a:r>
                <a:r>
                  <a:rPr kumimoji="1" lang="en-US" altLang="zh-CN" sz="2800" dirty="0">
                    <a:solidFill>
                      <a:srgbClr val="0000FF"/>
                    </a:solidFill>
                    <a:latin typeface="+mn-lt"/>
                    <a:ea typeface="+mn-ea"/>
                  </a:rPr>
                  <a:t>1.17</a:t>
                </a:r>
                <a:r>
                  <a:rPr kumimoji="1" lang="zh-CN" altLang="en-US" sz="2800" dirty="0">
                    <a:solidFill>
                      <a:srgbClr val="0000FF"/>
                    </a:solidFill>
                    <a:latin typeface="+mn-lt"/>
                    <a:ea typeface="+mn-ea"/>
                  </a:rPr>
                  <a:t>：一个静止的物体炸裂成三块，其中两块具有相等的质量，且以相等的速率</a:t>
                </a:r>
                <a14:m>
                  <m:oMath xmlns:m="http://schemas.openxmlformats.org/officeDocument/2006/math">
                    <m:r>
                      <a:rPr kumimoji="1" lang="en-US" altLang="zh-CN" sz="2800" smtClean="0">
                        <a:solidFill>
                          <a:srgbClr val="0000FF"/>
                        </a:solidFill>
                        <a:latin typeface="Cambria Math" panose="02040503050406030204" pitchFamily="18" charset="0"/>
                        <a:ea typeface="+mn-ea"/>
                      </a:rPr>
                      <m:t>30</m:t>
                    </m:r>
                    <m:r>
                      <a:rPr kumimoji="1" lang="en-US" altLang="zh-CN" sz="2800">
                        <a:solidFill>
                          <a:srgbClr val="0000FF"/>
                        </a:solidFill>
                        <a:latin typeface="Cambria Math" panose="02040503050406030204" pitchFamily="18" charset="0"/>
                        <a:ea typeface="+mn-ea"/>
                      </a:rPr>
                      <m:t>𝑚</m:t>
                    </m:r>
                    <m:r>
                      <a:rPr kumimoji="1" lang="en-US" altLang="zh-CN" sz="2800" smtClean="0">
                        <a:solidFill>
                          <a:srgbClr val="0000FF"/>
                        </a:solidFill>
                        <a:latin typeface="Cambria Math" panose="02040503050406030204" pitchFamily="18" charset="0"/>
                        <a:ea typeface="+mn-ea"/>
                      </a:rPr>
                      <m:t>∙</m:t>
                    </m:r>
                    <m:sSup>
                      <m:sSupPr>
                        <m:ctrlPr>
                          <a:rPr kumimoji="1" lang="en-US" altLang="zh-CN" sz="2800" i="1" smtClean="0">
                            <a:solidFill>
                              <a:srgbClr val="0000FF"/>
                            </a:solidFill>
                            <a:latin typeface="Cambria Math"/>
                            <a:ea typeface="+mn-ea"/>
                          </a:rPr>
                        </m:ctrlPr>
                      </m:sSupPr>
                      <m:e>
                        <m:r>
                          <a:rPr kumimoji="1" lang="en-US" altLang="zh-CN" sz="2800" smtClean="0">
                            <a:solidFill>
                              <a:srgbClr val="0000FF"/>
                            </a:solidFill>
                            <a:latin typeface="Cambria Math" panose="02040503050406030204" pitchFamily="18" charset="0"/>
                            <a:ea typeface="+mn-ea"/>
                          </a:rPr>
                          <m:t>𝑠</m:t>
                        </m:r>
                      </m:e>
                      <m:sup>
                        <m:r>
                          <a:rPr kumimoji="1" lang="en-US" altLang="zh-CN" sz="2800" smtClean="0">
                            <a:solidFill>
                              <a:srgbClr val="0000FF"/>
                            </a:solidFill>
                            <a:latin typeface="Cambria Math" panose="02040503050406030204" pitchFamily="18" charset="0"/>
                            <a:ea typeface="+mn-ea"/>
                          </a:rPr>
                          <m:t>−1</m:t>
                        </m:r>
                      </m:sup>
                    </m:sSup>
                  </m:oMath>
                </a14:m>
                <a:r>
                  <a:rPr kumimoji="1" lang="zh-CN" altLang="en-US" sz="2800" dirty="0">
                    <a:solidFill>
                      <a:srgbClr val="0000FF"/>
                    </a:solidFill>
                    <a:latin typeface="+mn-lt"/>
                    <a:ea typeface="+mn-ea"/>
                  </a:rPr>
                  <a:t>沿相互垂直的方向飞开，第三块的质量恰好等于这两块质量的总和，试求第三块的速度。</a:t>
                </a:r>
              </a:p>
            </p:txBody>
          </p:sp>
        </mc:Choice>
        <mc:Fallback xmlns="">
          <p:sp>
            <p:nvSpPr>
              <p:cNvPr id="2" name="矩形 1"/>
              <p:cNvSpPr>
                <a:spLocks noRot="1" noChangeAspect="1" noMove="1" noResize="1" noEditPoints="1" noAdjustHandles="1" noChangeArrowheads="1" noChangeShapeType="1" noTextEdit="1"/>
              </p:cNvSpPr>
              <p:nvPr/>
            </p:nvSpPr>
            <p:spPr>
              <a:xfrm>
                <a:off x="548640" y="536740"/>
                <a:ext cx="8973312" cy="1652312"/>
              </a:xfrm>
              <a:prstGeom prst="rect">
                <a:avLst/>
              </a:prstGeom>
              <a:blipFill>
                <a:blip r:embed="rId3"/>
                <a:stretch>
                  <a:fillRect l="-1359" t="-6273" r="-1359" b="-885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3934229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512617" y="2850189"/>
                <a:ext cx="4819874" cy="20313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lnSpc>
                    <a:spcPct val="90000"/>
                  </a:lnSpc>
                </a:pPr>
                <a:r>
                  <a:rPr kumimoji="1" lang="zh-CN" altLang="en-US" sz="2800" dirty="0">
                    <a:solidFill>
                      <a:srgbClr val="0000FF"/>
                    </a:solidFill>
                    <a:latin typeface="+mn-lt"/>
                    <a:ea typeface="+mn-ea"/>
                  </a:rPr>
                  <a:t>可见，这三个动量必处于同一平面内，且第三块的动量必和前两块合动量的大小相等，方向相反，如图所示。因</a:t>
                </a:r>
                <a14:m>
                  <m:oMath xmlns:m="http://schemas.openxmlformats.org/officeDocument/2006/math">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1</m:t>
                        </m:r>
                      </m:sub>
                    </m:sSub>
                  </m:oMath>
                </a14:m>
                <a:r>
                  <a:rPr kumimoji="1" lang="zh-CN" altLang="en-US" sz="2800" dirty="0">
                    <a:solidFill>
                      <a:srgbClr val="0000FF"/>
                    </a:solidFill>
                    <a:latin typeface="+mn-lt"/>
                    <a:ea typeface="+mn-ea"/>
                  </a:rPr>
                  <a:t>和</a:t>
                </a:r>
                <a14:m>
                  <m:oMath xmlns:m="http://schemas.openxmlformats.org/officeDocument/2006/math">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2</m:t>
                        </m:r>
                      </m:sub>
                    </m:sSub>
                  </m:oMath>
                </a14:m>
                <a:r>
                  <a:rPr kumimoji="1" lang="zh-CN" altLang="en-US" sz="2800" dirty="0">
                    <a:solidFill>
                      <a:srgbClr val="0000FF"/>
                    </a:solidFill>
                    <a:latin typeface="+mn-lt"/>
                    <a:ea typeface="+mn-ea"/>
                  </a:rPr>
                  <a:t>互相垂直，故</a:t>
                </a:r>
                <a:r>
                  <a:rPr kumimoji="1" lang="en-US" altLang="zh-CN" sz="2800" dirty="0">
                    <a:solidFill>
                      <a:srgbClr val="0000FF"/>
                    </a:solidFill>
                    <a:latin typeface="+mn-lt"/>
                    <a:ea typeface="+mn-ea"/>
                  </a:rPr>
                  <a:t>                                                                                         </a:t>
                </a:r>
                <a:r>
                  <a:rPr kumimoji="1" lang="zh-CN" altLang="en-US" sz="2800" dirty="0">
                    <a:solidFill>
                      <a:srgbClr val="0000FF"/>
                    </a:solidFill>
                    <a:latin typeface="+mn-lt"/>
                    <a:ea typeface="+mn-ea"/>
                  </a:rPr>
                  <a:t>                                                        </a:t>
                </a:r>
              </a:p>
            </p:txBody>
          </p:sp>
        </mc:Choice>
        <mc:Fallback xmlns="">
          <p:sp>
            <p:nvSpPr>
              <p:cNvPr id="2" name="矩形 1"/>
              <p:cNvSpPr>
                <a:spLocks noRot="1" noChangeAspect="1" noMove="1" noResize="1" noEditPoints="1" noAdjustHandles="1" noChangeArrowheads="1" noChangeShapeType="1" noTextEdit="1"/>
              </p:cNvSpPr>
              <p:nvPr/>
            </p:nvSpPr>
            <p:spPr>
              <a:xfrm>
                <a:off x="512617" y="2850189"/>
                <a:ext cx="4819874" cy="2031325"/>
              </a:xfrm>
              <a:prstGeom prst="rect">
                <a:avLst/>
              </a:prstGeom>
              <a:blipFill>
                <a:blip r:embed="rId2"/>
                <a:stretch>
                  <a:fillRect l="-2528" t="-5405" r="-2528" b="-75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矩形 3"/>
          <p:cNvSpPr/>
          <p:nvPr/>
        </p:nvSpPr>
        <p:spPr>
          <a:xfrm>
            <a:off x="512617" y="454430"/>
            <a:ext cx="8472921"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90000"/>
              </a:lnSpc>
            </a:pPr>
            <a:r>
              <a:rPr kumimoji="1" lang="zh-CN" altLang="en-US" sz="2800" dirty="0">
                <a:solidFill>
                  <a:srgbClr val="0000FF"/>
                </a:solidFill>
                <a:latin typeface="+mn-lt"/>
                <a:ea typeface="+mn-ea"/>
              </a:rPr>
              <a:t>解：取整个物体作为一个系统，炸裂是系统内力作用，由于在炸裂过程中其他外力同内力相比小得可以忽略，因此系统的动量守恒。炸裂前物体静止，动量为零。分成三块后，三块碎片的动量总和仍然等于零，即　　　　　　　　</a:t>
            </a:r>
            <a:endParaRPr kumimoji="1" lang="en-US" altLang="zh-CN"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6" name="矩形 5"/>
              <p:cNvSpPr/>
              <p:nvPr/>
            </p:nvSpPr>
            <p:spPr>
              <a:xfrm>
                <a:off x="1961287" y="2212463"/>
                <a:ext cx="44234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2</m:t>
                          </m:r>
                        </m:sub>
                      </m:sSub>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3</m:t>
                          </m:r>
                        </m:sub>
                      </m:sSub>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rPr>
                            <m:t>3</m:t>
                          </m:r>
                        </m:sub>
                      </m:sSub>
                      <m:r>
                        <a:rPr lang="en-US" altLang="zh-CN" sz="2800" b="0" i="1" smtClean="0">
                          <a:solidFill>
                            <a:srgbClr val="0000FF"/>
                          </a:solidFill>
                          <a:latin typeface="Cambria Math" panose="02040503050406030204" pitchFamily="18" charset="0"/>
                        </a:rPr>
                        <m:t>=0</m:t>
                      </m:r>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1961287" y="2212463"/>
                <a:ext cx="4423455" cy="523220"/>
              </a:xfrm>
              <a:prstGeom prst="rect">
                <a:avLst/>
              </a:prstGeom>
              <a:blipFill>
                <a:blip r:embed="rId3"/>
                <a:stretch>
                  <a:fillRect/>
                </a:stretch>
              </a:blipFill>
            </p:spPr>
            <p:txBody>
              <a:bodyPr/>
              <a:lstStyle/>
              <a:p>
                <a:r>
                  <a:rPr lang="zh-CN" altLang="en-US">
                    <a:noFill/>
                  </a:rPr>
                  <a:t> </a:t>
                </a:r>
              </a:p>
            </p:txBody>
          </p:sp>
        </mc:Fallback>
      </mc:AlternateContent>
      <p:pic>
        <p:nvPicPr>
          <p:cNvPr id="7" name="图片 6" descr="QQ图片20160304210126.png">
            <a:extLst>
              <a:ext uri="{FF2B5EF4-FFF2-40B4-BE49-F238E27FC236}">
                <a16:creationId xmlns:a16="http://schemas.microsoft.com/office/drawing/2014/main" xmlns="" id="{46F29CD1-096D-4B5C-8F1A-B484C84AA514}"/>
              </a:ext>
            </a:extLst>
          </p:cNvPr>
          <p:cNvPicPr>
            <a:picLocks noChangeAspect="1"/>
          </p:cNvPicPr>
          <p:nvPr/>
        </p:nvPicPr>
        <p:blipFill rotWithShape="1">
          <a:blip r:embed="rId4">
            <a:extLst>
              <a:ext uri="{28A0092B-C50C-407E-A947-70E740481C1C}">
                <a14:useLocalDpi xmlns:a14="http://schemas.microsoft.com/office/drawing/2010/main" val="0"/>
              </a:ext>
            </a:extLst>
          </a:blip>
          <a:srcRect b="16389"/>
          <a:stretch/>
        </p:blipFill>
        <p:spPr bwMode="auto">
          <a:xfrm>
            <a:off x="5987373" y="2735683"/>
            <a:ext cx="5996330" cy="3712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1" name="矩形 10"/>
              <p:cNvSpPr/>
              <p:nvPr/>
            </p:nvSpPr>
            <p:spPr>
              <a:xfrm>
                <a:off x="1961287" y="5162430"/>
                <a:ext cx="52395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a:rPr>
                          </m:ctrlPr>
                        </m:sSupPr>
                        <m:e>
                          <m:d>
                            <m:dPr>
                              <m:ctrlPr>
                                <a:rPr lang="en-US" altLang="zh-CN" sz="2800" i="1" smtClean="0">
                                  <a:solidFill>
                                    <a:srgbClr val="0000FF"/>
                                  </a:solidFill>
                                  <a:latin typeface="Cambria Math"/>
                                </a:rPr>
                              </m:ctrlPr>
                            </m:dPr>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3</m:t>
                                  </m:r>
                                </m:sub>
                              </m:s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3</m:t>
                                  </m:r>
                                </m:sub>
                              </m:sSub>
                            </m:e>
                          </m:d>
                        </m:e>
                        <m:sup>
                          <m:r>
                            <a:rPr lang="en-US" altLang="zh-CN" sz="2800" b="0" i="1" smtClean="0">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d>
                            <m:dPr>
                              <m:ctrlPr>
                                <a:rPr lang="en-US" altLang="zh-CN" sz="2800" i="1">
                                  <a:solidFill>
                                    <a:srgbClr val="0000FF"/>
                                  </a:solidFill>
                                  <a:latin typeface="Cambria Math"/>
                                </a:rPr>
                              </m:ctrlPr>
                            </m:dPr>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1</m:t>
                                  </m:r>
                                </m:sub>
                              </m:sSub>
                            </m:e>
                          </m:d>
                        </m:e>
                        <m:sup>
                          <m:r>
                            <a:rPr lang="en-US" altLang="zh-CN" sz="2800" i="1">
                              <a:solidFill>
                                <a:srgbClr val="0000FF"/>
                              </a:solidFill>
                              <a:latin typeface="Cambria Math" panose="02040503050406030204" pitchFamily="18" charset="0"/>
                            </a:rPr>
                            <m:t>2</m:t>
                          </m:r>
                        </m:sup>
                      </m:sSup>
                      <m:r>
                        <a:rPr lang="en-US" altLang="zh-CN" sz="2800" i="1" smtClean="0">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d>
                            <m:dPr>
                              <m:ctrlPr>
                                <a:rPr lang="en-US" altLang="zh-CN" sz="2800" i="1">
                                  <a:solidFill>
                                    <a:srgbClr val="0000FF"/>
                                  </a:solidFill>
                                  <a:latin typeface="Cambria Math"/>
                                </a:rPr>
                              </m:ctrlPr>
                            </m:dPr>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2</m:t>
                                  </m:r>
                                </m:sub>
                              </m:s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2</m:t>
                                  </m:r>
                                </m:sub>
                              </m:sSub>
                            </m:e>
                          </m:d>
                        </m:e>
                        <m:sup>
                          <m:r>
                            <a:rPr lang="en-US" altLang="zh-CN" sz="2800" i="1">
                              <a:solidFill>
                                <a:srgbClr val="0000FF"/>
                              </a:solidFill>
                              <a:latin typeface="Cambria Math" panose="02040503050406030204" pitchFamily="18" charset="0"/>
                            </a:rPr>
                            <m:t>2</m:t>
                          </m:r>
                        </m:sup>
                      </m:sSup>
                    </m:oMath>
                  </m:oMathPara>
                </a14:m>
                <a:endParaRPr lang="zh-CN" altLang="en-US" sz="2800" dirty="0"/>
              </a:p>
            </p:txBody>
          </p:sp>
        </mc:Choice>
        <mc:Fallback xmlns="">
          <p:sp>
            <p:nvSpPr>
              <p:cNvPr id="11" name="矩形 10"/>
              <p:cNvSpPr>
                <a:spLocks noRot="1" noChangeAspect="1" noMove="1" noResize="1" noEditPoints="1" noAdjustHandles="1" noChangeArrowheads="1" noChangeShapeType="1" noTextEdit="1"/>
              </p:cNvSpPr>
              <p:nvPr/>
            </p:nvSpPr>
            <p:spPr>
              <a:xfrm>
                <a:off x="1961287" y="5162430"/>
                <a:ext cx="5239511" cy="52322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9411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500"/>
                            </p:stCondLst>
                            <p:childTnLst>
                              <p:par>
                                <p:cTn id="19" presetID="22" presetClass="entr" presetSubtype="4"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34" name="Text Box 26"/>
          <p:cNvSpPr txBox="1">
            <a:spLocks noChangeArrowheads="1"/>
          </p:cNvSpPr>
          <p:nvPr/>
        </p:nvSpPr>
        <p:spPr bwMode="auto">
          <a:xfrm>
            <a:off x="2011287" y="1506049"/>
            <a:ext cx="55562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功是标量，力、位移是矢量 </a:t>
            </a:r>
          </a:p>
        </p:txBody>
      </p:sp>
      <p:pic>
        <p:nvPicPr>
          <p:cNvPr id="43035" name="Picture 27"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3651" y="4231076"/>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6" name="Picture 28"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3651" y="3305564"/>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7" name="Picture 29"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3651" y="2381639"/>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8" name="Picture 30"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3651" y="1456126"/>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9" name="Text Box 31"/>
          <p:cNvSpPr txBox="1">
            <a:spLocks noChangeArrowheads="1"/>
          </p:cNvSpPr>
          <p:nvPr/>
        </p:nvSpPr>
        <p:spPr bwMode="auto">
          <a:xfrm>
            <a:off x="2011288" y="2415685"/>
            <a:ext cx="46323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FF0000"/>
                </a:solidFill>
                <a:latin typeface="+mn-lt"/>
                <a:ea typeface="+mn-ea"/>
              </a:rPr>
              <a:t>功与参考系的选择有关 </a:t>
            </a:r>
          </a:p>
        </p:txBody>
      </p:sp>
      <p:sp>
        <p:nvSpPr>
          <p:cNvPr id="43040" name="Text Box 32"/>
          <p:cNvSpPr txBox="1">
            <a:spLocks noChangeArrowheads="1"/>
          </p:cNvSpPr>
          <p:nvPr/>
        </p:nvSpPr>
        <p:spPr bwMode="auto">
          <a:xfrm>
            <a:off x="2011287" y="3350724"/>
            <a:ext cx="6254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质点系内力作功之和可以不为零 </a:t>
            </a:r>
          </a:p>
        </p:txBody>
      </p:sp>
      <p:sp>
        <p:nvSpPr>
          <p:cNvPr id="43041" name="Text Box 33"/>
          <p:cNvSpPr txBox="1">
            <a:spLocks noChangeArrowheads="1"/>
          </p:cNvSpPr>
          <p:nvPr/>
        </p:nvSpPr>
        <p:spPr bwMode="auto">
          <a:xfrm>
            <a:off x="2011287" y="4312749"/>
            <a:ext cx="779389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合力所作的功等于各分力沿同一路径所作功的代数和 </a:t>
            </a:r>
          </a:p>
        </p:txBody>
      </p:sp>
      <p:sp>
        <p:nvSpPr>
          <p:cNvPr id="12"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FF"/>
                </a:solidFill>
                <a:latin typeface="+mn-lt"/>
                <a:ea typeface="+mn-ea"/>
              </a:rPr>
              <a:t>关于功的说明</a:t>
            </a:r>
          </a:p>
        </p:txBody>
      </p:sp>
      <mc:AlternateContent xmlns:mc="http://schemas.openxmlformats.org/markup-compatibility/2006" xmlns:a14="http://schemas.microsoft.com/office/drawing/2010/main">
        <mc:Choice Requires="a14">
          <p:sp>
            <p:nvSpPr>
              <p:cNvPr id="13" name="矩形 12"/>
              <p:cNvSpPr/>
              <p:nvPr/>
            </p:nvSpPr>
            <p:spPr>
              <a:xfrm>
                <a:off x="2441885" y="5283471"/>
                <a:ext cx="5198859" cy="1135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bHide m:val="on"/>
                          <m:supHide m:val="on"/>
                          <m:ctrlPr>
                            <a:rPr lang="en-US" altLang="zh-CN" sz="2800" b="0" i="1" smtClean="0">
                              <a:solidFill>
                                <a:srgbClr val="0000FF"/>
                              </a:solidFill>
                              <a:latin typeface="Cambria Math"/>
                              <a:ea typeface="Cambria Math" panose="02040503050406030204" pitchFamily="18" charset="0"/>
                            </a:rPr>
                          </m:ctrlPr>
                        </m:naryPr>
                        <m:sub/>
                        <m:sup/>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e>
                      </m:nary>
                    </m:oMath>
                  </m:oMathPara>
                </a14:m>
                <a:endParaRPr lang="zh-CN" altLang="en-US" sz="2800" dirty="0"/>
              </a:p>
            </p:txBody>
          </p:sp>
        </mc:Choice>
        <mc:Fallback xmlns="">
          <p:sp>
            <p:nvSpPr>
              <p:cNvPr id="13" name="矩形 12"/>
              <p:cNvSpPr>
                <a:spLocks noRot="1" noChangeAspect="1" noMove="1" noResize="1" noEditPoints="1" noAdjustHandles="1" noChangeArrowheads="1" noChangeShapeType="1" noTextEdit="1"/>
              </p:cNvSpPr>
              <p:nvPr/>
            </p:nvSpPr>
            <p:spPr>
              <a:xfrm>
                <a:off x="2441885" y="5283471"/>
                <a:ext cx="5198859" cy="1135696"/>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0231294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3038"/>
                                        </p:tgtEl>
                                        <p:attrNameLst>
                                          <p:attrName>style.visibility</p:attrName>
                                        </p:attrNameLst>
                                      </p:cBhvr>
                                      <p:to>
                                        <p:strVal val="visible"/>
                                      </p:to>
                                    </p:set>
                                    <p:animEffect transition="in" filter="wipe(left)">
                                      <p:cBhvr>
                                        <p:cTn id="7" dur="500"/>
                                        <p:tgtEl>
                                          <p:spTgt spid="430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34"/>
                                        </p:tgtEl>
                                        <p:attrNameLst>
                                          <p:attrName>style.visibility</p:attrName>
                                        </p:attrNameLst>
                                      </p:cBhvr>
                                      <p:to>
                                        <p:strVal val="visible"/>
                                      </p:to>
                                    </p:set>
                                    <p:animEffect transition="in" filter="wipe(left)">
                                      <p:cBhvr>
                                        <p:cTn id="12" dur="500"/>
                                        <p:tgtEl>
                                          <p:spTgt spid="430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3037"/>
                                        </p:tgtEl>
                                        <p:attrNameLst>
                                          <p:attrName>style.visibility</p:attrName>
                                        </p:attrNameLst>
                                      </p:cBhvr>
                                      <p:to>
                                        <p:strVal val="visible"/>
                                      </p:to>
                                    </p:set>
                                    <p:animEffect transition="in" filter="wipe(left)">
                                      <p:cBhvr>
                                        <p:cTn id="17" dur="500"/>
                                        <p:tgtEl>
                                          <p:spTgt spid="4303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039"/>
                                        </p:tgtEl>
                                        <p:attrNameLst>
                                          <p:attrName>style.visibility</p:attrName>
                                        </p:attrNameLst>
                                      </p:cBhvr>
                                      <p:to>
                                        <p:strVal val="visible"/>
                                      </p:to>
                                    </p:set>
                                    <p:animEffect transition="in" filter="wipe(left)">
                                      <p:cBhvr>
                                        <p:cTn id="22" dur="500"/>
                                        <p:tgtEl>
                                          <p:spTgt spid="430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3036"/>
                                        </p:tgtEl>
                                        <p:attrNameLst>
                                          <p:attrName>style.visibility</p:attrName>
                                        </p:attrNameLst>
                                      </p:cBhvr>
                                      <p:to>
                                        <p:strVal val="visible"/>
                                      </p:to>
                                    </p:set>
                                    <p:animEffect transition="in" filter="wipe(left)">
                                      <p:cBhvr>
                                        <p:cTn id="27" dur="500"/>
                                        <p:tgtEl>
                                          <p:spTgt spid="4303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040"/>
                                        </p:tgtEl>
                                        <p:attrNameLst>
                                          <p:attrName>style.visibility</p:attrName>
                                        </p:attrNameLst>
                                      </p:cBhvr>
                                      <p:to>
                                        <p:strVal val="visible"/>
                                      </p:to>
                                    </p:set>
                                    <p:animEffect transition="in" filter="wipe(left)">
                                      <p:cBhvr>
                                        <p:cTn id="32" dur="500"/>
                                        <p:tgtEl>
                                          <p:spTgt spid="4304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3035"/>
                                        </p:tgtEl>
                                        <p:attrNameLst>
                                          <p:attrName>style.visibility</p:attrName>
                                        </p:attrNameLst>
                                      </p:cBhvr>
                                      <p:to>
                                        <p:strVal val="visible"/>
                                      </p:to>
                                    </p:set>
                                    <p:animEffect transition="in" filter="wipe(left)">
                                      <p:cBhvr>
                                        <p:cTn id="37" dur="500"/>
                                        <p:tgtEl>
                                          <p:spTgt spid="4303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3041"/>
                                        </p:tgtEl>
                                        <p:attrNameLst>
                                          <p:attrName>style.visibility</p:attrName>
                                        </p:attrNameLst>
                                      </p:cBhvr>
                                      <p:to>
                                        <p:strVal val="visible"/>
                                      </p:to>
                                    </p:set>
                                    <p:animEffect transition="in" filter="wipe(left)">
                                      <p:cBhvr>
                                        <p:cTn id="42" dur="500"/>
                                        <p:tgtEl>
                                          <p:spTgt spid="4304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34" grpId="0"/>
      <p:bldP spid="43039" grpId="0"/>
      <p:bldP spid="43040" grpId="0"/>
      <p:bldP spid="43041" grpId="0"/>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矩形 7"/>
              <p:cNvSpPr>
                <a:spLocks noChangeArrowheads="1"/>
              </p:cNvSpPr>
              <p:nvPr/>
            </p:nvSpPr>
            <p:spPr bwMode="auto">
              <a:xfrm>
                <a:off x="620937" y="3029671"/>
                <a:ext cx="8278306" cy="480131"/>
              </a:xfrm>
              <a:prstGeom prst="rect">
                <a:avLst/>
              </a:prstGeom>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90000"/>
                  </a:lnSpc>
                </a:pPr>
                <a14:m>
                  <m:oMath xmlns:m="http://schemas.openxmlformats.org/officeDocument/2006/math">
                    <m:sSub>
                      <m:sSubPr>
                        <m:ctrlPr>
                          <a:rPr lang="en-US" altLang="zh-CN" sz="2800" i="1" smtClean="0">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rPr>
                          <m:t>3</m:t>
                        </m:r>
                      </m:sub>
                    </m:sSub>
                  </m:oMath>
                </a14:m>
                <a:r>
                  <a:rPr lang="zh-CN" altLang="en-US" sz="2800" dirty="0">
                    <a:solidFill>
                      <a:srgbClr val="0000FF"/>
                    </a:solidFill>
                    <a:latin typeface="+mn-ea"/>
                    <a:ea typeface="+mn-ea"/>
                  </a:rPr>
                  <a:t>的方向可用它与</a:t>
                </a:r>
                <a14:m>
                  <m:oMath xmlns:m="http://schemas.openxmlformats.org/officeDocument/2006/math">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rPr>
                          <m:t>1</m:t>
                        </m:r>
                      </m:sub>
                    </m:sSub>
                  </m:oMath>
                </a14:m>
                <a:r>
                  <a:rPr lang="zh-CN" altLang="en-US" sz="2800" dirty="0">
                    <a:solidFill>
                      <a:srgbClr val="0000FF"/>
                    </a:solidFill>
                    <a:latin typeface="+mn-ea"/>
                    <a:ea typeface="+mn-ea"/>
                  </a:rPr>
                  <a:t>的夹角</a:t>
                </a:r>
                <a14:m>
                  <m:oMath xmlns:m="http://schemas.openxmlformats.org/officeDocument/2006/math">
                    <m:r>
                      <a:rPr lang="zh-CN" altLang="en-US" sz="2800" i="1">
                        <a:solidFill>
                          <a:srgbClr val="0000FF"/>
                        </a:solidFill>
                        <a:latin typeface="Cambria Math" panose="02040503050406030204" pitchFamily="18" charset="0"/>
                      </a:rPr>
                      <m:t>𝛼</m:t>
                    </m:r>
                  </m:oMath>
                </a14:m>
                <a:r>
                  <a:rPr lang="zh-CN" altLang="en-US" sz="2800" dirty="0">
                    <a:solidFill>
                      <a:srgbClr val="0000FF"/>
                    </a:solidFill>
                    <a:latin typeface="+mn-ea"/>
                    <a:ea typeface="+mn-ea"/>
                  </a:rPr>
                  <a:t>确定：</a:t>
                </a:r>
                <a:endParaRPr lang="en-US" altLang="zh-CN" sz="2800" dirty="0">
                  <a:solidFill>
                    <a:srgbClr val="0000FF"/>
                  </a:solidFill>
                  <a:latin typeface="+mn-ea"/>
                  <a:ea typeface="+mn-ea"/>
                </a:endParaRPr>
              </a:p>
            </p:txBody>
          </p:sp>
        </mc:Choice>
        <mc:Fallback xmlns="">
          <p:sp>
            <p:nvSpPr>
              <p:cNvPr id="8" name="矩形 7"/>
              <p:cNvSpPr>
                <a:spLocks noRot="1" noChangeAspect="1" noMove="1" noResize="1" noEditPoints="1" noAdjustHandles="1" noChangeArrowheads="1" noChangeShapeType="1" noTextEdit="1"/>
              </p:cNvSpPr>
              <p:nvPr/>
            </p:nvSpPr>
            <p:spPr bwMode="auto">
              <a:xfrm>
                <a:off x="620937" y="3029671"/>
                <a:ext cx="8278306" cy="480131"/>
              </a:xfrm>
              <a:prstGeom prst="rect">
                <a:avLst/>
              </a:prstGeom>
              <a:blipFill>
                <a:blip r:embed="rId2"/>
                <a:stretch>
                  <a:fillRect t="-22785" b="-34177"/>
                </a:stretch>
              </a:blip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620937" y="676679"/>
                <a:ext cx="7876524" cy="867930"/>
              </a:xfrm>
              <a:prstGeom prst="rect">
                <a:avLst/>
              </a:prstGeom>
            </p:spPr>
            <p:txBody>
              <a:bodyPr wrap="square">
                <a:spAutoFit/>
              </a:bodyPr>
              <a:lstStyle/>
              <a:p>
                <a:pPr algn="just" eaLnBrk="1" hangingPunct="1">
                  <a:lnSpc>
                    <a:spcPct val="90000"/>
                  </a:lnSpc>
                </a:pPr>
                <a:r>
                  <a:rPr lang="zh-CN" altLang="en-US" sz="2800" dirty="0">
                    <a:solidFill>
                      <a:srgbClr val="0000FF"/>
                    </a:solidFill>
                    <a:latin typeface="+mn-ea"/>
                    <a:ea typeface="+mn-ea"/>
                  </a:rPr>
                  <a:t>已知</a:t>
                </a:r>
                <a14:m>
                  <m:oMath xmlns:m="http://schemas.openxmlformats.org/officeDocument/2006/math">
                    <m:sSub>
                      <m:sSubPr>
                        <m:ctrlPr>
                          <a:rPr lang="en-US" altLang="zh-CN" sz="2800" i="1">
                            <a:solidFill>
                              <a:srgbClr val="0000FF"/>
                            </a:solidFill>
                            <a:latin typeface="Cambria Math"/>
                            <a:ea typeface="+mn-ea"/>
                          </a:rPr>
                        </m:ctrlPr>
                      </m:sSubPr>
                      <m:e>
                        <m:r>
                          <a:rPr lang="en-US" altLang="zh-CN" sz="2800" i="1">
                            <a:solidFill>
                              <a:srgbClr val="0000FF"/>
                            </a:solidFill>
                            <a:latin typeface="Cambria Math" panose="02040503050406030204" pitchFamily="18" charset="0"/>
                            <a:ea typeface="+mn-ea"/>
                          </a:rPr>
                          <m:t>𝑚</m:t>
                        </m:r>
                      </m:e>
                      <m:sub>
                        <m:r>
                          <a:rPr lang="en-US" altLang="zh-CN" sz="2800" i="1">
                            <a:solidFill>
                              <a:srgbClr val="0000FF"/>
                            </a:solidFill>
                            <a:latin typeface="Cambria Math" panose="02040503050406030204" pitchFamily="18" charset="0"/>
                            <a:ea typeface="+mn-ea"/>
                          </a:rPr>
                          <m:t>1</m:t>
                        </m:r>
                      </m:sub>
                    </m:sSub>
                    <m:r>
                      <a:rPr lang="en-US" altLang="zh-CN" sz="2800" i="1">
                        <a:solidFill>
                          <a:srgbClr val="0000FF"/>
                        </a:solidFill>
                        <a:latin typeface="Cambria Math" panose="02040503050406030204" pitchFamily="18" charset="0"/>
                        <a:ea typeface="+mn-ea"/>
                      </a:rPr>
                      <m:t>=</m:t>
                    </m:r>
                  </m:oMath>
                </a14:m>
                <a:r>
                  <a:rPr lang="en-US" altLang="zh-CN" sz="2800" dirty="0">
                    <a:solidFill>
                      <a:srgbClr val="0000FF"/>
                    </a:solidFill>
                    <a:latin typeface="+mn-ea"/>
                    <a:ea typeface="+mn-ea"/>
                  </a:rPr>
                  <a:t> </a:t>
                </a:r>
                <a14:m>
                  <m:oMath xmlns:m="http://schemas.openxmlformats.org/officeDocument/2006/math">
                    <m:sSub>
                      <m:sSubPr>
                        <m:ctrlPr>
                          <a:rPr lang="en-US" altLang="zh-CN" sz="2800" i="1">
                            <a:solidFill>
                              <a:srgbClr val="0000FF"/>
                            </a:solidFill>
                            <a:latin typeface="Cambria Math"/>
                            <a:ea typeface="+mn-ea"/>
                          </a:rPr>
                        </m:ctrlPr>
                      </m:sSubPr>
                      <m:e>
                        <m:r>
                          <a:rPr lang="en-US" altLang="zh-CN" sz="2800" i="1">
                            <a:solidFill>
                              <a:srgbClr val="0000FF"/>
                            </a:solidFill>
                            <a:latin typeface="Cambria Math" panose="02040503050406030204" pitchFamily="18" charset="0"/>
                            <a:ea typeface="+mn-ea"/>
                          </a:rPr>
                          <m:t>𝑚</m:t>
                        </m:r>
                      </m:e>
                      <m:sub>
                        <m:r>
                          <a:rPr lang="en-US" altLang="zh-CN" sz="2800" i="1">
                            <a:solidFill>
                              <a:srgbClr val="0000FF"/>
                            </a:solidFill>
                            <a:latin typeface="Cambria Math" panose="02040503050406030204" pitchFamily="18" charset="0"/>
                            <a:ea typeface="+mn-ea"/>
                          </a:rPr>
                          <m:t>2</m:t>
                        </m:r>
                      </m:sub>
                    </m:sSub>
                    <m:r>
                      <a:rPr lang="en-US" altLang="zh-CN" sz="2800" i="1">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ea typeface="+mn-ea"/>
                      </a:rPr>
                      <m:t>𝑚</m:t>
                    </m:r>
                  </m:oMath>
                </a14:m>
                <a:r>
                  <a:rPr lang="zh-CN" altLang="en-US" sz="2800" dirty="0">
                    <a:solidFill>
                      <a:srgbClr val="0000FF"/>
                    </a:solidFill>
                    <a:latin typeface="+mn-ea"/>
                    <a:ea typeface="+mn-ea"/>
                  </a:rPr>
                  <a:t>，</a:t>
                </a:r>
                <a:r>
                  <a:rPr lang="en-US" altLang="zh-CN" sz="2800" dirty="0">
                    <a:solidFill>
                      <a:srgbClr val="0000FF"/>
                    </a:solidFill>
                    <a:latin typeface="+mn-ea"/>
                    <a:ea typeface="+mn-ea"/>
                  </a:rPr>
                  <a:t> </a:t>
                </a:r>
                <a14:m>
                  <m:oMath xmlns:m="http://schemas.openxmlformats.org/officeDocument/2006/math">
                    <m:sSub>
                      <m:sSubPr>
                        <m:ctrlPr>
                          <a:rPr lang="en-US" altLang="zh-CN" sz="2800" i="1">
                            <a:solidFill>
                              <a:srgbClr val="0000FF"/>
                            </a:solidFill>
                            <a:latin typeface="Cambria Math"/>
                            <a:ea typeface="+mn-ea"/>
                          </a:rPr>
                        </m:ctrlPr>
                      </m:sSubPr>
                      <m:e>
                        <m:r>
                          <a:rPr lang="en-US" altLang="zh-CN" sz="2800" i="1">
                            <a:solidFill>
                              <a:srgbClr val="0000FF"/>
                            </a:solidFill>
                            <a:latin typeface="Cambria Math" panose="02040503050406030204" pitchFamily="18" charset="0"/>
                            <a:ea typeface="+mn-ea"/>
                          </a:rPr>
                          <m:t>𝑚</m:t>
                        </m:r>
                      </m:e>
                      <m:sub>
                        <m:r>
                          <a:rPr lang="en-US" altLang="zh-CN" sz="2800" i="1">
                            <a:solidFill>
                              <a:srgbClr val="0000FF"/>
                            </a:solidFill>
                            <a:latin typeface="Cambria Math" panose="02040503050406030204" pitchFamily="18" charset="0"/>
                            <a:ea typeface="+mn-ea"/>
                          </a:rPr>
                          <m:t>2</m:t>
                        </m:r>
                      </m:sub>
                    </m:sSub>
                    <m:r>
                      <a:rPr lang="en-US" altLang="zh-CN" sz="2800" i="1">
                        <a:solidFill>
                          <a:srgbClr val="0000FF"/>
                        </a:solidFill>
                        <a:latin typeface="Cambria Math" panose="02040503050406030204" pitchFamily="18" charset="0"/>
                        <a:ea typeface="+mn-ea"/>
                      </a:rPr>
                      <m:t>=2</m:t>
                    </m:r>
                    <m:r>
                      <a:rPr lang="en-US" altLang="zh-CN" sz="2800" i="1">
                        <a:solidFill>
                          <a:srgbClr val="0000FF"/>
                        </a:solidFill>
                        <a:latin typeface="Cambria Math" panose="02040503050406030204" pitchFamily="18" charset="0"/>
                        <a:ea typeface="+mn-ea"/>
                      </a:rPr>
                      <m:t>𝑚</m:t>
                    </m:r>
                  </m:oMath>
                </a14:m>
                <a:r>
                  <a:rPr lang="zh-CN" altLang="en-US" sz="2800" dirty="0">
                    <a:solidFill>
                      <a:srgbClr val="0000FF"/>
                    </a:solidFill>
                    <a:latin typeface="+mn-ea"/>
                    <a:ea typeface="+mn-ea"/>
                  </a:rPr>
                  <a:t>，</a:t>
                </a:r>
                <a14:m>
                  <m:oMath xmlns:m="http://schemas.openxmlformats.org/officeDocument/2006/math">
                    <m:sSub>
                      <m:sSubPr>
                        <m:ctrlPr>
                          <a:rPr lang="en-US" altLang="zh-CN" sz="2800" i="1">
                            <a:solidFill>
                              <a:srgbClr val="0000FF"/>
                            </a:solidFill>
                            <a:latin typeface="Cambria Math"/>
                            <a:ea typeface="+mn-ea"/>
                          </a:rPr>
                        </m:ctrlPr>
                      </m:sSubPr>
                      <m:e>
                        <m:r>
                          <a:rPr lang="en-US" altLang="zh-CN" sz="2800" i="1">
                            <a:solidFill>
                              <a:srgbClr val="0000FF"/>
                            </a:solidFill>
                            <a:latin typeface="Cambria Math" panose="02040503050406030204" pitchFamily="18" charset="0"/>
                            <a:ea typeface="+mn-ea"/>
                          </a:rPr>
                          <m:t>𝑣</m:t>
                        </m:r>
                      </m:e>
                      <m:sub>
                        <m:r>
                          <a:rPr lang="en-US" altLang="zh-CN" sz="2800" i="1">
                            <a:solidFill>
                              <a:srgbClr val="0000FF"/>
                            </a:solidFill>
                            <a:latin typeface="Cambria Math" panose="02040503050406030204" pitchFamily="18" charset="0"/>
                            <a:ea typeface="+mn-ea"/>
                          </a:rPr>
                          <m:t>1</m:t>
                        </m:r>
                      </m:sub>
                    </m:sSub>
                    <m:r>
                      <a:rPr lang="en-US" altLang="zh-CN" sz="2800" i="1">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mn-ea"/>
                          </a:rPr>
                        </m:ctrlPr>
                      </m:sSubPr>
                      <m:e>
                        <m:r>
                          <a:rPr lang="en-US" altLang="zh-CN" sz="2800" i="1">
                            <a:solidFill>
                              <a:srgbClr val="0000FF"/>
                            </a:solidFill>
                            <a:latin typeface="Cambria Math" panose="02040503050406030204" pitchFamily="18" charset="0"/>
                            <a:ea typeface="+mn-ea"/>
                          </a:rPr>
                          <m:t>𝑣</m:t>
                        </m:r>
                      </m:e>
                      <m:sub>
                        <m:r>
                          <a:rPr lang="en-US" altLang="zh-CN" sz="2800" i="1">
                            <a:solidFill>
                              <a:srgbClr val="0000FF"/>
                            </a:solidFill>
                            <a:latin typeface="Cambria Math" panose="02040503050406030204" pitchFamily="18" charset="0"/>
                            <a:ea typeface="+mn-ea"/>
                          </a:rPr>
                          <m:t>2</m:t>
                        </m:r>
                      </m:sub>
                    </m:sSub>
                    <m:r>
                      <a:rPr lang="en-US" altLang="zh-CN" sz="2800" i="1">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ea typeface="+mn-ea"/>
                      </a:rPr>
                      <m:t>𝑣</m:t>
                    </m:r>
                  </m:oMath>
                </a14:m>
                <a:r>
                  <a:rPr lang="zh-CN" altLang="en-US" sz="2800" dirty="0">
                    <a:solidFill>
                      <a:srgbClr val="0000FF"/>
                    </a:solidFill>
                    <a:latin typeface="+mn-ea"/>
                    <a:ea typeface="+mn-ea"/>
                  </a:rPr>
                  <a:t>，所以</a:t>
                </a:r>
                <a14:m>
                  <m:oMath xmlns:m="http://schemas.openxmlformats.org/officeDocument/2006/math">
                    <m:sSub>
                      <m:sSubPr>
                        <m:ctrlPr>
                          <a:rPr lang="en-US" altLang="zh-CN" sz="2800" i="1">
                            <a:solidFill>
                              <a:srgbClr val="0000FF"/>
                            </a:solidFill>
                            <a:latin typeface="Cambria Math"/>
                            <a:ea typeface="+mn-ea"/>
                          </a:rPr>
                        </m:ctrlPr>
                      </m:sSubPr>
                      <m:e>
                        <m:r>
                          <a:rPr lang="en-US" altLang="zh-CN" sz="2800" i="1">
                            <a:solidFill>
                              <a:srgbClr val="0000FF"/>
                            </a:solidFill>
                            <a:latin typeface="Cambria Math" panose="02040503050406030204" pitchFamily="18" charset="0"/>
                            <a:ea typeface="+mn-ea"/>
                          </a:rPr>
                          <m:t>𝑣</m:t>
                        </m:r>
                      </m:e>
                      <m:sub>
                        <m:r>
                          <a:rPr lang="en-US" altLang="zh-CN" sz="2800" i="1">
                            <a:solidFill>
                              <a:srgbClr val="0000FF"/>
                            </a:solidFill>
                            <a:latin typeface="Cambria Math" panose="02040503050406030204" pitchFamily="18" charset="0"/>
                            <a:ea typeface="+mn-ea"/>
                          </a:rPr>
                          <m:t>3</m:t>
                        </m:r>
                      </m:sub>
                    </m:sSub>
                  </m:oMath>
                </a14:m>
                <a:r>
                  <a:rPr lang="zh-CN" altLang="en-US" sz="2800" dirty="0">
                    <a:solidFill>
                      <a:srgbClr val="0000FF"/>
                    </a:solidFill>
                    <a:latin typeface="+mn-ea"/>
                    <a:ea typeface="+mn-ea"/>
                  </a:rPr>
                  <a:t>的大小为</a:t>
                </a:r>
              </a:p>
            </p:txBody>
          </p:sp>
        </mc:Choice>
        <mc:Fallback xmlns="">
          <p:sp>
            <p:nvSpPr>
              <p:cNvPr id="2" name="矩形 1"/>
              <p:cNvSpPr>
                <a:spLocks noRot="1" noChangeAspect="1" noMove="1" noResize="1" noEditPoints="1" noAdjustHandles="1" noChangeArrowheads="1" noChangeShapeType="1" noTextEdit="1"/>
              </p:cNvSpPr>
              <p:nvPr/>
            </p:nvSpPr>
            <p:spPr>
              <a:xfrm>
                <a:off x="620937" y="676679"/>
                <a:ext cx="7876524" cy="867930"/>
              </a:xfrm>
              <a:prstGeom prst="rect">
                <a:avLst/>
              </a:prstGeom>
              <a:blipFill>
                <a:blip r:embed="rId3"/>
                <a:stretch>
                  <a:fillRect l="-1625" t="-11972" r="-1548" b="-190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889971" y="1788478"/>
                <a:ext cx="1811009" cy="9973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3</m:t>
                          </m:r>
                        </m:sub>
                      </m:sSub>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rad>
                            <m:radPr>
                              <m:degHide m:val="on"/>
                              <m:ctrlPr>
                                <a:rPr lang="en-US" altLang="zh-CN" sz="2800" b="0" i="1" smtClean="0">
                                  <a:solidFill>
                                    <a:srgbClr val="0000FF"/>
                                  </a:solidFill>
                                  <a:latin typeface="Cambria Math"/>
                                </a:rPr>
                              </m:ctrlPr>
                            </m:radPr>
                            <m:deg/>
                            <m:e>
                              <m:r>
                                <a:rPr lang="en-US" altLang="zh-CN" sz="2800" b="0" i="1" smtClean="0">
                                  <a:solidFill>
                                    <a:srgbClr val="0000FF"/>
                                  </a:solidFill>
                                  <a:latin typeface="Cambria Math" panose="02040503050406030204" pitchFamily="18" charset="0"/>
                                </a:rPr>
                                <m:t>2</m:t>
                              </m:r>
                            </m:e>
                          </m:rad>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𝑣</m:t>
                      </m:r>
                    </m:oMath>
                  </m:oMathPara>
                </a14:m>
                <a:endParaRPr lang="zh-CN" altLang="en-US" sz="2800" dirty="0"/>
              </a:p>
            </p:txBody>
          </p:sp>
        </mc:Choice>
        <mc:Fallback xmlns="">
          <p:sp>
            <p:nvSpPr>
              <p:cNvPr id="12" name="矩形 11"/>
              <p:cNvSpPr>
                <a:spLocks noRot="1" noChangeAspect="1" noMove="1" noResize="1" noEditPoints="1" noAdjustHandles="1" noChangeArrowheads="1" noChangeShapeType="1" noTextEdit="1"/>
              </p:cNvSpPr>
              <p:nvPr/>
            </p:nvSpPr>
            <p:spPr>
              <a:xfrm>
                <a:off x="1889971" y="1788478"/>
                <a:ext cx="1811009" cy="99732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3609356" y="1788478"/>
                <a:ext cx="1899686" cy="9973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rad>
                            <m:radPr>
                              <m:degHide m:val="on"/>
                              <m:ctrlPr>
                                <a:rPr lang="en-US" altLang="zh-CN" sz="2800" b="0" i="1" smtClean="0">
                                  <a:solidFill>
                                    <a:srgbClr val="0000FF"/>
                                  </a:solidFill>
                                  <a:latin typeface="Cambria Math"/>
                                </a:rPr>
                              </m:ctrlPr>
                            </m:radPr>
                            <m:deg/>
                            <m:e>
                              <m:r>
                                <a:rPr lang="en-US" altLang="zh-CN" sz="2800" b="0" i="1" smtClean="0">
                                  <a:solidFill>
                                    <a:srgbClr val="0000FF"/>
                                  </a:solidFill>
                                  <a:latin typeface="Cambria Math" panose="02040503050406030204" pitchFamily="18" charset="0"/>
                                </a:rPr>
                                <m:t>2</m:t>
                              </m:r>
                            </m:e>
                          </m:rad>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×30</m:t>
                      </m:r>
                    </m:oMath>
                  </m:oMathPara>
                </a14:m>
                <a:endParaRPr lang="zh-CN" altLang="en-US" sz="2800" dirty="0"/>
              </a:p>
            </p:txBody>
          </p:sp>
        </mc:Choice>
        <mc:Fallback xmlns="">
          <p:sp>
            <p:nvSpPr>
              <p:cNvPr id="13" name="矩形 12"/>
              <p:cNvSpPr>
                <a:spLocks noRot="1" noChangeAspect="1" noMove="1" noResize="1" noEditPoints="1" noAdjustHandles="1" noChangeArrowheads="1" noChangeShapeType="1" noTextEdit="1"/>
              </p:cNvSpPr>
              <p:nvPr/>
            </p:nvSpPr>
            <p:spPr>
              <a:xfrm>
                <a:off x="3609356" y="1788478"/>
                <a:ext cx="1899686" cy="99732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5420365" y="2025530"/>
                <a:ext cx="24296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=21.2</m:t>
                      </m:r>
                      <m:r>
                        <a:rPr lang="en-US" altLang="zh-CN" sz="2800" b="0" i="1" smtClean="0">
                          <a:solidFill>
                            <a:srgbClr val="0000FF"/>
                          </a:solidFill>
                          <a:latin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dirty="0"/>
              </a:p>
            </p:txBody>
          </p:sp>
        </mc:Choice>
        <mc:Fallback xmlns="">
          <p:sp>
            <p:nvSpPr>
              <p:cNvPr id="14" name="矩形 13"/>
              <p:cNvSpPr>
                <a:spLocks noRot="1" noChangeAspect="1" noMove="1" noResize="1" noEditPoints="1" noAdjustHandles="1" noChangeArrowheads="1" noChangeShapeType="1" noTextEdit="1"/>
              </p:cNvSpPr>
              <p:nvPr/>
            </p:nvSpPr>
            <p:spPr>
              <a:xfrm>
                <a:off x="5420365" y="2025530"/>
                <a:ext cx="2429639"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889971" y="3753671"/>
                <a:ext cx="23476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rPr>
                        <m:t>𝛼</m:t>
                      </m:r>
                      <m:r>
                        <a:rPr lang="en-US" altLang="zh-CN" sz="2800" b="0" i="1" smtClean="0">
                          <a:solidFill>
                            <a:srgbClr val="0000FF"/>
                          </a:solidFill>
                          <a:latin typeface="Cambria Math" panose="02040503050406030204" pitchFamily="18" charset="0"/>
                        </a:rPr>
                        <m:t>=180</m:t>
                      </m:r>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b="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p>
            </p:txBody>
          </p:sp>
        </mc:Choice>
        <mc:Fallback xmlns="">
          <p:sp>
            <p:nvSpPr>
              <p:cNvPr id="15" name="矩形 14"/>
              <p:cNvSpPr>
                <a:spLocks noRot="1" noChangeAspect="1" noMove="1" noResize="1" noEditPoints="1" noAdjustHandles="1" noChangeArrowheads="1" noChangeShapeType="1" noTextEdit="1"/>
              </p:cNvSpPr>
              <p:nvPr/>
            </p:nvSpPr>
            <p:spPr>
              <a:xfrm>
                <a:off x="1889971" y="3753671"/>
                <a:ext cx="234769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217276" y="4456881"/>
                <a:ext cx="234192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=180</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45</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16" name="矩形 15"/>
              <p:cNvSpPr>
                <a:spLocks noRot="1" noChangeAspect="1" noMove="1" noResize="1" noEditPoints="1" noAdjustHandles="1" noChangeArrowheads="1" noChangeShapeType="1" noTextEdit="1"/>
              </p:cNvSpPr>
              <p:nvPr/>
            </p:nvSpPr>
            <p:spPr>
              <a:xfrm>
                <a:off x="2217276" y="4456881"/>
                <a:ext cx="234192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2217276" y="5160091"/>
                <a:ext cx="13824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=13</m:t>
                      </m:r>
                      <m:r>
                        <a:rPr lang="en-US" altLang="zh-CN" sz="2800" i="1">
                          <a:solidFill>
                            <a:srgbClr val="0000FF"/>
                          </a:solidFill>
                          <a:latin typeface="Cambria Math" panose="02040503050406030204" pitchFamily="18" charset="0"/>
                          <a:ea typeface="Cambria Math" panose="02040503050406030204" pitchFamily="18" charset="0"/>
                        </a:rPr>
                        <m:t>5</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17" name="矩形 16"/>
              <p:cNvSpPr>
                <a:spLocks noRot="1" noChangeAspect="1" noMove="1" noResize="1" noEditPoints="1" noAdjustHandles="1" noChangeArrowheads="1" noChangeShapeType="1" noTextEdit="1"/>
              </p:cNvSpPr>
              <p:nvPr/>
            </p:nvSpPr>
            <p:spPr>
              <a:xfrm>
                <a:off x="2217276" y="5160091"/>
                <a:ext cx="1382494" cy="523220"/>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671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12" grpId="0"/>
      <p:bldP spid="13" grpId="0"/>
      <p:bldP spid="14" grpId="0"/>
      <p:bldP spid="15" grpId="0"/>
      <p:bldP spid="16" grpId="0"/>
      <p:bldP spid="1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descr="http://gb.cri.cn/mmsource/images/2009/10/12/jc0910120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1291" y="2843539"/>
            <a:ext cx="2952750"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5614" name="矩形 2"/>
              <p:cNvSpPr>
                <a:spLocks noChangeArrowheads="1"/>
              </p:cNvSpPr>
              <p:nvPr/>
            </p:nvSpPr>
            <p:spPr bwMode="auto">
              <a:xfrm>
                <a:off x="569877" y="388938"/>
                <a:ext cx="9168727" cy="26776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a:solidFill>
                      <a:srgbClr val="0000FF"/>
                    </a:solidFill>
                    <a:latin typeface="+mn-lt"/>
                    <a:ea typeface="+mn-ea"/>
                  </a:rPr>
                  <a:t>例：</a:t>
                </a:r>
                <a:r>
                  <a:rPr lang="zh-CN" altLang="en-US" sz="2800" dirty="0">
                    <a:solidFill>
                      <a:srgbClr val="0000FF"/>
                    </a:solidFill>
                    <a:latin typeface="+mn-lt"/>
                    <a:ea typeface="+mn-ea"/>
                  </a:rPr>
                  <a:t>天宫一号与神舟八号对接。天宫一号的质量</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rPr>
                      <m:t>=8.5</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r>
                      <a:rPr lang="en-US" altLang="zh-CN" sz="2800" b="0" i="1" smtClean="0">
                        <a:solidFill>
                          <a:srgbClr val="0000FF"/>
                        </a:solidFill>
                        <a:latin typeface="Cambria Math" panose="02040503050406030204" pitchFamily="18" charset="0"/>
                        <a:ea typeface="Cambria Math" panose="02040503050406030204" pitchFamily="18" charset="0"/>
                      </a:rPr>
                      <m:t>𝑘𝑔</m:t>
                    </m:r>
                  </m:oMath>
                </a14:m>
                <a:r>
                  <a:rPr lang="zh-CN" altLang="en-US" sz="2800" dirty="0">
                    <a:solidFill>
                      <a:srgbClr val="0000FF"/>
                    </a:solidFill>
                    <a:latin typeface="+mn-lt"/>
                    <a:ea typeface="+mn-ea"/>
                  </a:rPr>
                  <a:t>，飞行速度</a:t>
                </a:r>
                <a14:m>
                  <m:oMath xmlns:m="http://schemas.openxmlformats.org/officeDocument/2006/math">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7000</m:t>
                    </m:r>
                    <m:r>
                      <a:rPr lang="en-US" altLang="zh-CN" sz="2800" b="0" i="1" smtClean="0">
                        <a:solidFill>
                          <a:srgbClr val="0000FF"/>
                        </a:solidFill>
                        <a:latin typeface="Cambria Math" panose="02040503050406030204" pitchFamily="18" charset="0"/>
                      </a:rPr>
                      <m:t>𝑚</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𝑠</m:t>
                    </m:r>
                  </m:oMath>
                </a14:m>
                <a:r>
                  <a:rPr lang="zh-CN" altLang="en-US" sz="2800" dirty="0">
                    <a:solidFill>
                      <a:srgbClr val="0000FF"/>
                    </a:solidFill>
                    <a:latin typeface="+mn-lt"/>
                    <a:ea typeface="+mn-ea"/>
                  </a:rPr>
                  <a:t>；神州八号的质量</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2</m:t>
                        </m:r>
                      </m:sub>
                    </m:sSub>
                    <m:r>
                      <a:rPr lang="en-US" altLang="zh-CN" sz="2800" i="1">
                        <a:solidFill>
                          <a:srgbClr val="0000FF"/>
                        </a:solidFill>
                        <a:latin typeface="Cambria Math" panose="02040503050406030204" pitchFamily="18" charset="0"/>
                      </a:rPr>
                      <m:t>=8.</m:t>
                    </m:r>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r>
                      <a:rPr lang="en-US" altLang="zh-CN" sz="2800" i="1">
                        <a:solidFill>
                          <a:srgbClr val="0000FF"/>
                        </a:solidFill>
                        <a:latin typeface="Cambria Math" panose="02040503050406030204" pitchFamily="18" charset="0"/>
                        <a:ea typeface="Cambria Math" panose="02040503050406030204" pitchFamily="18" charset="0"/>
                      </a:rPr>
                      <m:t>𝑘𝑔</m:t>
                    </m:r>
                  </m:oMath>
                </a14:m>
                <a:r>
                  <a:rPr lang="zh-CN" altLang="en-US" sz="2800" dirty="0">
                    <a:solidFill>
                      <a:srgbClr val="0000FF"/>
                    </a:solidFill>
                    <a:latin typeface="+mn-lt"/>
                    <a:ea typeface="+mn-ea"/>
                  </a:rPr>
                  <a:t>，为有效完成连接，神舟以相对速度</a:t>
                </a:r>
                <a14:m>
                  <m:oMath xmlns:m="http://schemas.openxmlformats.org/officeDocument/2006/math">
                    <m:r>
                      <a:rPr lang="en-US" altLang="zh-CN" sz="2800" b="0" i="1" smtClean="0">
                        <a:solidFill>
                          <a:srgbClr val="0000FF"/>
                        </a:solidFill>
                        <a:latin typeface="Cambria Math" panose="02040503050406030204" pitchFamily="18" charset="0"/>
                      </a:rPr>
                      <m:t>𝑣</m:t>
                    </m:r>
                    <m:r>
                      <a:rPr lang="en-US" altLang="zh-CN" sz="2800" b="0" i="1" smtClean="0">
                        <a:solidFill>
                          <a:srgbClr val="0000FF"/>
                        </a:solidFill>
                        <a:latin typeface="Cambria Math" panose="02040503050406030204" pitchFamily="18" charset="0"/>
                      </a:rPr>
                      <m:t>′=0.2</m:t>
                    </m:r>
                    <m:r>
                      <a:rPr lang="en-US" altLang="zh-CN" sz="2800" i="1">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𝑠</m:t>
                    </m:r>
                  </m:oMath>
                </a14:m>
                <a:r>
                  <a:rPr lang="zh-CN" altLang="en-US" sz="2800" dirty="0">
                    <a:solidFill>
                      <a:srgbClr val="0000FF"/>
                    </a:solidFill>
                    <a:latin typeface="+mn-lt"/>
                    <a:ea typeface="+mn-ea"/>
                  </a:rPr>
                  <a:t>接近并与天宫实现软连接，求：</a:t>
                </a:r>
                <a:endParaRPr lang="en-US" altLang="zh-CN" sz="2800" dirty="0">
                  <a:solidFill>
                    <a:srgbClr val="0000FF"/>
                  </a:solidFill>
                  <a:latin typeface="+mn-lt"/>
                  <a:ea typeface="+mn-ea"/>
                </a:endParaRPr>
              </a:p>
              <a:p>
                <a:pPr algn="just" eaLnBrk="1" hangingPunct="1">
                  <a:spcBef>
                    <a:spcPct val="0"/>
                  </a:spcBef>
                  <a:buClrTx/>
                  <a:buSzTx/>
                  <a:buFontTx/>
                  <a:buNone/>
                </a:pPr>
                <a:r>
                  <a:rPr lang="zh-CN" altLang="en-US" sz="2800" dirty="0">
                    <a:solidFill>
                      <a:srgbClr val="0000FF"/>
                    </a:solidFill>
                    <a:latin typeface="+mn-lt"/>
                    <a:ea typeface="+mn-ea"/>
                  </a:rPr>
                  <a:t>（</a:t>
                </a:r>
                <a:r>
                  <a:rPr lang="en-US" altLang="zh-CN" sz="2800" dirty="0">
                    <a:solidFill>
                      <a:srgbClr val="0000FF"/>
                    </a:solidFill>
                    <a:latin typeface="+mn-lt"/>
                    <a:ea typeface="+mn-ea"/>
                  </a:rPr>
                  <a:t>1</a:t>
                </a:r>
                <a:r>
                  <a:rPr lang="zh-CN" altLang="en-US" sz="2800" dirty="0">
                    <a:solidFill>
                      <a:srgbClr val="0000FF"/>
                    </a:solidFill>
                    <a:latin typeface="+mn-lt"/>
                    <a:ea typeface="+mn-ea"/>
                  </a:rPr>
                  <a:t>）天宫与神舟实现软连接后的共同速度；</a:t>
                </a:r>
                <a:endParaRPr lang="en-US" altLang="zh-CN" sz="2800" dirty="0">
                  <a:solidFill>
                    <a:srgbClr val="0000FF"/>
                  </a:solidFill>
                  <a:latin typeface="+mn-lt"/>
                  <a:ea typeface="+mn-ea"/>
                </a:endParaRPr>
              </a:p>
              <a:p>
                <a:pPr algn="just" eaLnBrk="1" hangingPunct="1">
                  <a:spcBef>
                    <a:spcPct val="0"/>
                  </a:spcBef>
                  <a:buClrTx/>
                  <a:buSzTx/>
                  <a:buFontTx/>
                  <a:buNone/>
                </a:pPr>
                <a:r>
                  <a:rPr lang="zh-CN" altLang="en-US" sz="2800" dirty="0">
                    <a:solidFill>
                      <a:srgbClr val="0000FF"/>
                    </a:solidFill>
                    <a:latin typeface="+mn-lt"/>
                    <a:ea typeface="+mn-ea"/>
                  </a:rPr>
                  <a:t>（</a:t>
                </a:r>
                <a:r>
                  <a:rPr lang="en-US" altLang="zh-CN" sz="2800" dirty="0">
                    <a:solidFill>
                      <a:srgbClr val="0000FF"/>
                    </a:solidFill>
                    <a:latin typeface="+mn-lt"/>
                    <a:ea typeface="+mn-ea"/>
                  </a:rPr>
                  <a:t>2</a:t>
                </a:r>
                <a:r>
                  <a:rPr lang="zh-CN" altLang="en-US" sz="2800" dirty="0">
                    <a:solidFill>
                      <a:srgbClr val="0000FF"/>
                    </a:solidFill>
                    <a:latin typeface="+mn-lt"/>
                    <a:ea typeface="+mn-ea"/>
                  </a:rPr>
                  <a:t>）连接过程中损失的动能。</a:t>
                </a:r>
              </a:p>
            </p:txBody>
          </p:sp>
        </mc:Choice>
        <mc:Fallback xmlns="">
          <p:sp>
            <p:nvSpPr>
              <p:cNvPr id="25614" name="矩形 2"/>
              <p:cNvSpPr>
                <a:spLocks noRot="1" noChangeAspect="1" noMove="1" noResize="1" noEditPoints="1" noAdjustHandles="1" noChangeArrowheads="1" noChangeShapeType="1" noTextEdit="1"/>
              </p:cNvSpPr>
              <p:nvPr/>
            </p:nvSpPr>
            <p:spPr bwMode="auto">
              <a:xfrm>
                <a:off x="569877" y="388938"/>
                <a:ext cx="9168727" cy="2677656"/>
              </a:xfrm>
              <a:prstGeom prst="rect">
                <a:avLst/>
              </a:prstGeom>
              <a:blipFill>
                <a:blip r:embed="rId3"/>
                <a:stretch>
                  <a:fillRect l="-1329" t="-2506" r="-1329" b="-54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611" name="矩形 2"/>
              <p:cNvSpPr>
                <a:spLocks noChangeArrowheads="1"/>
              </p:cNvSpPr>
              <p:nvPr/>
            </p:nvSpPr>
            <p:spPr bwMode="auto">
              <a:xfrm>
                <a:off x="569877" y="3052762"/>
                <a:ext cx="5545138"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解：在对接瞬间，神舟相对于地面的速度为</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𝑣</m:t>
                    </m:r>
                    <m:r>
                      <a:rPr lang="en-US" altLang="zh-CN" sz="2800" b="0" i="1" smtClean="0">
                        <a:solidFill>
                          <a:srgbClr val="0000FF"/>
                        </a:solidFill>
                        <a:latin typeface="Cambria Math" panose="02040503050406030204" pitchFamily="18" charset="0"/>
                      </a:rPr>
                      <m:t>′</m:t>
                    </m:r>
                  </m:oMath>
                </a14:m>
                <a:r>
                  <a:rPr lang="zh-CN" altLang="en-US" sz="2800" dirty="0">
                    <a:solidFill>
                      <a:srgbClr val="0000FF"/>
                    </a:solidFill>
                    <a:latin typeface="+mn-lt"/>
                    <a:ea typeface="+mn-ea"/>
                  </a:rPr>
                  <a:t>，对接后的速度为</a:t>
                </a:r>
                <a14:m>
                  <m:oMath xmlns:m="http://schemas.openxmlformats.org/officeDocument/2006/math">
                    <m:r>
                      <a:rPr lang="en-US" altLang="zh-CN" sz="2800" b="0" i="1" smtClean="0">
                        <a:solidFill>
                          <a:srgbClr val="0000FF"/>
                        </a:solidFill>
                        <a:latin typeface="Cambria Math" panose="02040503050406030204" pitchFamily="18" charset="0"/>
                      </a:rPr>
                      <m:t>𝑣</m:t>
                    </m:r>
                  </m:oMath>
                </a14:m>
                <a:r>
                  <a:rPr lang="zh-CN" altLang="en-US" sz="2800" dirty="0">
                    <a:solidFill>
                      <a:srgbClr val="0000FF"/>
                    </a:solidFill>
                    <a:latin typeface="+mn-lt"/>
                    <a:ea typeface="+mn-ea"/>
                  </a:rPr>
                  <a:t>。根据动量守恒定律，有</a:t>
                </a:r>
              </a:p>
            </p:txBody>
          </p:sp>
        </mc:Choice>
        <mc:Fallback xmlns="">
          <p:sp>
            <p:nvSpPr>
              <p:cNvPr id="25611" name="矩形 2"/>
              <p:cNvSpPr>
                <a:spLocks noRot="1" noChangeAspect="1" noMove="1" noResize="1" noEditPoints="1" noAdjustHandles="1" noChangeArrowheads="1" noChangeShapeType="1" noTextEdit="1"/>
              </p:cNvSpPr>
              <p:nvPr/>
            </p:nvSpPr>
            <p:spPr bwMode="auto">
              <a:xfrm>
                <a:off x="569877" y="3052762"/>
                <a:ext cx="5545138" cy="1384995"/>
              </a:xfrm>
              <a:prstGeom prst="rect">
                <a:avLst/>
              </a:prstGeom>
              <a:blipFill>
                <a:blip r:embed="rId4"/>
                <a:stretch>
                  <a:fillRect l="-2198" t="-4846" r="-2198"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7" name="矩形 16"/>
          <p:cNvSpPr>
            <a:spLocks noChangeArrowheads="1"/>
          </p:cNvSpPr>
          <p:nvPr/>
        </p:nvSpPr>
        <p:spPr bwMode="auto">
          <a:xfrm>
            <a:off x="569877" y="5822254"/>
            <a:ext cx="23479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动能的变化为</a:t>
            </a:r>
            <a:endParaRPr lang="zh-CN" altLang="en-US" sz="2800" dirty="0">
              <a:solidFill>
                <a:srgbClr val="3333CC"/>
              </a:solidFill>
              <a:latin typeface="+mn-lt"/>
              <a:ea typeface="+mn-ea"/>
            </a:endParaRPr>
          </a:p>
        </p:txBody>
      </p:sp>
      <mc:AlternateContent xmlns:mc="http://schemas.openxmlformats.org/markup-compatibility/2006" xmlns:a14="http://schemas.microsoft.com/office/drawing/2010/main">
        <mc:Choice Requires="a14">
          <p:sp>
            <p:nvSpPr>
              <p:cNvPr id="20" name="矩形 19"/>
              <p:cNvSpPr/>
              <p:nvPr/>
            </p:nvSpPr>
            <p:spPr>
              <a:xfrm>
                <a:off x="569877" y="4399073"/>
                <a:ext cx="568950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2</m:t>
                          </m:r>
                        </m:sub>
                      </m:sSub>
                      <m:d>
                        <m:dPr>
                          <m:ctrlPr>
                            <a:rPr lang="en-US" altLang="zh-CN" sz="2800" i="1" smtClean="0">
                              <a:solidFill>
                                <a:srgbClr val="0000FF"/>
                              </a:solidFill>
                              <a:latin typeface="Cambria Math"/>
                            </a:rPr>
                          </m:ctrlPr>
                        </m:dPr>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𝑣</m:t>
                          </m:r>
                          <m:r>
                            <a:rPr lang="en-US" altLang="zh-CN" sz="2800" b="0" i="1" smtClean="0">
                              <a:solidFill>
                                <a:srgbClr val="0000FF"/>
                              </a:solidFill>
                              <a:latin typeface="Cambria Math" panose="02040503050406030204" pitchFamily="18" charset="0"/>
                            </a:rPr>
                            <m:t>′</m:t>
                          </m:r>
                        </m:e>
                      </m:d>
                      <m:r>
                        <a:rPr lang="en-US" altLang="zh-CN" sz="2800" b="0" i="1" smtClean="0">
                          <a:solidFill>
                            <a:srgbClr val="0000FF"/>
                          </a:solidFill>
                          <a:latin typeface="Cambria Math" panose="02040503050406030204" pitchFamily="18" charset="0"/>
                        </a:rPr>
                        <m:t>=</m:t>
                      </m:r>
                      <m:d>
                        <m:dPr>
                          <m:ctrlPr>
                            <a:rPr lang="en-US" altLang="zh-CN" sz="2800" i="1">
                              <a:solidFill>
                                <a:srgbClr val="0000FF"/>
                              </a:solidFill>
                              <a:latin typeface="Cambria Math"/>
                            </a:rPr>
                          </m:ctrlPr>
                        </m:dPr>
                        <m:e>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2</m:t>
                              </m:r>
                            </m:sub>
                          </m:sSub>
                        </m:e>
                      </m:d>
                      <m:r>
                        <a:rPr lang="en-US" altLang="zh-CN" sz="2800" b="0" i="1" smtClean="0">
                          <a:solidFill>
                            <a:srgbClr val="0000FF"/>
                          </a:solidFill>
                          <a:latin typeface="Cambria Math" panose="02040503050406030204" pitchFamily="18" charset="0"/>
                        </a:rPr>
                        <m:t>𝑣</m:t>
                      </m:r>
                    </m:oMath>
                  </m:oMathPara>
                </a14:m>
                <a:endParaRPr lang="zh-CN" altLang="en-US" sz="2800" dirty="0">
                  <a:latin typeface="+mj-ea"/>
                  <a:ea typeface="+mj-ea"/>
                </a:endParaRPr>
              </a:p>
            </p:txBody>
          </p:sp>
        </mc:Choice>
        <mc:Fallback xmlns="">
          <p:sp>
            <p:nvSpPr>
              <p:cNvPr id="20" name="矩形 19"/>
              <p:cNvSpPr>
                <a:spLocks noRot="1" noChangeAspect="1" noMove="1" noResize="1" noEditPoints="1" noAdjustHandles="1" noChangeArrowheads="1" noChangeShapeType="1" noTextEdit="1"/>
              </p:cNvSpPr>
              <p:nvPr/>
            </p:nvSpPr>
            <p:spPr>
              <a:xfrm>
                <a:off x="569877" y="4399073"/>
                <a:ext cx="5689506"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69877" y="4817171"/>
                <a:ext cx="4035464" cy="100508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𝑣</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2</m:t>
                              </m:r>
                            </m:sub>
                          </m:sSub>
                          <m:d>
                            <m:dPr>
                              <m:ctrlPr>
                                <a:rPr lang="en-US" altLang="zh-CN" sz="2800" i="1">
                                  <a:solidFill>
                                    <a:srgbClr val="0000FF"/>
                                  </a:solidFill>
                                  <a:latin typeface="Cambria Math"/>
                                </a:rPr>
                              </m:ctrlPr>
                            </m:dPr>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𝑣</m:t>
                              </m:r>
                              <m:r>
                                <a:rPr lang="en-US" altLang="zh-CN" sz="2800" i="1">
                                  <a:solidFill>
                                    <a:srgbClr val="0000FF"/>
                                  </a:solidFill>
                                  <a:latin typeface="Cambria Math" panose="02040503050406030204" pitchFamily="18" charset="0"/>
                                </a:rPr>
                                <m:t>′</m:t>
                              </m:r>
                            </m:e>
                          </m:d>
                        </m:num>
                        <m:den>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2</m:t>
                              </m:r>
                            </m:sub>
                          </m:sSub>
                        </m:den>
                      </m:f>
                    </m:oMath>
                  </m:oMathPara>
                </a14:m>
                <a:endParaRPr lang="zh-CN" altLang="en-US" sz="2800" dirty="0">
                  <a:latin typeface="+mj-ea"/>
                  <a:ea typeface="+mj-ea"/>
                </a:endParaRPr>
              </a:p>
            </p:txBody>
          </p:sp>
        </mc:Choice>
        <mc:Fallback xmlns="">
          <p:sp>
            <p:nvSpPr>
              <p:cNvPr id="21" name="矩形 20"/>
              <p:cNvSpPr>
                <a:spLocks noRot="1" noChangeAspect="1" noMove="1" noResize="1" noEditPoints="1" noAdjustHandles="1" noChangeArrowheads="1" noChangeShapeType="1" noTextEdit="1"/>
              </p:cNvSpPr>
              <p:nvPr/>
            </p:nvSpPr>
            <p:spPr>
              <a:xfrm>
                <a:off x="569877" y="4817171"/>
                <a:ext cx="4035464" cy="100508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4362202" y="5058102"/>
                <a:ext cx="238187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=7000.1</m:t>
                      </m:r>
                      <m:r>
                        <a:rPr lang="en-US" altLang="zh-CN" sz="2800" b="0" i="1" smtClean="0">
                          <a:solidFill>
                            <a:srgbClr val="0000FF"/>
                          </a:solidFill>
                          <a:latin typeface="Cambria Math" panose="02040503050406030204" pitchFamily="18" charset="0"/>
                        </a:rPr>
                        <m:t>𝑚</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𝑠</m:t>
                      </m:r>
                    </m:oMath>
                  </m:oMathPara>
                </a14:m>
                <a:endParaRPr lang="zh-CN" altLang="en-US" sz="2800" dirty="0">
                  <a:latin typeface="+mj-ea"/>
                  <a:ea typeface="+mj-ea"/>
                </a:endParaRPr>
              </a:p>
            </p:txBody>
          </p:sp>
        </mc:Choice>
        <mc:Fallback xmlns="">
          <p:sp>
            <p:nvSpPr>
              <p:cNvPr id="22" name="矩形 21"/>
              <p:cNvSpPr>
                <a:spLocks noRot="1" noChangeAspect="1" noMove="1" noResize="1" noEditPoints="1" noAdjustHandles="1" noChangeArrowheads="1" noChangeShapeType="1" noTextEdit="1"/>
              </p:cNvSpPr>
              <p:nvPr/>
            </p:nvSpPr>
            <p:spPr>
              <a:xfrm>
                <a:off x="4362202" y="5058102"/>
                <a:ext cx="238187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2653549" y="5581322"/>
                <a:ext cx="6958443"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𝐸</m:t>
                          </m:r>
                        </m:e>
                        <m:sub>
                          <m:r>
                            <a:rPr lang="en-US" altLang="zh-CN" sz="2800" b="0" i="1" smtClean="0">
                              <a:solidFill>
                                <a:srgbClr val="0000FF"/>
                              </a:solidFill>
                              <a:latin typeface="Cambria Math" panose="02040503050406030204" pitchFamily="18" charset="0"/>
                            </a:rPr>
                            <m:t>𝐾</m:t>
                          </m:r>
                        </m:sub>
                      </m:sSub>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2</m:t>
                          </m:r>
                        </m:den>
                      </m:f>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sSubSup>
                        <m:sSubSupPr>
                          <m:ctrlPr>
                            <a:rPr lang="en-US" altLang="zh-CN" sz="2800" i="1" smtClean="0">
                              <a:solidFill>
                                <a:srgbClr val="0000FF"/>
                              </a:solidFill>
                              <a:latin typeface="Cambria Math"/>
                            </a:rPr>
                          </m:ctrlPr>
                        </m:sSubSup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1</m:t>
                          </m:r>
                        </m:sub>
                        <m:sup>
                          <m:r>
                            <a:rPr lang="en-US" altLang="zh-CN" sz="2800" b="0" i="1" smtClean="0">
                              <a:solidFill>
                                <a:srgbClr val="0000FF"/>
                              </a:solidFill>
                              <a:latin typeface="Cambria Math" panose="02040503050406030204" pitchFamily="18" charset="0"/>
                            </a:rPr>
                            <m:t>2</m:t>
                          </m:r>
                        </m:sup>
                      </m:sSubSup>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2</m:t>
                          </m:r>
                        </m:sub>
                      </m:sSub>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2</m:t>
                          </m:r>
                        </m:sub>
                        <m:sup>
                          <m:r>
                            <a:rPr lang="en-US" altLang="zh-CN" sz="2800" i="1">
                              <a:solidFill>
                                <a:srgbClr val="0000FF"/>
                              </a:solidFill>
                              <a:latin typeface="Cambria Math" panose="02040503050406030204" pitchFamily="18" charset="0"/>
                            </a:rPr>
                            <m:t>2</m:t>
                          </m:r>
                        </m:sup>
                      </m:sSubSup>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d>
                        <m:dPr>
                          <m:ctrlPr>
                            <a:rPr lang="en-US" altLang="zh-CN" sz="2800" i="1">
                              <a:solidFill>
                                <a:srgbClr val="0000FF"/>
                              </a:solidFill>
                              <a:latin typeface="Cambria Math"/>
                            </a:rPr>
                          </m:ctrlPr>
                        </m:dPr>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2</m:t>
                              </m:r>
                            </m:sub>
                          </m:sSub>
                        </m:e>
                      </m:d>
                      <m:sSup>
                        <m:sSupPr>
                          <m:ctrlPr>
                            <a:rPr lang="en-US" altLang="zh-CN" sz="2800" i="1" smtClean="0">
                              <a:solidFill>
                                <a:srgbClr val="0000FF"/>
                              </a:solidFill>
                              <a:latin typeface="Cambria Math"/>
                            </a:rPr>
                          </m:ctrlPr>
                        </m:sSupPr>
                        <m:e>
                          <m:r>
                            <a:rPr lang="en-US" altLang="zh-CN" sz="2800" b="0" i="1" smtClean="0">
                              <a:solidFill>
                                <a:srgbClr val="0000FF"/>
                              </a:solidFill>
                              <a:latin typeface="Cambria Math" panose="02040503050406030204" pitchFamily="18" charset="0"/>
                            </a:rPr>
                            <m:t>𝑣</m:t>
                          </m:r>
                        </m:e>
                        <m:sup>
                          <m:r>
                            <a:rPr lang="en-US" altLang="zh-CN" sz="2800" b="0" i="1" smtClean="0">
                              <a:solidFill>
                                <a:srgbClr val="0000FF"/>
                              </a:solidFill>
                              <a:latin typeface="Cambria Math" panose="02040503050406030204" pitchFamily="18" charset="0"/>
                            </a:rPr>
                            <m:t>2</m:t>
                          </m:r>
                        </m:sup>
                      </m:sSup>
                    </m:oMath>
                  </m:oMathPara>
                </a14:m>
                <a:endParaRPr lang="zh-CN" altLang="en-US" sz="2800" dirty="0">
                  <a:latin typeface="+mj-ea"/>
                  <a:ea typeface="+mj-ea"/>
                </a:endParaRPr>
              </a:p>
            </p:txBody>
          </p:sp>
        </mc:Choice>
        <mc:Fallback xmlns="">
          <p:sp>
            <p:nvSpPr>
              <p:cNvPr id="23" name="矩形 22"/>
              <p:cNvSpPr>
                <a:spLocks noRot="1" noChangeAspect="1" noMove="1" noResize="1" noEditPoints="1" noAdjustHandles="1" noChangeArrowheads="1" noChangeShapeType="1" noTextEdit="1"/>
              </p:cNvSpPr>
              <p:nvPr/>
            </p:nvSpPr>
            <p:spPr>
              <a:xfrm>
                <a:off x="2653549" y="5581322"/>
                <a:ext cx="6958443" cy="8989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9296637" y="5822174"/>
                <a:ext cx="1200329"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=81</m:t>
                      </m:r>
                      <m:r>
                        <a:rPr lang="en-US" altLang="zh-CN" sz="2800" b="0" i="1" smtClean="0">
                          <a:solidFill>
                            <a:srgbClr val="0000FF"/>
                          </a:solidFill>
                          <a:latin typeface="Cambria Math" panose="02040503050406030204" pitchFamily="18" charset="0"/>
                        </a:rPr>
                        <m:t>𝐽</m:t>
                      </m:r>
                    </m:oMath>
                  </m:oMathPara>
                </a14:m>
                <a:endParaRPr lang="zh-CN" altLang="en-US" sz="2800" dirty="0">
                  <a:latin typeface="+mj-ea"/>
                  <a:ea typeface="+mj-ea"/>
                </a:endParaRPr>
              </a:p>
            </p:txBody>
          </p:sp>
        </mc:Choice>
        <mc:Fallback xmlns="">
          <p:sp>
            <p:nvSpPr>
              <p:cNvPr id="24" name="矩形 23"/>
              <p:cNvSpPr>
                <a:spLocks noRot="1" noChangeAspect="1" noMove="1" noResize="1" noEditPoints="1" noAdjustHandles="1" noChangeArrowheads="1" noChangeShapeType="1" noTextEdit="1"/>
              </p:cNvSpPr>
              <p:nvPr/>
            </p:nvSpPr>
            <p:spPr>
              <a:xfrm>
                <a:off x="9296637" y="5822174"/>
                <a:ext cx="1200329" cy="523220"/>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146539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11"/>
                                        </p:tgtEl>
                                        <p:attrNameLst>
                                          <p:attrName>style.visibility</p:attrName>
                                        </p:attrNameLst>
                                      </p:cBhvr>
                                      <p:to>
                                        <p:strVal val="visible"/>
                                      </p:to>
                                    </p:set>
                                    <p:animEffect transition="in" filter="wipe(left)">
                                      <p:cBhvr>
                                        <p:cTn id="7" dur="500"/>
                                        <p:tgtEl>
                                          <p:spTgt spid="256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1" grpId="0"/>
      <p:bldP spid="17" grpId="0"/>
      <p:bldP spid="20" grpId="0"/>
      <p:bldP spid="21" grpId="0"/>
      <p:bldP spid="22" grpId="0"/>
      <p:bldP spid="23" grpId="0"/>
      <p:bldP spid="2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www.njseo.net/Upfiles/200710242352204338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122" y="442532"/>
            <a:ext cx="8272463"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矩形 2"/>
          <p:cNvSpPr>
            <a:spLocks noChangeArrowheads="1"/>
          </p:cNvSpPr>
          <p:nvPr/>
        </p:nvSpPr>
        <p:spPr bwMode="auto">
          <a:xfrm>
            <a:off x="2437353" y="6034724"/>
            <a:ext cx="4572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2800" dirty="0">
                <a:solidFill>
                  <a:srgbClr val="0000FF"/>
                </a:solidFill>
                <a:latin typeface="+mn-lt"/>
                <a:ea typeface="+mn-ea"/>
              </a:rPr>
              <a:t>探测卫星嫦娥一号发射成功</a:t>
            </a:r>
          </a:p>
        </p:txBody>
      </p:sp>
    </p:spTree>
    <p:extLst>
      <p:ext uri="{BB962C8B-B14F-4D97-AF65-F5344CB8AC3E}">
        <p14:creationId xmlns:p14="http://schemas.microsoft.com/office/powerpoint/2010/main" val="3156225007"/>
      </p:ext>
    </p:extLst>
  </p:cSld>
  <p:clrMapOvr>
    <a:masterClrMapping/>
  </p:clrMapOvr>
  <p:transition>
    <p:blinds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05" name="Text Box 21"/>
          <p:cNvSpPr txBox="1">
            <a:spLocks noChangeArrowheads="1"/>
          </p:cNvSpPr>
          <p:nvPr/>
        </p:nvSpPr>
        <p:spPr bwMode="auto">
          <a:xfrm>
            <a:off x="684897" y="1374606"/>
            <a:ext cx="88011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例：一个物体放在水平传送带上，物体与传送带无相对滑动，当传送带作匀速运动时，静摩擦力对物体作功为</a:t>
            </a:r>
            <a:r>
              <a:rPr lang="en-US" altLang="zh-CN" sz="2800" dirty="0">
                <a:solidFill>
                  <a:srgbClr val="0000FF"/>
                </a:solidFill>
              </a:rPr>
              <a:t>_____</a:t>
            </a:r>
            <a:r>
              <a:rPr lang="en-US" altLang="zh-CN" sz="2800" dirty="0">
                <a:solidFill>
                  <a:srgbClr val="0000FF"/>
                </a:solidFill>
                <a:latin typeface="+mn-lt"/>
                <a:ea typeface="+mn-ea"/>
              </a:rPr>
              <a:t>_</a:t>
            </a:r>
            <a:r>
              <a:rPr lang="zh-CN" altLang="en-US" sz="2800" dirty="0">
                <a:solidFill>
                  <a:srgbClr val="0000FF"/>
                </a:solidFill>
                <a:latin typeface="+mn-lt"/>
                <a:ea typeface="+mn-ea"/>
              </a:rPr>
              <a:t>，当传送带作加速运动时，静摩擦力对物体作功为</a:t>
            </a:r>
            <a:r>
              <a:rPr lang="en-US" altLang="zh-CN" sz="2800" dirty="0">
                <a:solidFill>
                  <a:srgbClr val="0000FF"/>
                </a:solidFill>
              </a:rPr>
              <a:t>____</a:t>
            </a:r>
            <a:r>
              <a:rPr lang="en-US" altLang="zh-CN" sz="2800" dirty="0">
                <a:solidFill>
                  <a:srgbClr val="0000FF"/>
                </a:solidFill>
                <a:latin typeface="+mn-lt"/>
                <a:ea typeface="+mn-ea"/>
              </a:rPr>
              <a:t>__</a:t>
            </a:r>
            <a:r>
              <a:rPr lang="zh-CN" altLang="en-US" sz="2800" dirty="0">
                <a:solidFill>
                  <a:srgbClr val="0000FF"/>
                </a:solidFill>
                <a:latin typeface="+mn-lt"/>
                <a:ea typeface="+mn-ea"/>
              </a:rPr>
              <a:t>，当传送带作减速运动时，静摩擦力对物体作功为</a:t>
            </a:r>
            <a:r>
              <a:rPr lang="en-US" altLang="zh-CN" sz="2800" dirty="0">
                <a:solidFill>
                  <a:srgbClr val="0000FF"/>
                </a:solidFill>
              </a:rPr>
              <a:t>____</a:t>
            </a:r>
            <a:r>
              <a:rPr lang="en-US" altLang="zh-CN" sz="2800" dirty="0">
                <a:solidFill>
                  <a:srgbClr val="0000FF"/>
                </a:solidFill>
                <a:latin typeface="+mn-lt"/>
                <a:ea typeface="+mn-ea"/>
              </a:rPr>
              <a:t>__</a:t>
            </a:r>
            <a:r>
              <a:rPr lang="zh-CN" altLang="en-US" sz="2800" dirty="0">
                <a:solidFill>
                  <a:srgbClr val="0000FF"/>
                </a:solidFill>
                <a:latin typeface="+mn-lt"/>
                <a:ea typeface="+mn-ea"/>
              </a:rPr>
              <a:t>。</a:t>
            </a:r>
            <a:r>
              <a:rPr lang="en-US" altLang="zh-CN" sz="2800" dirty="0">
                <a:solidFill>
                  <a:srgbClr val="3333CC"/>
                </a:solidFill>
                <a:latin typeface="+mn-lt"/>
                <a:ea typeface="+mn-ea"/>
              </a:rPr>
              <a:t> </a:t>
            </a:r>
          </a:p>
        </p:txBody>
      </p:sp>
      <p:sp>
        <p:nvSpPr>
          <p:cNvPr id="42006" name="Text Box 22"/>
          <p:cNvSpPr txBox="1">
            <a:spLocks noChangeArrowheads="1"/>
          </p:cNvSpPr>
          <p:nvPr/>
        </p:nvSpPr>
        <p:spPr bwMode="auto">
          <a:xfrm>
            <a:off x="3287492" y="4632546"/>
            <a:ext cx="2895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零，正，负</a:t>
            </a:r>
          </a:p>
        </p:txBody>
      </p:sp>
      <p:sp>
        <p:nvSpPr>
          <p:cNvPr id="42007" name="Text Box 23"/>
          <p:cNvSpPr txBox="1">
            <a:spLocks noChangeArrowheads="1"/>
          </p:cNvSpPr>
          <p:nvPr/>
        </p:nvSpPr>
        <p:spPr bwMode="auto">
          <a:xfrm>
            <a:off x="684897" y="533939"/>
            <a:ext cx="59039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CC"/>
                </a:solidFill>
                <a:latin typeface="+mn-lt"/>
                <a:ea typeface="+mn-ea"/>
              </a:rPr>
              <a:t>功与参考系的选择有关 </a:t>
            </a:r>
          </a:p>
        </p:txBody>
      </p:sp>
    </p:spTree>
    <p:extLst>
      <p:ext uri="{BB962C8B-B14F-4D97-AF65-F5344CB8AC3E}">
        <p14:creationId xmlns:p14="http://schemas.microsoft.com/office/powerpoint/2010/main" val="327754472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007"/>
                                        </p:tgtEl>
                                        <p:attrNameLst>
                                          <p:attrName>style.visibility</p:attrName>
                                        </p:attrNameLst>
                                      </p:cBhvr>
                                      <p:to>
                                        <p:strVal val="visible"/>
                                      </p:to>
                                    </p:set>
                                    <p:animEffect transition="in" filter="wipe(left)">
                                      <p:cBhvr>
                                        <p:cTn id="7" dur="500"/>
                                        <p:tgtEl>
                                          <p:spTgt spid="420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2005"/>
                                        </p:tgtEl>
                                        <p:attrNameLst>
                                          <p:attrName>style.visibility</p:attrName>
                                        </p:attrNameLst>
                                      </p:cBhvr>
                                      <p:to>
                                        <p:strVal val="visible"/>
                                      </p:to>
                                    </p:set>
                                    <p:animEffect transition="in" filter="wipe(left)">
                                      <p:cBhvr>
                                        <p:cTn id="12" dur="500"/>
                                        <p:tgtEl>
                                          <p:spTgt spid="4200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2006"/>
                                        </p:tgtEl>
                                        <p:attrNameLst>
                                          <p:attrName>style.visibility</p:attrName>
                                        </p:attrNameLst>
                                      </p:cBhvr>
                                      <p:to>
                                        <p:strVal val="visible"/>
                                      </p:to>
                                    </p:set>
                                    <p:animEffect transition="in" filter="wipe(left)">
                                      <p:cBhvr>
                                        <p:cTn id="17" dur="500"/>
                                        <p:tgtEl>
                                          <p:spTgt spid="42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05" grpId="0"/>
      <p:bldP spid="42006" grpId="0"/>
      <p:bldP spid="42007" grpId="0"/>
    </p:bldLst>
  </p:timing>
</p:sld>
</file>

<file path=ppt/theme/theme1.xml><?xml version="1.0" encoding="utf-8"?>
<a:theme xmlns:a="http://schemas.openxmlformats.org/drawingml/2006/main" name="1_主题2">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just">
          <a:defRPr sz="2800" dirty="0" smtClean="0">
            <a:solidFill>
              <a:srgbClr val="0000FF"/>
            </a:solidFill>
            <a:latin typeface="+mn-lt"/>
            <a:ea typeface="+mn-ea"/>
          </a:defRPr>
        </a:defPPr>
      </a:lstStyle>
    </a:txDef>
  </a:objectDefaults>
  <a:extraClrSchemeLst/>
  <a:extLst>
    <a:ext uri="{05A4C25C-085E-4340-85A3-A5531E510DB2}">
      <thm15:themeFamily xmlns:thm15="http://schemas.microsoft.com/office/thememl/2012/main" xmlns="" name="主题2" id="{C3AC7DD7-08CD-4528-B442-3C16D95B7B79}" vid="{73EA3633-563A-4D69-8A83-1689627CFEBE}"/>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3133</TotalTime>
  <Words>8701</Words>
  <Application>Microsoft Office PowerPoint</Application>
  <PresentationFormat>自定义</PresentationFormat>
  <Paragraphs>756</Paragraphs>
  <Slides>82</Slides>
  <Notes>0</Notes>
  <HiddenSlides>0</HiddenSlides>
  <MMClips>0</MMClips>
  <ScaleCrop>false</ScaleCrop>
  <HeadingPairs>
    <vt:vector size="6" baseType="variant">
      <vt:variant>
        <vt:lpstr>主题</vt:lpstr>
      </vt:variant>
      <vt:variant>
        <vt:i4>1</vt:i4>
      </vt:variant>
      <vt:variant>
        <vt:lpstr>嵌入 OLE 服务器</vt:lpstr>
      </vt:variant>
      <vt:variant>
        <vt:i4>5</vt:i4>
      </vt:variant>
      <vt:variant>
        <vt:lpstr>幻灯片标题</vt:lpstr>
      </vt:variant>
      <vt:variant>
        <vt:i4>82</vt:i4>
      </vt:variant>
    </vt:vector>
  </HeadingPairs>
  <TitlesOfParts>
    <vt:vector size="88" baseType="lpstr">
      <vt:lpstr>1_主题2</vt:lpstr>
      <vt:lpstr>公式</vt:lpstr>
      <vt:lpstr>剪辑</vt:lpstr>
      <vt:lpstr>MS_ClipArt_Gallery.2</vt:lpstr>
      <vt:lpstr>Clip</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戴占海</dc:creator>
  <cp:lastModifiedBy>Cici</cp:lastModifiedBy>
  <cp:revision>446</cp:revision>
  <dcterms:created xsi:type="dcterms:W3CDTF">2016-10-12T23:56:00Z</dcterms:created>
  <dcterms:modified xsi:type="dcterms:W3CDTF">2018-09-03T07:49:07Z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2052-10.1.0.5740</vt:lpwstr>
  </property>
</Properties>
</file>